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00" r:id="rId4"/>
    <p:sldId id="304" r:id="rId5"/>
    <p:sldId id="306" r:id="rId6"/>
    <p:sldId id="317" r:id="rId7"/>
    <p:sldId id="308" r:id="rId8"/>
    <p:sldId id="311" r:id="rId9"/>
    <p:sldId id="310" r:id="rId10"/>
    <p:sldId id="312" r:id="rId11"/>
    <p:sldId id="315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26"/>
    <a:srgbClr val="FF9900"/>
    <a:srgbClr val="D60000"/>
    <a:srgbClr val="6666FF"/>
    <a:srgbClr val="FFCC00"/>
    <a:srgbClr val="FFCC66"/>
    <a:srgbClr val="F0D118"/>
    <a:srgbClr val="F1C217"/>
    <a:srgbClr val="E5CE23"/>
    <a:srgbClr val="E8C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80" autoAdjust="0"/>
  </p:normalViewPr>
  <p:slideViewPr>
    <p:cSldViewPr>
      <p:cViewPr varScale="1">
        <p:scale>
          <a:sx n="107" d="100"/>
          <a:sy n="107" d="100"/>
        </p:scale>
        <p:origin x="-8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2DD3-1FCF-42A1-8D66-FF94BB739596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2FBB-4093-4848-A651-97041B4E0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2DD3-1FCF-42A1-8D66-FF94BB739596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2FBB-4093-4848-A651-97041B4E0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2DD3-1FCF-42A1-8D66-FF94BB739596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2FBB-4093-4848-A651-97041B4E0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2DD3-1FCF-42A1-8D66-FF94BB739596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2FBB-4093-4848-A651-97041B4E0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2DD3-1FCF-42A1-8D66-FF94BB739596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2FBB-4093-4848-A651-97041B4E0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2DD3-1FCF-42A1-8D66-FF94BB739596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2FBB-4093-4848-A651-97041B4E0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2DD3-1FCF-42A1-8D66-FF94BB739596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2FBB-4093-4848-A651-97041B4E0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2DD3-1FCF-42A1-8D66-FF94BB739596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2FBB-4093-4848-A651-97041B4E0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2DD3-1FCF-42A1-8D66-FF94BB739596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2FBB-4093-4848-A651-97041B4E0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2DD3-1FCF-42A1-8D66-FF94BB739596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2FBB-4093-4848-A651-97041B4E0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2DD3-1FCF-42A1-8D66-FF94BB739596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2FBB-4093-4848-A651-97041B4E0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A2DD3-1FCF-42A1-8D66-FF94BB739596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E2FBB-4093-4848-A651-97041B4E0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3108" y="5378916"/>
            <a:ext cx="7000892" cy="7143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i="1" smtClean="0">
                <a:solidFill>
                  <a:schemeClr val="bg1"/>
                </a:solidFill>
              </a:rPr>
              <a:t>Петрушина Т.Б. МБДОУ </a:t>
            </a:r>
            <a:r>
              <a:rPr lang="ru-RU" i="1" dirty="0" smtClean="0">
                <a:solidFill>
                  <a:schemeClr val="bg1"/>
                </a:solidFill>
              </a:rPr>
              <a:t>детский сад № 214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123728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73172" y="722240"/>
            <a:ext cx="6000792" cy="3286148"/>
          </a:xfrm>
          <a:prstGeom prst="roundRect">
            <a:avLst/>
          </a:prstGeom>
          <a:solidFill>
            <a:srgbClr val="FF99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8721" y="1124744"/>
            <a:ext cx="5214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Формирование коммуникативной компетенции у детей дошкольного возраста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5374957"/>
            <a:ext cx="5286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solidFill>
                  <a:srgbClr val="FFFF00"/>
                </a:solidFill>
              </a:rPr>
              <a:t> 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-36512" y="4941168"/>
            <a:ext cx="3347864" cy="158417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reflection blurRad="6350" stA="50000" endA="300" endPos="55500" dist="50800" dir="5400000" sy="-100000" algn="bl" rotWithShape="0"/>
          </a:effectLst>
          <a:scene3d>
            <a:camera prst="perspectiveRelaxedModerately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Сохраненные\НАДЯ\логодок\Эксперимент\Картинки1\дружба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9224" y="1844824"/>
            <a:ext cx="4327128" cy="4327128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" grpId="0" animBg="1"/>
      <p:bldP spid="6" grpId="0" animBg="1"/>
      <p:bldP spid="6" grpId="1" animBg="1"/>
      <p:bldP spid="9" grpId="0"/>
      <p:bldP spid="9" grpId="1"/>
      <p:bldP spid="10" grpId="0" build="allAtOnce"/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123728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5949280"/>
            <a:ext cx="29878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5877272"/>
            <a:ext cx="3419872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260648"/>
            <a:ext cx="6660232" cy="504056"/>
          </a:xfrm>
          <a:prstGeom prst="rect">
            <a:avLst/>
          </a:prstGeom>
          <a:solidFill>
            <a:srgbClr val="FF99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43744" y="188640"/>
            <a:ext cx="6248736" cy="57606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Формы обучения активизирующие общение: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0280" y="1052736"/>
            <a:ext cx="65882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Беседы педагога с детьми;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Игры: -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дидактические, -подвижные,</a:t>
            </a:r>
          </a:p>
          <a:p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       -народные;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3.   Инсценировки, игры- драматизации;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4.   Занятия: -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ИЗО, конструирование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AutoNum type="arabicPeriod" startAt="5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Имитационные упражнения;</a:t>
            </a:r>
          </a:p>
          <a:p>
            <a:pPr marL="457200" indent="-457200">
              <a:buAutoNum type="arabicPeriod" startAt="5"/>
            </a:pPr>
            <a:r>
              <a:rPr lang="ru-RU" sz="2400" b="1" dirty="0" smtClean="0">
                <a:solidFill>
                  <a:srgbClr val="FF0000"/>
                </a:solidFill>
              </a:rPr>
              <a:t>Обследование: -</a:t>
            </a:r>
            <a:r>
              <a:rPr lang="ru-RU" sz="2400" b="1" i="1" dirty="0" smtClean="0">
                <a:solidFill>
                  <a:srgbClr val="FF0000"/>
                </a:solidFill>
              </a:rPr>
              <a:t>игрушек, -предметов, 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     -картин, -иллюстраций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КАРТИНКИ\сотрудничество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065868"/>
            <a:ext cx="5524338" cy="242124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875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123728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5949280"/>
            <a:ext cx="29878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5877272"/>
            <a:ext cx="3419872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F:\КАРТИНКИ\clp274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714"/>
          <a:stretch>
            <a:fillRect/>
          </a:stretch>
        </p:blipFill>
        <p:spPr bwMode="auto">
          <a:xfrm>
            <a:off x="2699792" y="764704"/>
            <a:ext cx="3142167" cy="288032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987824" y="422108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Всегда открыты для сотрудничества!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75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123728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619672" y="558587"/>
            <a:ext cx="6661248" cy="3744416"/>
          </a:xfrm>
          <a:prstGeom prst="rect">
            <a:avLst/>
          </a:prstGeom>
          <a:solidFill>
            <a:srgbClr val="FF99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ea typeface="Calibri"/>
                <a:cs typeface="Courier New" pitchFamily="49" charset="0"/>
              </a:rPr>
              <a:t>Коммуникативная  компетентность  детей дошкольного </a:t>
            </a:r>
            <a:r>
              <a:rPr lang="ru-RU" sz="2400" b="1" dirty="0" smtClean="0">
                <a:solidFill>
                  <a:srgbClr val="0070C0"/>
                </a:solidFill>
                <a:ea typeface="Calibri"/>
                <a:cs typeface="Courier New" pitchFamily="49" charset="0"/>
              </a:rPr>
              <a:t>возраста — </a:t>
            </a:r>
            <a:r>
              <a:rPr lang="ru-RU" sz="2400" b="1" dirty="0">
                <a:solidFill>
                  <a:srgbClr val="0070C0"/>
                </a:solidFill>
                <a:ea typeface="Calibri"/>
                <a:cs typeface="Courier New" pitchFamily="49" charset="0"/>
              </a:rPr>
              <a:t>это владение конструктивными способами и средствами взаимодействия  с  окружающими  людьми,  умение общаться и посредством общения успешно решать возникающие игровые, познавательные, бытовые и творческие задачи.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5949280"/>
            <a:ext cx="29878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744" y="332656"/>
            <a:ext cx="6104720" cy="45256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5805264"/>
            <a:ext cx="3419872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6" y="4077072"/>
            <a:ext cx="5548313" cy="48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  <p:bldP spid="8" grpId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19968"/>
            <a:ext cx="2123728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260648"/>
            <a:ext cx="8132975" cy="720080"/>
          </a:xfrm>
          <a:prstGeom prst="rect">
            <a:avLst/>
          </a:prstGeom>
          <a:solidFill>
            <a:srgbClr val="FF99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5949280"/>
            <a:ext cx="29878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1864" y="332656"/>
            <a:ext cx="7686600" cy="45256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Структура </a:t>
            </a:r>
            <a:r>
              <a:rPr lang="ru-RU" sz="2800" b="1" dirty="0">
                <a:solidFill>
                  <a:srgbClr val="0070C0"/>
                </a:solidFill>
                <a:ea typeface="Calibri"/>
              </a:rPr>
              <a:t>коммуникативной </a:t>
            </a:r>
            <a:r>
              <a:rPr lang="ru-RU" sz="2800" b="1" dirty="0" smtClean="0">
                <a:solidFill>
                  <a:srgbClr val="0070C0"/>
                </a:solidFill>
                <a:ea typeface="Calibri"/>
              </a:rPr>
              <a:t>компетентности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11760" y="1268760"/>
            <a:ext cx="2664296" cy="1656184"/>
          </a:xfrm>
          <a:prstGeom prst="roundRect">
            <a:avLst/>
          </a:prstGeom>
          <a:solidFill>
            <a:srgbClr val="E6E62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70C0"/>
                </a:solidFill>
                <a:ea typeface="Calibri"/>
              </a:rPr>
              <a:t>Мотивационно-личностный  компонент— это  потребность  ребенка  в общении, в процессе которого проявляются особенности его личности, непосредственно влияющие на содержание, процесс и сущность общения.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55776" y="1772816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902259" y="3356992"/>
            <a:ext cx="3096344" cy="2304256"/>
          </a:xfrm>
          <a:prstGeom prst="roundRect">
            <a:avLst/>
          </a:prstGeom>
          <a:solidFill>
            <a:srgbClr val="E6E62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70C0"/>
                </a:solidFill>
                <a:ea typeface="Calibri"/>
              </a:rPr>
              <a:t>Когнитивный компонент— знания из  области  взаимоотношений  людей (о смысле и ценности общения; о личностных качествах, которые ему способствуют или препятствуют; о чувствах и эмоциях, которые его сопровождают; о поведенческой стороне общения).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27784" y="3645024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998603" y="1077730"/>
            <a:ext cx="3024336" cy="2600702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5805264"/>
            <a:ext cx="3419872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6176" y="1066224"/>
            <a:ext cx="2864760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70C0"/>
              </a:solidFill>
              <a:ea typeface="Calibri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70C0"/>
                </a:solidFill>
                <a:ea typeface="Calibri"/>
              </a:rPr>
              <a:t>Поведенческий  </a:t>
            </a:r>
            <a:r>
              <a:rPr lang="ru-RU" sz="1200" b="1" dirty="0">
                <a:solidFill>
                  <a:srgbClr val="0070C0"/>
                </a:solidFill>
                <a:ea typeface="Calibri"/>
              </a:rPr>
              <a:t>компонент— это способ  реагирования  на  конкретную ситуацию, выбор определенных норм и правил в процессе общения и для общения; это коммуникативные умения способы деятельности и опыт, который является образованием, интегрирующим в себя на уровне поведения и деятельности  все  проявления  коммуникативной компетентности.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6" y="3576501"/>
            <a:ext cx="2773363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1" grpId="0" animBg="1"/>
      <p:bldP spid="21" grpId="1" animBg="1"/>
      <p:bldP spid="22" grpId="0"/>
      <p:bldP spid="22" grpId="1"/>
      <p:bldP spid="23" grpId="0" animBg="1"/>
      <p:bldP spid="23" grpId="1" animBg="1"/>
      <p:bldP spid="24" grpId="0"/>
      <p:bldP spid="24" grpId="1"/>
      <p:bldP spid="26" grpId="0" animBg="1"/>
      <p:bldP spid="26" grpId="1" animBg="1"/>
      <p:bldP spid="18" grpId="0"/>
      <p:bldP spid="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Прямая со стрелкой 29"/>
          <p:cNvCxnSpPr/>
          <p:nvPr/>
        </p:nvCxnSpPr>
        <p:spPr>
          <a:xfrm flipH="1" flipV="1">
            <a:off x="4901866" y="2204866"/>
            <a:ext cx="1110294" cy="936102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483768" y="188640"/>
            <a:ext cx="6660232" cy="288032"/>
          </a:xfrm>
          <a:prstGeom prst="rect">
            <a:avLst/>
          </a:prstGeom>
          <a:solidFill>
            <a:srgbClr val="FF99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5949280"/>
            <a:ext cx="29878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123728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5805264"/>
            <a:ext cx="3419872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61190" y="3137582"/>
            <a:ext cx="2376264" cy="9361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362458" y="3214971"/>
            <a:ext cx="2326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Компетентностный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подход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4858821" y="4123117"/>
            <a:ext cx="831366" cy="30264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6689249" y="2883428"/>
            <a:ext cx="405189" cy="331543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3131610" y="4216255"/>
            <a:ext cx="2736817" cy="1872208"/>
          </a:xfrm>
          <a:prstGeom prst="ellipse">
            <a:avLst/>
          </a:prstGeom>
          <a:solidFill>
            <a:srgbClr val="E6E62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3330059" y="4834026"/>
            <a:ext cx="2195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Коммуникативные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знания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6156176" y="1268760"/>
            <a:ext cx="2880320" cy="1872208"/>
          </a:xfrm>
          <a:prstGeom prst="ellipse">
            <a:avLst/>
          </a:prstGeom>
          <a:solidFill>
            <a:srgbClr val="E6E62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6524889" y="1923756"/>
            <a:ext cx="2142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Коммуникативные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умения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843808" y="664487"/>
            <a:ext cx="2718499" cy="1872208"/>
          </a:xfrm>
          <a:prstGeom prst="ellipse">
            <a:avLst/>
          </a:prstGeom>
          <a:solidFill>
            <a:srgbClr val="E6E62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131610" y="1277425"/>
            <a:ext cx="2142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Коммуникативные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способности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74480"/>
            <a:ext cx="2773363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4" grpId="0" animBg="1"/>
      <p:bldP spid="14" grpId="1" animBg="1"/>
      <p:bldP spid="15" grpId="0"/>
      <p:bldP spid="15" grpId="1"/>
      <p:bldP spid="40" grpId="0" animBg="1"/>
      <p:bldP spid="40" grpId="1" animBg="1"/>
      <p:bldP spid="41" grpId="0"/>
      <p:bldP spid="41" grpId="1"/>
      <p:bldP spid="42" grpId="0" animBg="1"/>
      <p:bldP spid="42" grpId="1" animBg="1"/>
      <p:bldP spid="43" grpId="0"/>
      <p:bldP spid="43" grpId="1"/>
      <p:bldP spid="21" grpId="0" animBg="1"/>
      <p:bldP spid="21" grpId="1" animBg="1"/>
      <p:bldP spid="23" grpId="0"/>
      <p:bldP spid="2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56176" y="5949280"/>
            <a:ext cx="29878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123728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5805264"/>
            <a:ext cx="3419872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16016" y="2564904"/>
            <a:ext cx="2088232" cy="1342502"/>
          </a:xfrm>
          <a:prstGeom prst="roundRect">
            <a:avLst/>
          </a:prstGeom>
          <a:solidFill>
            <a:srgbClr val="6666FF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11488" y="2688212"/>
            <a:ext cx="1676736" cy="93610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Аспекты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общения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716016" y="188640"/>
            <a:ext cx="1872208" cy="1872208"/>
          </a:xfrm>
          <a:prstGeom prst="ellipse">
            <a:avLst/>
          </a:prstGeom>
          <a:solidFill>
            <a:srgbClr val="E6E62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699792" y="3645024"/>
            <a:ext cx="1872208" cy="1872208"/>
          </a:xfrm>
          <a:prstGeom prst="ellipse">
            <a:avLst/>
          </a:prstGeom>
          <a:solidFill>
            <a:srgbClr val="E6E62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948264" y="3645024"/>
            <a:ext cx="1872208" cy="1872208"/>
          </a:xfrm>
          <a:prstGeom prst="ellipse">
            <a:avLst/>
          </a:prstGeom>
          <a:solidFill>
            <a:srgbClr val="E6E62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Сохраненные\НАДЯ\логодок\Эксперимент\Картинки1\общени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2098" y="3213900"/>
            <a:ext cx="3339922" cy="2663374"/>
          </a:xfrm>
          <a:prstGeom prst="round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11" name="TextBox 10"/>
          <p:cNvSpPr txBox="1"/>
          <p:nvPr/>
        </p:nvSpPr>
        <p:spPr>
          <a:xfrm>
            <a:off x="4860032" y="868650"/>
            <a:ext cx="1589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Содержание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3848" y="4365104"/>
            <a:ext cx="738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Цель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6296" y="436510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Средства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5076056" y="2132856"/>
            <a:ext cx="1224136" cy="288032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3225306">
            <a:off x="4005911" y="3863763"/>
            <a:ext cx="1224136" cy="288032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8571885">
            <a:off x="6260791" y="3848723"/>
            <a:ext cx="1224136" cy="288032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3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1" grpId="0"/>
      <p:bldP spid="21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11" grpId="0"/>
      <p:bldP spid="11" grpId="1"/>
      <p:bldP spid="12" grpId="0"/>
      <p:bldP spid="12" grpId="1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123728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67344" y="116632"/>
            <a:ext cx="5526360" cy="720080"/>
          </a:xfrm>
          <a:prstGeom prst="ellipse">
            <a:avLst/>
          </a:prstGeom>
          <a:solidFill>
            <a:srgbClr val="FF99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5949280"/>
            <a:ext cx="29878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6061178"/>
            <a:ext cx="3419872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4504" y="184284"/>
            <a:ext cx="3685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/>
                <a:ea typeface="Calibri"/>
              </a:rPr>
              <a:t>Условия развития </a:t>
            </a:r>
            <a:r>
              <a:rPr lang="ru-RU" sz="1600" b="1" dirty="0">
                <a:solidFill>
                  <a:srgbClr val="0070C0"/>
                </a:solidFill>
                <a:latin typeface="Times New Roman"/>
                <a:ea typeface="Calibri"/>
              </a:rPr>
              <a:t>коммуникативной </a:t>
            </a:r>
            <a:endParaRPr lang="ru-RU" sz="1600" b="1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Times New Roman"/>
                <a:ea typeface="Calibri"/>
              </a:rPr>
              <a:t>компетентности  дошкольника 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0531" y="1127253"/>
            <a:ext cx="4959885" cy="5063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70C0"/>
                </a:solidFill>
              </a:rPr>
              <a:t>создавать ситуации коммуникативной успешности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0012" y="1633626"/>
            <a:ext cx="7540404" cy="414141"/>
          </a:xfrm>
          <a:prstGeom prst="rect">
            <a:avLst/>
          </a:prstGeom>
          <a:solidFill>
            <a:srgbClr val="E6E62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70C0"/>
                </a:solidFill>
                <a:ea typeface="Calibri"/>
              </a:rPr>
              <a:t>стимулировать  коммуникативную деятельность, используя проблемные ситуации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62572" y="4149080"/>
            <a:ext cx="5070513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70C0"/>
                </a:solidFill>
                <a:ea typeface="Calibri"/>
              </a:rPr>
              <a:t>обеспечивать  баланс  между непосредственно образовательной деятельностью и самостоятельной деятельностью детей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90993" y="3036037"/>
            <a:ext cx="5042092" cy="4542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rgbClr val="0070C0"/>
              </a:solidFill>
              <a:ea typeface="Calibri"/>
            </a:endParaRPr>
          </a:p>
          <a:p>
            <a:pPr algn="ctr"/>
            <a:r>
              <a:rPr lang="ru-RU" sz="1200" dirty="0" smtClean="0">
                <a:solidFill>
                  <a:srgbClr val="0070C0"/>
                </a:solidFill>
                <a:ea typeface="Calibri"/>
              </a:rPr>
              <a:t>ориентироваться </a:t>
            </a:r>
            <a:r>
              <a:rPr lang="ru-RU" sz="1200" dirty="0">
                <a:solidFill>
                  <a:srgbClr val="0070C0"/>
                </a:solidFill>
                <a:ea typeface="Calibri"/>
              </a:rPr>
              <a:t>на «зону ближайшего развития» и повышение уровня коммуникативной успешности</a:t>
            </a:r>
            <a:endParaRPr lang="ru-RU" sz="1200" b="1" dirty="0">
              <a:solidFill>
                <a:srgbClr val="0070C0"/>
              </a:solidFill>
            </a:endParaRPr>
          </a:p>
          <a:p>
            <a:pPr algn="ctr"/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30012" y="3573016"/>
            <a:ext cx="7612666" cy="504056"/>
          </a:xfrm>
          <a:prstGeom prst="rect">
            <a:avLst/>
          </a:prstGeom>
          <a:solidFill>
            <a:srgbClr val="E6E62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70C0"/>
                </a:solidFill>
                <a:ea typeface="Calibri"/>
              </a:rPr>
              <a:t>мотивировать ребенка к выражению своих мыслей, чувств, эмоций,  характерных черт персонажей при помощи слова и </a:t>
            </a:r>
            <a:r>
              <a:rPr lang="ru-RU" sz="1200" dirty="0" smtClean="0">
                <a:solidFill>
                  <a:srgbClr val="0070C0"/>
                </a:solidFill>
                <a:ea typeface="Calibri"/>
              </a:rPr>
              <a:t>мимики</a:t>
            </a:r>
            <a:endParaRPr lang="ru-RU" sz="1100" dirty="0">
              <a:solidFill>
                <a:srgbClr val="0070C0"/>
              </a:solidFill>
              <a:ea typeface="Calibri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2069148"/>
            <a:ext cx="5070513" cy="4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22949" y="2158198"/>
            <a:ext cx="28132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dirty="0">
                <a:solidFill>
                  <a:srgbClr val="0070C0"/>
                </a:solidFill>
                <a:latin typeface="Times New Roman"/>
                <a:ea typeface="Calibri"/>
              </a:rPr>
              <a:t>устранять  коммуникативные трудности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30012" y="2532688"/>
            <a:ext cx="7603073" cy="468052"/>
          </a:xfrm>
          <a:prstGeom prst="rect">
            <a:avLst/>
          </a:prstGeom>
          <a:solidFill>
            <a:srgbClr val="E6E62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algn="just"/>
            <a:r>
              <a:rPr lang="ru-RU" sz="1200" dirty="0" smtClean="0">
                <a:solidFill>
                  <a:srgbClr val="0070C0"/>
                </a:solidFill>
                <a:ea typeface="Calibri"/>
              </a:rPr>
              <a:t>проводить  </a:t>
            </a:r>
            <a:r>
              <a:rPr lang="ru-RU" sz="1200" dirty="0">
                <a:solidFill>
                  <a:srgbClr val="0070C0"/>
                </a:solidFill>
                <a:ea typeface="Calibri"/>
              </a:rPr>
              <a:t>коррекционную  работу  по  совершенствованию  развития начал  коммуникативной  компетентности с учетом индивидуальных особенностей детей, привлекая к данной работе педагога-психолога и семью</a:t>
            </a:r>
            <a:endParaRPr lang="ru-RU" sz="1200" dirty="0">
              <a:solidFill>
                <a:srgbClr val="0070C0"/>
              </a:solidFill>
            </a:endParaRPr>
          </a:p>
          <a:p>
            <a:pPr algn="ctr"/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483767" y="4693561"/>
            <a:ext cx="5988679" cy="504056"/>
          </a:xfrm>
          <a:prstGeom prst="rect">
            <a:avLst/>
          </a:prstGeom>
          <a:solidFill>
            <a:srgbClr val="E6E62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70C0"/>
                </a:solidFill>
                <a:ea typeface="Calibri"/>
              </a:rPr>
              <a:t>моделировать и создавать игровые ситуации, мотивирующие дошкольника к общению со взрослыми и </a:t>
            </a:r>
            <a:r>
              <a:rPr lang="ru-RU" sz="1200" dirty="0" smtClean="0">
                <a:solidFill>
                  <a:srgbClr val="0070C0"/>
                </a:solidFill>
                <a:ea typeface="Calibri"/>
              </a:rPr>
              <a:t>сверстниками</a:t>
            </a:r>
            <a:endParaRPr lang="ru-RU" sz="1100" dirty="0">
              <a:solidFill>
                <a:srgbClr val="0070C0"/>
              </a:solidFill>
              <a:ea typeface="Calibri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01934" y="5229200"/>
            <a:ext cx="5070513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70C0"/>
                </a:solidFill>
                <a:ea typeface="Calibri"/>
              </a:rPr>
              <a:t>в  процессе  коммуникативной деятельности  обеспечивать  стратегию поддержки взаимодействий педагога с детьми, детей со сверстниками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4" y="4437112"/>
            <a:ext cx="2541587" cy="429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426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10" grpId="0"/>
      <p:bldP spid="10" grpId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23" grpId="0" animBg="1"/>
      <p:bldP spid="23" grpId="1" animBg="1"/>
      <p:bldP spid="25" grpId="0" animBg="1"/>
      <p:bldP spid="25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123728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5949280"/>
            <a:ext cx="29878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5805264"/>
            <a:ext cx="3419872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1124744"/>
            <a:ext cx="608102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РАННЕЕ ДЕТСТВО</a:t>
            </a:r>
          </a:p>
          <a:p>
            <a:endParaRPr lang="ru-RU" b="1" dirty="0" smtClean="0">
              <a:latin typeface="+mj-lt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ЗАДАЧИ МЛАДЕНЧЕСКОГО ВОЗРАСТА: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Развитие речевого слуха, понимания обращённой речи,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накопление пассивного словаря;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Стимулирование овладения артикуляцией,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предречевыми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вокализациями.</a:t>
            </a: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ЗАДАЧИ РАННЕГО ВОЗРАСТА: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Продолжать развивать пассивный и активный словарь;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Побуждать к общению на близкие ребёнку темы из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личного опыта;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Подводить к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внеситуативному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диалогу со взрослым;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Вовлекать в инсценировки, проговаривание слов в сказке.</a:t>
            </a:r>
          </a:p>
          <a:p>
            <a:endParaRPr lang="ru-RU" dirty="0"/>
          </a:p>
        </p:txBody>
      </p:sp>
      <p:pic>
        <p:nvPicPr>
          <p:cNvPr id="1026" name="Picture 2" descr="D:\Сохраненные\НАДЯ\логодок\Эксперимент\Картинки1\1275037234_94968980_1-----1275037234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l="11152"/>
          <a:stretch>
            <a:fillRect/>
          </a:stretch>
        </p:blipFill>
        <p:spPr bwMode="auto">
          <a:xfrm>
            <a:off x="-240712" y="3613790"/>
            <a:ext cx="3084520" cy="2335490"/>
          </a:xfrm>
          <a:prstGeom prst="round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  <p:sp>
        <p:nvSpPr>
          <p:cNvPr id="9" name="Прямоугольник 8"/>
          <p:cNvSpPr/>
          <p:nvPr/>
        </p:nvSpPr>
        <p:spPr>
          <a:xfrm>
            <a:off x="2483768" y="260648"/>
            <a:ext cx="6660232" cy="504056"/>
          </a:xfrm>
          <a:prstGeom prst="rect">
            <a:avLst/>
          </a:prstGeom>
          <a:solidFill>
            <a:srgbClr val="FF99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43744" y="188640"/>
            <a:ext cx="6248736" cy="57606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Образовательная область «Коммуникация»: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9" grpId="0" animBg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123728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483768" y="260648"/>
            <a:ext cx="6660232" cy="504056"/>
          </a:xfrm>
          <a:prstGeom prst="rect">
            <a:avLst/>
          </a:prstGeom>
          <a:solidFill>
            <a:srgbClr val="FF99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5949280"/>
            <a:ext cx="29878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744" y="188640"/>
            <a:ext cx="6248736" cy="57606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Образовательная область «Коммуникация»: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5805264"/>
            <a:ext cx="3419872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692696"/>
            <a:ext cx="6192688" cy="5519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ДОШКОЛЬНОЕ ДЕТСТВО</a:t>
            </a:r>
            <a:endParaRPr lang="ru-RU" b="1" dirty="0" smtClean="0">
              <a:latin typeface="+mj-lt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ЗАДАЧИ МЛАДШЕГО ДОШКОЛЬНОГО ВОЗРАСТА: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Налаживать общение на разнообразные темы, в том числе       выходящие за пределы наглядно представленной ситуации 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Стимулирование инициативных высказываний, обращений к взрослому и сверстникам с просьбами и предложениями, строить высказывания из 2-3, затем 3-4 предложений;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Поощрение вопросов об интересующем явлении, при рассматривании картин, игрушек, предметов.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ЗАДАЧИ СТАРШЕГО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ДОШКОЛЬНОГО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ВОЗРАСТА: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Налаживание диалогического общения со сверстниками в совместных играх и на занятиях, использовать различные средства общения с учётом конкретной ситуации;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Обсуждать нравственные проблемы, связанные с понятиями о том, что такое хорошо, что такое плохо;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Побуждать к словесному творчеству;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Способствовать налаживанию скоординированного диалогического общения в процессе коллективных бесед.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D:\Сохраненные\НАДЯ\логодок\Эксперимент\Картинки1\220364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4068468"/>
            <a:ext cx="2555776" cy="187210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123728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D:\Сохраненные\НАДЯ\логодок\Эксперимент\Картинки1\8442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10735">
            <a:off x="1660040" y="3658073"/>
            <a:ext cx="2280031" cy="3341794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perspectiveRelaxed"/>
            <a:lightRig rig="threePt" dir="t"/>
          </a:scene3d>
          <a:sp3d>
            <a:bevelT w="165100" prst="coolSlant"/>
          </a:sp3d>
        </p:spPr>
      </p:pic>
      <p:sp>
        <p:nvSpPr>
          <p:cNvPr id="7" name="Прямоугольник 6"/>
          <p:cNvSpPr/>
          <p:nvPr/>
        </p:nvSpPr>
        <p:spPr>
          <a:xfrm>
            <a:off x="6156176" y="5949280"/>
            <a:ext cx="29878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5805264"/>
            <a:ext cx="3419872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Сохраненные\НАДЯ\логодок\Эксперимент\Картинки1\i0418.jpg"/>
          <p:cNvPicPr>
            <a:picLocks noChangeAspect="1" noChangeArrowheads="1"/>
          </p:cNvPicPr>
          <p:nvPr/>
        </p:nvPicPr>
        <p:blipFill>
          <a:blip r:embed="rId5" cstate="print"/>
          <a:srcRect r="4415"/>
          <a:stretch>
            <a:fillRect/>
          </a:stretch>
        </p:blipFill>
        <p:spPr bwMode="auto">
          <a:xfrm>
            <a:off x="-180528" y="2047182"/>
            <a:ext cx="2952328" cy="3512626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11" name="Прямоугольник 10"/>
          <p:cNvSpPr/>
          <p:nvPr/>
        </p:nvSpPr>
        <p:spPr>
          <a:xfrm>
            <a:off x="2483768" y="260648"/>
            <a:ext cx="6660232" cy="504056"/>
          </a:xfrm>
          <a:prstGeom prst="rect">
            <a:avLst/>
          </a:prstGeom>
          <a:solidFill>
            <a:srgbClr val="FF99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43744" y="188640"/>
            <a:ext cx="6248736" cy="57606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Задачи речевого развития: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0280" y="1571308"/>
            <a:ext cx="6588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Обогащение словарного запаса;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Формирование грамматического строя речи;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Воспитание звуковой культуры речи;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Развитие связной речи, 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овладение формами речи- диалога и монолога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SECONDARYMONITOR" val="True"/>
  <p:tag name="BULLETTYPE" val="3"/>
  <p:tag name="RESPCOUNTERSTYLE" val="-1"/>
  <p:tag name="INPUTSOURCE" val="1"/>
  <p:tag name="BACKUPSESSIONS" val="True"/>
  <p:tag name="REVIEWONLY" val="False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CHARTCOLORS" val="0"/>
  <p:tag name="MULTIRESPDIVISOR" val="1"/>
  <p:tag name="CORRECTPOINTVALUE" val="100"/>
  <p:tag name="ADDINALWAYSLOADED" val="True"/>
  <p:tag name="TPVERSION" val="2006"/>
  <p:tag name="DEFAULTPORT" val="1001"/>
  <p:tag name="COUNTDOWNSTYLE" val="-1"/>
  <p:tag name="USEENTERPRISEMANAGER" val="False"/>
  <p:tag name="CHARTVALUEFORMAT" val="0%"/>
  <p:tag name="STDCHART" val="1"/>
  <p:tag name="BUBBLEVALUEFORMAT" val="0.0"/>
  <p:tag name="CUSTOMCELLBACKCOLOR1" val="-657956"/>
  <p:tag name="DISPLAYNAME" val="True"/>
  <p:tag name="GRIDSIZE" val="{Width=800, Height=600}"/>
  <p:tag name="RESETCHARTS" val="True"/>
  <p:tag name="ALLOWUSERFEEDBACK" val="True"/>
  <p:tag name="ZEROBASED" val="False"/>
  <p:tag name="EXPANDSHOWBAR" val="True"/>
  <p:tag name="ANSWERNOWTEXT" val="Answer Now"/>
  <p:tag name="NUMRESPONSES" val="8"/>
  <p:tag name="ROTATIONINTERVAL" val="2"/>
  <p:tag name="BUBBLENAMEVISIBLE" val="True"/>
  <p:tag name="CUSTOMCELLBACKCOLOR2" val="-13395457"/>
  <p:tag name="GRIDOPACITY" val="90"/>
  <p:tag name="CHARTLABELS" val="0"/>
  <p:tag name="INCORRECTPOINTVALUE" val="0"/>
  <p:tag name="CHARTSCALE" val="True"/>
  <p:tag name="ANSWERNOWSTYLE" val="-1"/>
  <p:tag name="ALLOWDUPLICATES" val="False"/>
  <p:tag name="TEAMSINLEADERBOARD" val="5"/>
  <p:tag name="CUSTOMCELLFORECOLOR" val="-16777216"/>
  <p:tag name="GRIDROTATIONINTERVAL" val="2"/>
  <p:tag name="PARTLISTDEFAULT" val="0"/>
  <p:tag name="AUTOADJUSTPARTRANGE" val="True"/>
  <p:tag name="RESPCOUNTERFORMAT" val="0"/>
  <p:tag name="AUTOADVANCE" val="False"/>
  <p:tag name="DEFAULTNUMTEAMS" val="5"/>
  <p:tag name="GRIDPOSITION" val="1"/>
  <p:tag name="REALTIMEBACKUP" val="False"/>
  <p:tag name="REQUIREPASSWORD" val="False"/>
  <p:tag name="AUTOUPDATEALIASES" val="True"/>
  <p:tag name="USESCHEMECOLORS" val="True"/>
  <p:tag name="INCLUDEPPT" val="True"/>
  <p:tag name="RESPTABLESTYLE" val="-1"/>
  <p:tag name="BUBBLEGROUPING" val="3"/>
  <p:tag name="INCLUDENONRESPONDERS" val="False"/>
  <p:tag name="COUNTDOWNSECONDS" val="10"/>
  <p:tag name="DISPLAYDEVICEID" val="True"/>
  <p:tag name="ENABLEPRESENTERVPAD" val="False"/>
  <p:tag name="POLLINGCYCLE" val="2"/>
  <p:tag name="MAXRESPONDERS" val="5"/>
  <p:tag name="BACKUPMAINTENANCE" val="7"/>
  <p:tag name="CUSTOMCELLBACKCOLOR4" val="-8355712"/>
  <p:tag name="SHOWBARVISIBLE" val="True"/>
  <p:tag name="REALTIMEBACKUPPATH" val="(None)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583</Words>
  <Application>Microsoft Office PowerPoint</Application>
  <PresentationFormat>Экран (4:3)</PresentationFormat>
  <Paragraphs>80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коммуникативной компетенции у детей дошкольного возраста в событийной действительности</dc:title>
  <dc:creator>Надежда</dc:creator>
  <cp:lastModifiedBy>user</cp:lastModifiedBy>
  <cp:revision>146</cp:revision>
  <dcterms:created xsi:type="dcterms:W3CDTF">2011-10-16T09:01:36Z</dcterms:created>
  <dcterms:modified xsi:type="dcterms:W3CDTF">2017-11-20T10:36:10Z</dcterms:modified>
</cp:coreProperties>
</file>