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367" r:id="rId2"/>
    <p:sldId id="355" r:id="rId3"/>
    <p:sldId id="346" r:id="rId4"/>
    <p:sldId id="347" r:id="rId5"/>
    <p:sldId id="351" r:id="rId6"/>
    <p:sldId id="352" r:id="rId7"/>
    <p:sldId id="299" r:id="rId8"/>
    <p:sldId id="336" r:id="rId9"/>
    <p:sldId id="337" r:id="rId10"/>
    <p:sldId id="339" r:id="rId11"/>
    <p:sldId id="358" r:id="rId12"/>
    <p:sldId id="343" r:id="rId13"/>
    <p:sldId id="310" r:id="rId14"/>
    <p:sldId id="363" r:id="rId15"/>
    <p:sldId id="349" r:id="rId16"/>
    <p:sldId id="308" r:id="rId17"/>
    <p:sldId id="344" r:id="rId18"/>
    <p:sldId id="361" r:id="rId19"/>
    <p:sldId id="362" r:id="rId20"/>
    <p:sldId id="350" r:id="rId21"/>
    <p:sldId id="357" r:id="rId22"/>
    <p:sldId id="326" r:id="rId23"/>
    <p:sldId id="289" r:id="rId24"/>
    <p:sldId id="365" r:id="rId25"/>
    <p:sldId id="364" r:id="rId26"/>
    <p:sldId id="331" r:id="rId27"/>
    <p:sldId id="333" r:id="rId28"/>
    <p:sldId id="359" r:id="rId29"/>
    <p:sldId id="353" r:id="rId30"/>
    <p:sldId id="356" r:id="rId31"/>
    <p:sldId id="327" r:id="rId32"/>
    <p:sldId id="36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143" autoAdjust="0"/>
  </p:normalViewPr>
  <p:slideViewPr>
    <p:cSldViewPr>
      <p:cViewPr>
        <p:scale>
          <a:sx n="71" d="100"/>
          <a:sy n="71" d="100"/>
        </p:scale>
        <p:origin x="-113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D82AC-8B9A-4ACF-BAFD-6F3F1CFDA253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23F44-37D1-43C7-BB4E-9F6B5BD98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5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23F44-37D1-43C7-BB4E-9F6B5BD9891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E8412DA-AC97-41A1-8A16-64DBF9BFF53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BE53C9E-1FF6-4014-B229-118BECF99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12DA-AC97-41A1-8A16-64DBF9BFF53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3C9E-1FF6-4014-B229-118BECF99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12DA-AC97-41A1-8A16-64DBF9BFF53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3C9E-1FF6-4014-B229-118BECF99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12DA-AC97-41A1-8A16-64DBF9BFF53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3C9E-1FF6-4014-B229-118BECF99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12DA-AC97-41A1-8A16-64DBF9BFF53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3C9E-1FF6-4014-B229-118BECF99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12DA-AC97-41A1-8A16-64DBF9BFF53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3C9E-1FF6-4014-B229-118BECF99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8412DA-AC97-41A1-8A16-64DBF9BFF53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E53C9E-1FF6-4014-B229-118BECF992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E8412DA-AC97-41A1-8A16-64DBF9BFF53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BE53C9E-1FF6-4014-B229-118BECF99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12DA-AC97-41A1-8A16-64DBF9BFF53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3C9E-1FF6-4014-B229-118BECF99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12DA-AC97-41A1-8A16-64DBF9BFF53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3C9E-1FF6-4014-B229-118BECF99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12DA-AC97-41A1-8A16-64DBF9BFF53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3C9E-1FF6-4014-B229-118BECF99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E8412DA-AC97-41A1-8A16-64DBF9BFF530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BE53C9E-1FF6-4014-B229-118BECF992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latin typeface="Calibri" pitchFamily="34" charset="0"/>
                <a:ea typeface="TimesNewRoman" charset="-128"/>
                <a:cs typeface="Times New Roman" pitchFamily="18" charset="0"/>
              </a:rPr>
              <a:t>МУНИЦИПАЛЬНОУ КАЗЁННОЕ ОБЩЕОБРАЗОВАТЕЛЬНОЕ УЧРЕЖДЕНИЕ </a:t>
            </a:r>
            <a:br>
              <a:rPr lang="ru-RU" sz="1600" dirty="0" smtClean="0">
                <a:latin typeface="Calibri" pitchFamily="34" charset="0"/>
                <a:ea typeface="TimesNewRoman" charset="-128"/>
                <a:cs typeface="Times New Roman" pitchFamily="18" charset="0"/>
              </a:rPr>
            </a:br>
            <a:r>
              <a:rPr lang="ru-RU" sz="1600" dirty="0" smtClean="0">
                <a:latin typeface="Calibri" pitchFamily="34" charset="0"/>
                <a:ea typeface="TimesNewRoman" charset="-128"/>
                <a:cs typeface="Times New Roman" pitchFamily="18" charset="0"/>
              </a:rPr>
              <a:t>«ВЕЧЕРНЯЯ (СМЕННАЯ) ОБЩЕОБРАЗОВАТЕЛЬНАЯ ШКОЛА № 2  ПРИ ИСПРАВИТЕЛЬНОЙ КОЛОНИИ» с. ЧУГУЕВКА ЧУГУЕВСКОГО РАЙОНА ПРИМОРСКОГО КРАЯ</a:t>
            </a:r>
            <a:r>
              <a:rPr lang="ru-RU" sz="6000" dirty="0" smtClean="0">
                <a:ea typeface="TimesNewRoman" charset="-128"/>
                <a:cs typeface="Times New Roman" pitchFamily="18" charset="0"/>
              </a:rPr>
              <a:t/>
            </a:r>
            <a:br>
              <a:rPr lang="ru-RU" sz="6000" dirty="0" smtClean="0">
                <a:ea typeface="TimesNewRoman" charset="-128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</a:rPr>
              <a:t>Презентация по физике 7 класс «Лабораторная работа №3 «Измерение массы на рычажных весах»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Выполнила Павлова С.В.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Учитель физики </a:t>
            </a:r>
          </a:p>
          <a:p>
            <a:pPr algn="r">
              <a:buNone/>
            </a:pPr>
            <a:endParaRPr lang="ru-RU" sz="24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2" descr="C:\Documents and Settings\User\Рабочий стол\УРОК 7класс\дом з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4382344"/>
            <a:ext cx="2952328" cy="2179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71472" y="3571876"/>
            <a:ext cx="785818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57186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85762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1433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291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148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006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28638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7213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85788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14363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42938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1514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00089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8664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7239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5814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14390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0"/>
          <p:cNvGrpSpPr/>
          <p:nvPr/>
        </p:nvGrpSpPr>
        <p:grpSpPr>
          <a:xfrm>
            <a:off x="2571736" y="2571744"/>
            <a:ext cx="1857388" cy="1000132"/>
            <a:chOff x="3929058" y="2571744"/>
            <a:chExt cx="1857388" cy="1000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929190" y="3143248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062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429256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5500694" y="2857496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1" idx="1"/>
            </p:cNvCxnSpPr>
            <p:nvPr/>
          </p:nvCxnSpPr>
          <p:spPr>
            <a:xfrm rot="10800000">
              <a:off x="3929058" y="3286124"/>
              <a:ext cx="1000132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67"/>
          <p:cNvGrpSpPr/>
          <p:nvPr/>
        </p:nvGrpSpPr>
        <p:grpSpPr>
          <a:xfrm>
            <a:off x="3071802" y="285728"/>
            <a:ext cx="3714776" cy="1357322"/>
            <a:chOff x="428596" y="3000372"/>
            <a:chExt cx="3714776" cy="135732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285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143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14348" y="4143380"/>
              <a:ext cx="2428892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01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28585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7160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85735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14310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42886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71461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85786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928794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57224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28585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00023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42886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648691" y="3392055"/>
              <a:ext cx="263236" cy="320963"/>
            </a:xfrm>
            <a:custGeom>
              <a:avLst/>
              <a:gdLst>
                <a:gd name="connsiteX0" fmla="*/ 0 w 263236"/>
                <a:gd name="connsiteY0" fmla="*/ 307109 h 320963"/>
                <a:gd name="connsiteX1" fmla="*/ 138545 w 263236"/>
                <a:gd name="connsiteY1" fmla="*/ 2309 h 320963"/>
                <a:gd name="connsiteX2" fmla="*/ 263236 w 263236"/>
                <a:gd name="connsiteY2" fmla="*/ 320963 h 32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36" h="320963">
                  <a:moveTo>
                    <a:pt x="0" y="307109"/>
                  </a:moveTo>
                  <a:cubicBezTo>
                    <a:pt x="47336" y="153554"/>
                    <a:pt x="94672" y="0"/>
                    <a:pt x="138545" y="2309"/>
                  </a:cubicBezTo>
                  <a:cubicBezTo>
                    <a:pt x="182418" y="4618"/>
                    <a:pt x="222827" y="162790"/>
                    <a:pt x="263236" y="320963"/>
                  </a:cubicBez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8662" y="3000372"/>
              <a:ext cx="3214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1           2</a:t>
              </a:r>
              <a:endParaRPr lang="ru-RU" sz="3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3240" y="2357430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1                          2</a:t>
            </a:r>
            <a:endParaRPr lang="ru-RU" sz="2800" b="1" dirty="0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4500562" y="3643314"/>
            <a:ext cx="214314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1785918" y="4071942"/>
            <a:ext cx="257176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857752" y="4071942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59"/>
          <p:cNvGrpSpPr/>
          <p:nvPr/>
        </p:nvGrpSpPr>
        <p:grpSpPr>
          <a:xfrm>
            <a:off x="4714876" y="2285992"/>
            <a:ext cx="1357322" cy="1285884"/>
            <a:chOff x="4714876" y="2285992"/>
            <a:chExt cx="1357322" cy="1285884"/>
          </a:xfrm>
        </p:grpSpPr>
        <p:grpSp>
          <p:nvGrpSpPr>
            <p:cNvPr id="51" name="Группа 52"/>
            <p:cNvGrpSpPr/>
            <p:nvPr/>
          </p:nvGrpSpPr>
          <p:grpSpPr>
            <a:xfrm>
              <a:off x="4714876" y="3143248"/>
              <a:ext cx="1357322" cy="428628"/>
              <a:chOff x="7000892" y="3143248"/>
              <a:chExt cx="1357322" cy="428628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7000892" y="3143248"/>
                <a:ext cx="857256" cy="285752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7072330" y="3286124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7500958" y="3286124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 стрелкой 28"/>
              <p:cNvCxnSpPr/>
              <p:nvPr/>
            </p:nvCxnSpPr>
            <p:spPr>
              <a:xfrm flipV="1">
                <a:off x="7858148" y="3286124"/>
                <a:ext cx="500066" cy="1588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Цилиндр 58"/>
            <p:cNvSpPr/>
            <p:nvPr/>
          </p:nvSpPr>
          <p:spPr>
            <a:xfrm>
              <a:off x="4857752" y="2285992"/>
              <a:ext cx="428628" cy="85725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 flipV="1">
            <a:off x="335755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714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572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1429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4287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4304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85735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14310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42886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71461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00036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0" y="5085184"/>
            <a:ext cx="9144000" cy="163121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Какая тележка после взаимодействия </a:t>
            </a:r>
            <a:r>
              <a:rPr lang="ru-RU" sz="3600" b="1" dirty="0" smtClean="0">
                <a:solidFill>
                  <a:srgbClr val="002060"/>
                </a:solidFill>
              </a:rPr>
              <a:t>приобрела</a:t>
            </a:r>
            <a:r>
              <a:rPr lang="ru-RU" sz="3600" b="1" i="1" u="sng" dirty="0" smtClean="0">
                <a:solidFill>
                  <a:srgbClr val="002060"/>
                </a:solidFill>
              </a:rPr>
              <a:t> меньшую скорость</a:t>
            </a:r>
            <a:r>
              <a:rPr lang="ru-RU" sz="3200" b="1" dirty="0" smtClean="0"/>
              <a:t>? </a:t>
            </a:r>
          </a:p>
          <a:p>
            <a:pPr algn="ctr"/>
            <a:r>
              <a:rPr lang="ru-RU" sz="3200" b="1" dirty="0" smtClean="0"/>
              <a:t>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1267E-6 L -0.27656 -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4838E-6 L 0.14652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71472" y="3571876"/>
            <a:ext cx="785818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57186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85762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1433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291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148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006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28638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7213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85788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14363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42938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1514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00089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8664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7239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5814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14390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0"/>
          <p:cNvGrpSpPr/>
          <p:nvPr/>
        </p:nvGrpSpPr>
        <p:grpSpPr>
          <a:xfrm>
            <a:off x="2571736" y="2571744"/>
            <a:ext cx="1857388" cy="1000132"/>
            <a:chOff x="3929058" y="2571744"/>
            <a:chExt cx="1857388" cy="1000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929190" y="3143248"/>
              <a:ext cx="857256" cy="28575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062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429256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5500694" y="2857496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1" idx="1"/>
            </p:cNvCxnSpPr>
            <p:nvPr/>
          </p:nvCxnSpPr>
          <p:spPr>
            <a:xfrm rot="10800000">
              <a:off x="3929058" y="3286124"/>
              <a:ext cx="1000132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67"/>
          <p:cNvGrpSpPr/>
          <p:nvPr/>
        </p:nvGrpSpPr>
        <p:grpSpPr>
          <a:xfrm>
            <a:off x="3071802" y="285728"/>
            <a:ext cx="3714776" cy="1357322"/>
            <a:chOff x="428596" y="3000372"/>
            <a:chExt cx="3714776" cy="135732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285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143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14348" y="4143380"/>
              <a:ext cx="2428892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01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28585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7160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85735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14310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42886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71461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85786" y="3714752"/>
              <a:ext cx="857256" cy="28575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928794" y="3714752"/>
              <a:ext cx="857256" cy="28575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57224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28585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00023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42886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648691" y="3392055"/>
              <a:ext cx="263236" cy="320963"/>
            </a:xfrm>
            <a:custGeom>
              <a:avLst/>
              <a:gdLst>
                <a:gd name="connsiteX0" fmla="*/ 0 w 263236"/>
                <a:gd name="connsiteY0" fmla="*/ 307109 h 320963"/>
                <a:gd name="connsiteX1" fmla="*/ 138545 w 263236"/>
                <a:gd name="connsiteY1" fmla="*/ 2309 h 320963"/>
                <a:gd name="connsiteX2" fmla="*/ 263236 w 263236"/>
                <a:gd name="connsiteY2" fmla="*/ 320963 h 32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36" h="320963">
                  <a:moveTo>
                    <a:pt x="0" y="307109"/>
                  </a:moveTo>
                  <a:cubicBezTo>
                    <a:pt x="47336" y="153554"/>
                    <a:pt x="94672" y="0"/>
                    <a:pt x="138545" y="2309"/>
                  </a:cubicBezTo>
                  <a:cubicBezTo>
                    <a:pt x="182418" y="4618"/>
                    <a:pt x="222827" y="162790"/>
                    <a:pt x="263236" y="320963"/>
                  </a:cubicBez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8662" y="3000372"/>
              <a:ext cx="3214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1           2</a:t>
              </a:r>
              <a:endParaRPr lang="ru-RU" sz="3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3240" y="2357430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1                          2</a:t>
            </a:r>
            <a:endParaRPr lang="ru-RU" sz="2800" b="1" dirty="0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4500562" y="3643314"/>
            <a:ext cx="214314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1785918" y="4071942"/>
            <a:ext cx="257176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857752" y="4071942"/>
            <a:ext cx="128588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5840" name="Группа 59"/>
          <p:cNvGrpSpPr/>
          <p:nvPr/>
        </p:nvGrpSpPr>
        <p:grpSpPr>
          <a:xfrm>
            <a:off x="4714876" y="2285992"/>
            <a:ext cx="1357322" cy="1285884"/>
            <a:chOff x="4714876" y="2285992"/>
            <a:chExt cx="1357322" cy="1285884"/>
          </a:xfrm>
        </p:grpSpPr>
        <p:grpSp>
          <p:nvGrpSpPr>
            <p:cNvPr id="35841" name="Группа 52"/>
            <p:cNvGrpSpPr/>
            <p:nvPr/>
          </p:nvGrpSpPr>
          <p:grpSpPr>
            <a:xfrm>
              <a:off x="4714876" y="3143248"/>
              <a:ext cx="1357322" cy="428628"/>
              <a:chOff x="7000892" y="3143248"/>
              <a:chExt cx="1357322" cy="428628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7000892" y="3143248"/>
                <a:ext cx="857256" cy="285752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7072330" y="3286124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7500958" y="3286124"/>
                <a:ext cx="285752" cy="285752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 стрелкой 28"/>
              <p:cNvCxnSpPr/>
              <p:nvPr/>
            </p:nvCxnSpPr>
            <p:spPr>
              <a:xfrm flipV="1">
                <a:off x="7858148" y="3286124"/>
                <a:ext cx="500066" cy="1588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Цилиндр 58"/>
            <p:cNvSpPr/>
            <p:nvPr/>
          </p:nvSpPr>
          <p:spPr>
            <a:xfrm>
              <a:off x="4857752" y="2285992"/>
              <a:ext cx="428628" cy="85725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1" name="Прямая соединительная линия 60"/>
          <p:cNvCxnSpPr/>
          <p:nvPr/>
        </p:nvCxnSpPr>
        <p:spPr>
          <a:xfrm flipV="1">
            <a:off x="335755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714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572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1429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4287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4304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85735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14310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42886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71461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00036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0" y="4293096"/>
            <a:ext cx="9144000" cy="206210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Чем </a:t>
            </a:r>
            <a:r>
              <a:rPr lang="ru-RU" sz="3200" b="1" dirty="0" smtClean="0">
                <a:solidFill>
                  <a:srgbClr val="0070C0"/>
                </a:solidFill>
              </a:rPr>
              <a:t>меньше </a:t>
            </a:r>
            <a:r>
              <a:rPr lang="ru-RU" sz="3200" b="1" dirty="0" smtClean="0"/>
              <a:t>скорость тела</a:t>
            </a:r>
            <a:r>
              <a:rPr lang="ru-RU" sz="3200" b="1" dirty="0" smtClean="0">
                <a:solidFill>
                  <a:srgbClr val="0070C0"/>
                </a:solidFill>
              </a:rPr>
              <a:t>,</a:t>
            </a:r>
            <a:r>
              <a:rPr lang="ru-RU" sz="3200" b="1" dirty="0" smtClean="0"/>
              <a:t> тем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больше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/>
              <a:t>масса тела, и наоборот. </a:t>
            </a:r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</p:txBody>
      </p:sp>
      <p:graphicFrame>
        <p:nvGraphicFramePr>
          <p:cNvPr id="35842" name="Object 2" descr="Пергамент"/>
          <p:cNvGraphicFramePr>
            <a:graphicFrameLocks noChangeAspect="1"/>
          </p:cNvGraphicFramePr>
          <p:nvPr/>
        </p:nvGraphicFramePr>
        <p:xfrm>
          <a:off x="3779912" y="5229200"/>
          <a:ext cx="1825095" cy="1442932"/>
        </p:xfrm>
        <a:graphic>
          <a:graphicData uri="http://schemas.openxmlformats.org/presentationml/2006/ole">
            <p:oleObj spid="_x0000_s1026" name="Формула" r:id="rId5" imgW="5457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1267E-6 L -0.27656 -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4838E-6 L 0.14652 -0.0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3366"/>
                </a:solidFill>
              </a:rPr>
              <a:t>А знаете ли вы, что…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инертность железнодорожных составов столь велика, что время торможения поезда достигает 1–2 минуты. За это время поезд, скрежеща тормозами, проедет около 1-2 км! </a:t>
            </a:r>
            <a:endParaRPr lang="ru-RU" sz="2400" dirty="0">
              <a:solidFill>
                <a:srgbClr val="0066CC"/>
              </a:solidFill>
            </a:endParaRPr>
          </a:p>
        </p:txBody>
      </p:sp>
      <p:pic>
        <p:nvPicPr>
          <p:cNvPr id="4" name="Рисунок 3" descr="150609_174612_6195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149080"/>
            <a:ext cx="4095225" cy="242889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696"/>
            <a:ext cx="8229600" cy="115212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6000" dirty="0" smtClean="0"/>
              <a:t>Повторение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844824"/>
            <a:ext cx="8229600" cy="4324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7030A0"/>
              </a:buClr>
              <a:defRPr/>
            </a:pPr>
            <a:r>
              <a:rPr lang="ru-RU" altLang="ru-RU" sz="2800" dirty="0" smtClean="0"/>
              <a:t>Какой физической величиной характеризуется инертность тел?</a:t>
            </a:r>
          </a:p>
          <a:p>
            <a:pPr eaLnBrk="1" hangingPunct="1">
              <a:lnSpc>
                <a:spcPct val="90000"/>
              </a:lnSpc>
              <a:buClr>
                <a:srgbClr val="7030A0"/>
              </a:buClr>
              <a:defRPr/>
            </a:pPr>
            <a:r>
              <a:rPr lang="ru-RU" altLang="ru-RU" sz="2800" dirty="0" smtClean="0"/>
              <a:t>Скажите </a:t>
            </a:r>
            <a:r>
              <a:rPr lang="ru-RU" altLang="ru-RU" sz="2800" b="1" dirty="0" smtClean="0"/>
              <a:t>определение массы</a:t>
            </a:r>
            <a:r>
              <a:rPr lang="ru-RU" altLang="ru-RU" sz="2800" dirty="0" smtClean="0"/>
              <a:t>.</a:t>
            </a:r>
          </a:p>
          <a:p>
            <a:pPr>
              <a:lnSpc>
                <a:spcPct val="90000"/>
              </a:lnSpc>
              <a:buClr>
                <a:srgbClr val="7030A0"/>
              </a:buClr>
              <a:defRPr/>
            </a:pPr>
            <a:r>
              <a:rPr lang="ru-RU" altLang="ru-RU" dirty="0" smtClean="0"/>
              <a:t>Какой буквой обозначается масса тела?</a:t>
            </a:r>
          </a:p>
          <a:p>
            <a:pPr>
              <a:lnSpc>
                <a:spcPct val="90000"/>
              </a:lnSpc>
              <a:buClr>
                <a:srgbClr val="7030A0"/>
              </a:buClr>
              <a:defRPr/>
            </a:pPr>
            <a:r>
              <a:rPr lang="ru-RU" altLang="ru-RU" dirty="0" smtClean="0"/>
              <a:t>Какие единицы измерения массы вы знаете?</a:t>
            </a:r>
          </a:p>
          <a:p>
            <a:pPr eaLnBrk="1" hangingPunct="1">
              <a:lnSpc>
                <a:spcPct val="90000"/>
              </a:lnSpc>
              <a:buClr>
                <a:srgbClr val="7030A0"/>
              </a:buClr>
              <a:defRPr/>
            </a:pPr>
            <a:r>
              <a:rPr lang="ru-RU" altLang="ru-RU" sz="2800" dirty="0" smtClean="0"/>
              <a:t>Какая из этих единиц  принята за основную единицу массы?</a:t>
            </a:r>
          </a:p>
          <a:p>
            <a:pPr eaLnBrk="1" hangingPunct="1">
              <a:lnSpc>
                <a:spcPct val="90000"/>
              </a:lnSpc>
              <a:buClr>
                <a:srgbClr val="7030A0"/>
              </a:buClr>
              <a:defRPr/>
            </a:pPr>
            <a:r>
              <a:rPr lang="ru-RU" altLang="ru-RU" dirty="0" smtClean="0"/>
              <a:t>С помощью какого физического прибора можно измерить массу?</a:t>
            </a:r>
          </a:p>
          <a:p>
            <a:pPr eaLnBrk="1" hangingPunct="1">
              <a:lnSpc>
                <a:spcPct val="90000"/>
              </a:lnSpc>
              <a:buClr>
                <a:srgbClr val="7030A0"/>
              </a:buClr>
              <a:defRPr/>
            </a:pPr>
            <a:r>
              <a:rPr lang="ru-RU" altLang="ru-RU" sz="2800" dirty="0" smtClean="0"/>
              <a:t>Какие виды весов вы знаете?</a:t>
            </a:r>
          </a:p>
          <a:p>
            <a:pPr eaLnBrk="1" hangingPunct="1">
              <a:lnSpc>
                <a:spcPct val="90000"/>
              </a:lnSpc>
              <a:buClr>
                <a:srgbClr val="7030A0"/>
              </a:buClr>
              <a:defRPr/>
            </a:pPr>
            <a:endParaRPr lang="ru-RU" alt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6"/>
          <p:cNvSpPr>
            <a:spLocks noChangeArrowheads="1"/>
          </p:cNvSpPr>
          <p:nvPr/>
        </p:nvSpPr>
        <p:spPr bwMode="auto">
          <a:xfrm>
            <a:off x="714375" y="260648"/>
            <a:ext cx="77866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Виды весов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268760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3082550"/>
            <a:ext cx="324036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Весы бытовые;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Весы товарные;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Весы автомобильные;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Весы крановые;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Весы платформенные (железнодорожные, вагонные);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Весы лабораторные (весы медицинские);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Весы багажные;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Весы почтовые;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Весы фасовочные;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Весы портативные;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Весы элеваторные;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Весы торговые.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Транспортные вес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84784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налитические вес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412776"/>
            <a:ext cx="26997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Учебные вес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933056"/>
            <a:ext cx="43204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18" name="Picture 2" descr="C:\Documents and Settings\User\Рабочий стол\УРОК 7класс\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616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33028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Повторим перевод единиц массы:</a:t>
            </a:r>
            <a:endParaRPr kumimoji="0" lang="ru-RU" sz="4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4т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0,75т =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200г =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450г =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60мг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27089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4000 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3284984"/>
            <a:ext cx="2304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750 кг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4990" y="3933056"/>
            <a:ext cx="373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0,2 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509120"/>
            <a:ext cx="31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0,45 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5157192"/>
            <a:ext cx="343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0,00006 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9" descr="Рисунок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387600" cy="295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2915816" y="260648"/>
            <a:ext cx="2232025" cy="1295400"/>
          </a:xfrm>
          <a:prstGeom prst="cloudCallout">
            <a:avLst>
              <a:gd name="adj1" fmla="val -45162"/>
              <a:gd name="adj2" fmla="val 110782"/>
            </a:avLst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7200" b="1" dirty="0">
                <a:solidFill>
                  <a:srgbClr val="990000"/>
                </a:solidFill>
              </a:rPr>
              <a:t>?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:\Documents and Settings\User\Рабочий стол\УРОК 7класс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793088" cy="7190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Проверочный тест.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Какая физическая величина определяется с помощью рычажных весов? __________</a:t>
            </a:r>
          </a:p>
          <a:p>
            <a:pPr>
              <a:buNone/>
            </a:pPr>
            <a:r>
              <a:rPr lang="ru-RU" dirty="0" smtClean="0"/>
              <a:t>2. В каких единицах она измеряется в СИ? </a:t>
            </a:r>
          </a:p>
          <a:p>
            <a:pPr>
              <a:buNone/>
            </a:pPr>
            <a:r>
              <a:rPr lang="ru-RU" dirty="0" smtClean="0"/>
              <a:t>3. Выполните упражнения: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а) 8,4т      = ___ кг                 г) 500мг=  </a:t>
            </a:r>
            <a:r>
              <a:rPr lang="ru-RU" dirty="0" err="1" smtClean="0">
                <a:latin typeface="Calibri" pitchFamily="34" charset="0"/>
              </a:rPr>
              <a:t>____г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б) 0,5т    = __  кг                    </a:t>
            </a:r>
            <a:r>
              <a:rPr lang="ru-RU" dirty="0" err="1" smtClean="0">
                <a:latin typeface="Calibri" pitchFamily="34" charset="0"/>
              </a:rPr>
              <a:t>д</a:t>
            </a:r>
            <a:r>
              <a:rPr lang="ru-RU" dirty="0" smtClean="0">
                <a:latin typeface="Calibri" pitchFamily="34" charset="0"/>
              </a:rPr>
              <a:t>) 120мг= </a:t>
            </a:r>
            <a:r>
              <a:rPr lang="ru-RU" dirty="0" err="1" smtClean="0">
                <a:latin typeface="Calibri" pitchFamily="34" charset="0"/>
              </a:rPr>
              <a:t>___г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в) 125г    = __  кг                    е) 60мг= </a:t>
            </a:r>
            <a:r>
              <a:rPr lang="ru-RU" dirty="0" err="1" smtClean="0">
                <a:latin typeface="Calibri" pitchFamily="34" charset="0"/>
              </a:rPr>
              <a:t>___г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Посчитайте: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Book Antiqua" pitchFamily="18" charset="0"/>
              </a:rPr>
              <a:t>4. </a:t>
            </a:r>
            <a:r>
              <a:rPr lang="ru-RU" b="1" dirty="0" smtClean="0">
                <a:latin typeface="Book Antiqua" pitchFamily="18" charset="0"/>
              </a:rPr>
              <a:t>100 г + 20 г + 1 </a:t>
            </a:r>
            <a:r>
              <a:rPr lang="ru-RU" b="1" dirty="0" err="1" smtClean="0">
                <a:latin typeface="Book Antiqua" pitchFamily="18" charset="0"/>
              </a:rPr>
              <a:t>г+</a:t>
            </a:r>
            <a:r>
              <a:rPr lang="ru-RU" b="1" dirty="0" smtClean="0">
                <a:latin typeface="Book Antiqua" pitchFamily="18" charset="0"/>
              </a:rPr>
              <a:t> 500 мг + 200 мг = </a:t>
            </a:r>
            <a:r>
              <a:rPr lang="ru-RU" b="1" dirty="0" err="1" smtClean="0">
                <a:latin typeface="Book Antiqua" pitchFamily="18" charset="0"/>
              </a:rPr>
              <a:t>_____г</a:t>
            </a:r>
            <a:endParaRPr lang="ru-RU" b="1" dirty="0" smtClean="0">
              <a:latin typeface="Book Antiqua" pitchFamily="18" charset="0"/>
            </a:endParaRPr>
          </a:p>
          <a:p>
            <a:pPr lvl="0">
              <a:buNone/>
            </a:pPr>
            <a:endParaRPr lang="ru-RU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b="1" dirty="0" smtClean="0">
                <a:latin typeface="Book Antiqua" pitchFamily="18" charset="0"/>
              </a:rPr>
              <a:t>5. 20 г + 10 г +1 г + 200 мг + 100 мг = ______ г</a:t>
            </a:r>
          </a:p>
          <a:p>
            <a:pPr>
              <a:buNone/>
            </a:pPr>
            <a:endParaRPr lang="ru-RU" dirty="0" smtClean="0">
              <a:latin typeface="Book Antiqua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Book Antiqua" pitchFamily="18" charset="0"/>
              </a:rPr>
              <a:t>6. На какую чашку весов кладут: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А) взвешиваемое тело? _______________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Б) гири? __________________________</a:t>
            </a:r>
          </a:p>
          <a:p>
            <a:pPr lvl="0">
              <a:buNone/>
            </a:pPr>
            <a:r>
              <a:rPr lang="ru-RU" dirty="0" smtClean="0">
                <a:latin typeface="Book Antiqua" pitchFamily="18" charset="0"/>
              </a:rPr>
              <a:t>7. Что необходимо сделать на рычажных весах перед взвешиванием?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96753"/>
            <a:ext cx="8458200" cy="22322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7218" name="Picture 2" descr="C:\Documents and Settings\User\Рабочий стол\УРОК 7класс\Эй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58924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Cambria" pitchFamily="18" charset="0"/>
              </a:rPr>
              <a:t>Радость видеть и понимать –    есть самый прекрасный     дар природы.   </a:t>
            </a:r>
            <a:endParaRPr lang="ru-RU" sz="32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Давайте проверим: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1. Масса.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2. кг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3. а) 8,4т= 8400кг                    г) 500мг=  0,5 г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б) 0,5т    = 500  кг                    </a:t>
            </a:r>
            <a:r>
              <a:rPr lang="ru-RU" dirty="0" err="1" smtClean="0">
                <a:latin typeface="Calibri" pitchFamily="34" charset="0"/>
              </a:rPr>
              <a:t>д</a:t>
            </a:r>
            <a:r>
              <a:rPr lang="ru-RU" dirty="0" smtClean="0">
                <a:latin typeface="Calibri" pitchFamily="34" charset="0"/>
              </a:rPr>
              <a:t>) 120мг= 0,12 г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в) 125г    =0,125 кг                  е) 60мг= 0,06 г</a:t>
            </a:r>
          </a:p>
          <a:p>
            <a:pPr lvl="0">
              <a:buNone/>
            </a:pPr>
            <a:r>
              <a:rPr lang="ru-RU" dirty="0" smtClean="0">
                <a:latin typeface="Calibri" pitchFamily="34" charset="0"/>
              </a:rPr>
              <a:t>4.</a:t>
            </a:r>
            <a:r>
              <a:rPr lang="en-US" dirty="0" smtClean="0">
                <a:latin typeface="Calibri" pitchFamily="34" charset="0"/>
              </a:rPr>
              <a:t> m=</a:t>
            </a:r>
            <a:r>
              <a:rPr lang="ru-RU" dirty="0" smtClean="0">
                <a:latin typeface="Calibri" pitchFamily="34" charset="0"/>
              </a:rPr>
              <a:t> 121,7 г                            5. </a:t>
            </a:r>
            <a:r>
              <a:rPr lang="en-US" dirty="0" smtClean="0">
                <a:latin typeface="Calibri" pitchFamily="34" charset="0"/>
              </a:rPr>
              <a:t>m=</a:t>
            </a:r>
            <a:r>
              <a:rPr lang="ru-RU" dirty="0" smtClean="0">
                <a:latin typeface="Calibri" pitchFamily="34" charset="0"/>
              </a:rPr>
              <a:t>31,3г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6.а) на правую    б) на левую      7. Уравновесить</a:t>
            </a: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</a:rPr>
              <a:t>( нет ошибок-5,                                   1 ошибка -4 ,</a:t>
            </a:r>
          </a:p>
          <a:p>
            <a:pPr>
              <a:buNone/>
            </a:pPr>
            <a:r>
              <a:rPr lang="ru-RU" b="1" dirty="0" smtClean="0">
                <a:latin typeface="Cambria" pitchFamily="18" charset="0"/>
              </a:rPr>
              <a:t>    2 -3 ошибки -3,                                  более    3-2) </a:t>
            </a:r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endParaRPr lang="ru-RU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Физминутка</a:t>
            </a:r>
            <a:r>
              <a:rPr lang="ru-RU" dirty="0" smtClean="0"/>
              <a:t>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038600" cy="50745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Из-за парт мы быстро встали</a:t>
            </a:r>
          </a:p>
          <a:p>
            <a:pPr>
              <a:buNone/>
            </a:pPr>
            <a:r>
              <a:rPr lang="ru-RU" sz="1800" dirty="0" smtClean="0"/>
              <a:t>И все дружно зашагали</a:t>
            </a:r>
          </a:p>
          <a:p>
            <a:pPr>
              <a:buNone/>
            </a:pPr>
            <a:r>
              <a:rPr lang="ru-RU" sz="1800" dirty="0" smtClean="0"/>
              <a:t>А потом мы  улыбнулись,</a:t>
            </a:r>
          </a:p>
          <a:p>
            <a:pPr>
              <a:buNone/>
            </a:pPr>
            <a:r>
              <a:rPr lang="ru-RU" sz="1800" dirty="0" smtClean="0"/>
              <a:t>Выше-выше подтянулись,</a:t>
            </a:r>
          </a:p>
          <a:p>
            <a:pPr>
              <a:buNone/>
            </a:pPr>
            <a:r>
              <a:rPr lang="ru-RU" sz="1800" dirty="0" smtClean="0"/>
              <a:t>Ну-ка плечи распрямите,</a:t>
            </a:r>
          </a:p>
          <a:p>
            <a:pPr>
              <a:buNone/>
            </a:pPr>
            <a:r>
              <a:rPr lang="ru-RU" sz="1800" dirty="0" smtClean="0"/>
              <a:t>Поднимите, опустите.</a:t>
            </a:r>
          </a:p>
          <a:p>
            <a:pPr>
              <a:buNone/>
            </a:pPr>
            <a:r>
              <a:rPr lang="ru-RU" sz="1800" dirty="0" smtClean="0"/>
              <a:t>Вправо, влево повернитесь,</a:t>
            </a:r>
          </a:p>
          <a:p>
            <a:pPr>
              <a:buNone/>
            </a:pPr>
            <a:r>
              <a:rPr lang="ru-RU" sz="1800" dirty="0" smtClean="0"/>
              <a:t>Рук коленями коснитесь.</a:t>
            </a:r>
          </a:p>
          <a:p>
            <a:pPr>
              <a:buNone/>
            </a:pPr>
            <a:r>
              <a:rPr lang="ru-RU" sz="1800" dirty="0" smtClean="0"/>
              <a:t>Сели – встали, сели – встали</a:t>
            </a:r>
          </a:p>
          <a:p>
            <a:pPr>
              <a:buNone/>
            </a:pPr>
            <a:r>
              <a:rPr lang="ru-RU" sz="1800" dirty="0" smtClean="0"/>
              <a:t>И на месте побежали.</a:t>
            </a:r>
          </a:p>
          <a:p>
            <a:pPr>
              <a:buNone/>
            </a:pPr>
            <a:r>
              <a:rPr lang="ru-RU" sz="1800" dirty="0" smtClean="0"/>
              <a:t>Весы изобразили. Покачались.</a:t>
            </a:r>
          </a:p>
          <a:p>
            <a:pPr>
              <a:buNone/>
            </a:pPr>
            <a:r>
              <a:rPr lang="ru-RU" sz="1800" dirty="0" smtClean="0"/>
              <a:t>Посмотрели вправо, влево</a:t>
            </a:r>
          </a:p>
          <a:p>
            <a:pPr>
              <a:buNone/>
            </a:pPr>
            <a:r>
              <a:rPr lang="ru-RU" sz="1800" dirty="0" smtClean="0"/>
              <a:t>И наверх взглянули все. </a:t>
            </a:r>
          </a:p>
          <a:p>
            <a:pPr>
              <a:buNone/>
            </a:pPr>
            <a:r>
              <a:rPr lang="ru-RU" sz="1800" dirty="0" smtClean="0"/>
              <a:t>    Раз, два – выше голова.</a:t>
            </a:r>
            <a:br>
              <a:rPr lang="ru-RU" sz="1800" dirty="0" smtClean="0"/>
            </a:br>
            <a:r>
              <a:rPr lang="ru-RU" sz="1800" dirty="0" smtClean="0"/>
              <a:t>Три, четыре – руки шире.</a:t>
            </a:r>
            <a:br>
              <a:rPr lang="ru-RU" sz="1800" dirty="0" smtClean="0"/>
            </a:br>
            <a:r>
              <a:rPr lang="ru-RU" sz="1800" dirty="0" smtClean="0"/>
              <a:t>Пять, шесть – тихо сесть.</a:t>
            </a:r>
            <a:endParaRPr lang="ru-RU" sz="1800" dirty="0"/>
          </a:p>
        </p:txBody>
      </p:sp>
      <p:pic>
        <p:nvPicPr>
          <p:cNvPr id="141314" name="Picture 2" descr="C:\Documents and Settings\User\Рабочий стол\УРОК 7класс\фм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06375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Правила техники безопасности.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624078" indent="-514350">
              <a:buClr>
                <a:srgbClr val="7030A0"/>
              </a:buClr>
              <a:buFont typeface="+mj-lt"/>
              <a:buAutoNum type="arabicParenR"/>
            </a:pPr>
            <a:r>
              <a:rPr lang="ru-RU" dirty="0" smtClean="0"/>
              <a:t>Будьте осторожны с весами. Придерживайтесь правила взвешивания.</a:t>
            </a:r>
          </a:p>
          <a:p>
            <a:pPr marL="624078" indent="-514350">
              <a:buClr>
                <a:srgbClr val="7030A0"/>
              </a:buClr>
              <a:buFont typeface="+mj-lt"/>
              <a:buAutoNum type="arabicParenR"/>
            </a:pPr>
            <a:r>
              <a:rPr lang="ru-RU" dirty="0" smtClean="0"/>
              <a:t>На столе не должно быть посторонних предметов.</a:t>
            </a:r>
          </a:p>
          <a:p>
            <a:pPr marL="624078" indent="-514350">
              <a:buClr>
                <a:srgbClr val="7030A0"/>
              </a:buClr>
              <a:buFont typeface="+mj-lt"/>
              <a:buAutoNum type="arabicParenR"/>
            </a:pPr>
            <a:r>
              <a:rPr lang="ru-RU" dirty="0" smtClean="0"/>
              <a:t>Установите весы посередине стола.</a:t>
            </a:r>
          </a:p>
          <a:p>
            <a:pPr marL="624078" indent="-514350">
              <a:buClr>
                <a:srgbClr val="7030A0"/>
              </a:buClr>
              <a:buFont typeface="+mj-lt"/>
              <a:buAutoNum type="arabicParenR"/>
            </a:pPr>
            <a:r>
              <a:rPr lang="ru-RU" dirty="0" smtClean="0"/>
              <a:t>Не теряйте гирьки и разновесы, тем более не кладите их в рот!!!</a:t>
            </a:r>
          </a:p>
          <a:p>
            <a:pPr marL="624078" indent="-514350">
              <a:buClr>
                <a:srgbClr val="7030A0"/>
              </a:buClr>
              <a:buFont typeface="+mj-lt"/>
              <a:buAutoNum type="arabicParenR"/>
            </a:pPr>
            <a:r>
              <a:rPr lang="ru-RU" dirty="0" smtClean="0"/>
              <a:t>С правилами ознакомлен(а) и обязуюсь их выполнять.  </a:t>
            </a:r>
          </a:p>
          <a:p>
            <a:pPr marL="624078" indent="-514350">
              <a:buFont typeface="+mj-lt"/>
              <a:buAutoNum type="arabicParenR"/>
            </a:pPr>
            <a:endParaRPr lang="ru-RU" dirty="0" smtClean="0"/>
          </a:p>
          <a:p>
            <a:pPr marL="624078" indent="-514350">
              <a:buFont typeface="+mj-lt"/>
              <a:buAutoNum type="arabicParenR"/>
            </a:pPr>
            <a:endParaRPr lang="ru-RU" dirty="0" smtClean="0"/>
          </a:p>
          <a:p>
            <a:pPr marL="624078" indent="-514350">
              <a:buFont typeface="+mj-lt"/>
              <a:buAutoNum type="arabicParenR"/>
            </a:pPr>
            <a:endParaRPr lang="ru-RU" dirty="0" smtClean="0"/>
          </a:p>
          <a:p>
            <a:pPr marL="624078" indent="-51435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67544" y="1855858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рассмотреть  весы; 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открыть коробочку разновесов,    рассмотреть гирьки; 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вспомнить правила взвешивания;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определить массу исследуемого тела. 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Сделать вывод.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выполнения лабораторной работы: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2060"/>
                </a:solidFill>
              </a:rPr>
              <a:t>Указания к работе: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09600" indent="-609600" eaLnBrk="1" hangingPunct="1">
              <a:buClr>
                <a:srgbClr val="7030A0"/>
              </a:buClr>
              <a:buFontTx/>
              <a:buAutoNum type="arabicPeriod"/>
              <a:defRPr/>
            </a:pPr>
            <a:r>
              <a:rPr lang="ru-RU" altLang="ru-RU" sz="2800" dirty="0" smtClean="0"/>
              <a:t>Придерживаясь правилам взвешивания, измерьте массу нескольких твердых тел с точностью до 0,1 г.</a:t>
            </a:r>
          </a:p>
          <a:p>
            <a:pPr marL="609600" indent="-609600" eaLnBrk="1" hangingPunct="1">
              <a:buClr>
                <a:srgbClr val="7030A0"/>
              </a:buClr>
              <a:buFontTx/>
              <a:buAutoNum type="arabicPeriod"/>
              <a:defRPr/>
            </a:pPr>
            <a:r>
              <a:rPr lang="ru-RU" altLang="ru-RU" sz="2800" dirty="0" smtClean="0"/>
              <a:t>Результаты измерений запишите в таблицу.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ru-RU" altLang="ru-RU" dirty="0" smtClean="0"/>
          </a:p>
          <a:p>
            <a:pPr marL="609600" indent="-609600" eaLnBrk="1" hangingPunct="1">
              <a:buFontTx/>
              <a:buAutoNum type="arabicPeriod"/>
              <a:defRPr/>
            </a:pPr>
            <a:endParaRPr lang="ru-RU" altLang="ru-RU" sz="28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endParaRPr lang="ru-RU" altLang="ru-RU" dirty="0" smtClean="0"/>
          </a:p>
          <a:p>
            <a:pPr marL="609600" indent="-609600" eaLnBrk="1" hangingPunct="1">
              <a:buFontTx/>
              <a:buAutoNum type="arabicPeriod"/>
              <a:defRPr/>
            </a:pPr>
            <a:endParaRPr lang="ru-RU" altLang="ru-RU" sz="2800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altLang="ru-RU" sz="2800" dirty="0" smtClean="0"/>
          </a:p>
        </p:txBody>
      </p:sp>
      <p:graphicFrame>
        <p:nvGraphicFramePr>
          <p:cNvPr id="10262" name="Group 22"/>
          <p:cNvGraphicFramePr>
            <a:graphicFrameLocks noGrp="1"/>
          </p:cNvGraphicFramePr>
          <p:nvPr>
            <p:ph sz="half" idx="4294967295"/>
          </p:nvPr>
        </p:nvGraphicFramePr>
        <p:xfrm>
          <a:off x="755576" y="3140968"/>
          <a:ext cx="7488831" cy="3438144"/>
        </p:xfrm>
        <a:graphic>
          <a:graphicData uri="http://schemas.openxmlformats.org/drawingml/2006/table">
            <a:tbl>
              <a:tblPr/>
              <a:tblGrid>
                <a:gridCol w="1497766"/>
                <a:gridCol w="3738854"/>
                <a:gridCol w="2252211"/>
              </a:tblGrid>
              <a:tr h="958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№ опыта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взвешиваемого тела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Масса тела,</a:t>
                      </a:r>
                      <a:endParaRPr kumimoji="0" lang="en-US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 m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, г</a:t>
                      </a:r>
                      <a:r>
                        <a:rPr kumimoji="0" lang="en-US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 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металлический цилиндр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прямоугольный параллелепипед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eorgia" pitchFamily="18" charset="0"/>
                          <a:cs typeface="Arial" charset="0"/>
                        </a:rPr>
                        <a:t>фарфоровый ролик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МОЛОДЦЫ!!!</a:t>
            </a:r>
            <a:endParaRPr lang="ru-RU" dirty="0"/>
          </a:p>
        </p:txBody>
      </p:sp>
      <p:pic>
        <p:nvPicPr>
          <p:cNvPr id="24578" name="Picture 2" descr="C:\Documents and Settings\User\Рабочий стол\УРОК 7класс\клас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91276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066800"/>
          </a:xfrm>
        </p:spPr>
        <p:txBody>
          <a:bodyPr/>
          <a:lstStyle/>
          <a:p>
            <a:r>
              <a:rPr lang="ru-RU" dirty="0" smtClean="0"/>
              <a:t>Дополнительное задание №1.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229600" cy="4325112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ru-RU" dirty="0" smtClean="0"/>
              <a:t>Предложите способ взвешивания </a:t>
            </a:r>
            <a:r>
              <a:rPr lang="ru-RU" b="1" dirty="0" smtClean="0">
                <a:solidFill>
                  <a:srgbClr val="0070C0"/>
                </a:solidFill>
              </a:rPr>
              <a:t>жидких веществ. </a:t>
            </a:r>
          </a:p>
          <a:p>
            <a:pPr>
              <a:buClr>
                <a:srgbClr val="7030A0"/>
              </a:buClr>
            </a:pPr>
            <a:r>
              <a:rPr lang="ru-RU" dirty="0" smtClean="0"/>
              <a:t>Выберите необходимые предметы.</a:t>
            </a:r>
          </a:p>
          <a:p>
            <a:pPr>
              <a:buClr>
                <a:srgbClr val="7030A0"/>
              </a:buClr>
            </a:pPr>
            <a:r>
              <a:rPr lang="ru-RU" dirty="0" smtClean="0"/>
              <a:t>Составьте алгоритм взвешивания.</a:t>
            </a:r>
          </a:p>
          <a:p>
            <a:pPr>
              <a:buClr>
                <a:srgbClr val="7030A0"/>
              </a:buClr>
            </a:pPr>
            <a:r>
              <a:rPr lang="ru-RU" dirty="0" smtClean="0"/>
              <a:t>Кто выполнил задание –покажите это дружным сцеплением рук.</a:t>
            </a:r>
          </a:p>
          <a:p>
            <a:pPr>
              <a:buClr>
                <a:srgbClr val="7030A0"/>
              </a:buClr>
            </a:pPr>
            <a:r>
              <a:rPr lang="ru-RU" dirty="0" smtClean="0"/>
              <a:t>Подготовьте сообщение своего способа расчёта. </a:t>
            </a:r>
            <a:endParaRPr lang="ru-RU" dirty="0"/>
          </a:p>
        </p:txBody>
      </p:sp>
      <p:pic>
        <p:nvPicPr>
          <p:cNvPr id="4" name="Содержимое 3" descr="Klassifikacija-laboratornyh-rychazhnyh-vesov-e14277339029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5157192"/>
            <a:ext cx="2160240" cy="1499374"/>
          </a:xfrm>
          <a:prstGeom prst="rect">
            <a:avLst/>
          </a:prstGeom>
        </p:spPr>
      </p:pic>
      <p:pic>
        <p:nvPicPr>
          <p:cNvPr id="2050" name="Picture 2" descr="C:\Documents and Settings\User\Рабочий стол\УРОК 7класс\в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229200"/>
            <a:ext cx="1944216" cy="128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ru-RU" dirty="0" smtClean="0"/>
              <a:t>Дополнительное задание №2.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9712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7030A0"/>
              </a:buClr>
            </a:pPr>
            <a:r>
              <a:rPr lang="ru-RU" dirty="0" smtClean="0"/>
              <a:t>Родительскому комитету предстоит собрать новогодний подарок для младших школьников. В   подарок надо положить по 2 конфеты разного вида. </a:t>
            </a:r>
          </a:p>
          <a:p>
            <a:pPr>
              <a:buClr>
                <a:srgbClr val="7030A0"/>
              </a:buClr>
            </a:pPr>
            <a:r>
              <a:rPr lang="ru-RU" dirty="0" smtClean="0"/>
              <a:t>Предложите способ, как рассчитать сколько кг </a:t>
            </a:r>
            <a:r>
              <a:rPr lang="ru-RU" b="1" dirty="0" smtClean="0">
                <a:solidFill>
                  <a:srgbClr val="0070C0"/>
                </a:solidFill>
              </a:rPr>
              <a:t>конфет </a:t>
            </a:r>
            <a:r>
              <a:rPr lang="ru-RU" dirty="0" smtClean="0"/>
              <a:t>данного вида необходимо купить. </a:t>
            </a:r>
          </a:p>
          <a:p>
            <a:pPr>
              <a:buClr>
                <a:srgbClr val="7030A0"/>
              </a:buClr>
            </a:pPr>
            <a:r>
              <a:rPr lang="ru-RU" dirty="0" smtClean="0"/>
              <a:t>Составьте алгоритм  расчёта.</a:t>
            </a:r>
          </a:p>
          <a:p>
            <a:pPr>
              <a:buClr>
                <a:srgbClr val="7030A0"/>
              </a:buClr>
            </a:pPr>
            <a:r>
              <a:rPr lang="ru-RU" dirty="0" smtClean="0"/>
              <a:t> Подготовьте сообщение своего способа расчёта.</a:t>
            </a:r>
          </a:p>
          <a:p>
            <a:pPr>
              <a:buClr>
                <a:srgbClr val="7030A0"/>
              </a:buClr>
            </a:pPr>
            <a:r>
              <a:rPr lang="ru-RU" dirty="0" smtClean="0"/>
              <a:t>Кто выполнил задание –</a:t>
            </a:r>
          </a:p>
          <a:p>
            <a:pPr>
              <a:buClr>
                <a:srgbClr val="7030A0"/>
              </a:buClr>
              <a:buNone/>
            </a:pPr>
            <a:r>
              <a:rPr lang="ru-RU" dirty="0" smtClean="0"/>
              <a:t>    покажите это дружным </a:t>
            </a:r>
          </a:p>
          <a:p>
            <a:pPr>
              <a:buClr>
                <a:srgbClr val="7030A0"/>
              </a:buClr>
              <a:buNone/>
            </a:pPr>
            <a:r>
              <a:rPr lang="ru-RU" dirty="0" smtClean="0"/>
              <a:t>     сцеплением рук. </a:t>
            </a:r>
          </a:p>
          <a:p>
            <a:endParaRPr lang="ru-RU" dirty="0"/>
          </a:p>
        </p:txBody>
      </p:sp>
      <p:pic>
        <p:nvPicPr>
          <p:cNvPr id="7" name="Picture 2" descr="C:\Documents and Settings\User\Рабочий стол\УРОК 7класс\1450898864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653136"/>
            <a:ext cx="1372250" cy="1956811"/>
          </a:xfrm>
          <a:prstGeom prst="rect">
            <a:avLst/>
          </a:prstGeom>
          <a:noFill/>
        </p:spPr>
      </p:pic>
      <p:pic>
        <p:nvPicPr>
          <p:cNvPr id="8" name="Picture 3" descr="C:\Documents and Settings\User\Рабочий стол\УРОК 7класс\кон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085184"/>
            <a:ext cx="2304256" cy="102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066800"/>
          </a:xfrm>
        </p:spPr>
        <p:txBody>
          <a:bodyPr/>
          <a:lstStyle/>
          <a:p>
            <a:r>
              <a:rPr lang="ru-RU" dirty="0" smtClean="0"/>
              <a:t>Дополнительное задание №3.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25112"/>
          </a:xfrm>
        </p:spPr>
        <p:txBody>
          <a:bodyPr/>
          <a:lstStyle/>
          <a:p>
            <a:pPr>
              <a:buClr>
                <a:srgbClr val="7030A0"/>
              </a:buClr>
            </a:pPr>
            <a:r>
              <a:rPr lang="ru-RU" dirty="0" smtClean="0"/>
              <a:t>Предложите способ </a:t>
            </a:r>
            <a:r>
              <a:rPr lang="ru-RU" b="1" dirty="0" smtClean="0">
                <a:solidFill>
                  <a:srgbClr val="0070C0"/>
                </a:solidFill>
              </a:rPr>
              <a:t>взвешивания кота</a:t>
            </a:r>
            <a:r>
              <a:rPr lang="ru-RU" dirty="0" smtClean="0"/>
              <a:t>. </a:t>
            </a:r>
          </a:p>
          <a:p>
            <a:pPr>
              <a:buClr>
                <a:srgbClr val="7030A0"/>
              </a:buClr>
            </a:pPr>
            <a:r>
              <a:rPr lang="ru-RU" dirty="0" smtClean="0"/>
              <a:t>Выберите необходимые предметы.</a:t>
            </a:r>
          </a:p>
          <a:p>
            <a:pPr>
              <a:buClr>
                <a:srgbClr val="7030A0"/>
              </a:buClr>
            </a:pPr>
            <a:r>
              <a:rPr lang="ru-RU" dirty="0" smtClean="0"/>
              <a:t>Составьте алгоритм взвешивания.</a:t>
            </a:r>
          </a:p>
          <a:p>
            <a:pPr>
              <a:buClr>
                <a:srgbClr val="7030A0"/>
              </a:buClr>
            </a:pPr>
            <a:r>
              <a:rPr lang="ru-RU" dirty="0" smtClean="0"/>
              <a:t>Подготовьте сообщение своего способа расчёта.</a:t>
            </a:r>
          </a:p>
          <a:p>
            <a:pPr>
              <a:buClr>
                <a:srgbClr val="7030A0"/>
              </a:buClr>
            </a:pPr>
            <a:r>
              <a:rPr lang="ru-RU" dirty="0" smtClean="0"/>
              <a:t>Кто выполнил задание –</a:t>
            </a:r>
          </a:p>
          <a:p>
            <a:pPr>
              <a:buClr>
                <a:srgbClr val="7030A0"/>
              </a:buClr>
              <a:buNone/>
            </a:pPr>
            <a:r>
              <a:rPr lang="ru-RU" dirty="0" smtClean="0"/>
              <a:t>    покажите это дружным </a:t>
            </a:r>
          </a:p>
          <a:p>
            <a:pPr>
              <a:buClr>
                <a:srgbClr val="7030A0"/>
              </a:buClr>
              <a:buNone/>
            </a:pPr>
            <a:r>
              <a:rPr lang="ru-RU" dirty="0" smtClean="0"/>
              <a:t>    сцеплением рук. </a:t>
            </a:r>
          </a:p>
          <a:p>
            <a:endParaRPr lang="ru-RU" dirty="0"/>
          </a:p>
        </p:txBody>
      </p:sp>
      <p:pic>
        <p:nvPicPr>
          <p:cNvPr id="4" name="Picture 5" descr="C:\Documents and Settings\User\Рабочий стол\УРОК 7класс\к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77072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Clr>
                <a:srgbClr val="002060"/>
              </a:buClr>
              <a:buNone/>
            </a:pPr>
            <a:r>
              <a:rPr lang="ru-RU" dirty="0" smtClean="0"/>
              <a:t>Какую цель ставили в начале урока?</a:t>
            </a:r>
          </a:p>
          <a:p>
            <a:pPr marL="109728" indent="0">
              <a:buClr>
                <a:srgbClr val="002060"/>
              </a:buClr>
              <a:buNone/>
            </a:pPr>
            <a:r>
              <a:rPr lang="ru-RU" dirty="0" smtClean="0"/>
              <a:t>Достигли ли мы её?</a:t>
            </a:r>
          </a:p>
          <a:p>
            <a:pPr marL="109728" indent="0">
              <a:buClr>
                <a:srgbClr val="002060"/>
              </a:buClr>
              <a:buNone/>
            </a:pPr>
            <a:r>
              <a:rPr lang="ru-RU" dirty="0" smtClean="0"/>
              <a:t>Закончите предложения:</a:t>
            </a:r>
          </a:p>
          <a:p>
            <a:pPr marL="109728" indent="0">
              <a:buClr>
                <a:srgbClr val="002060"/>
              </a:buClr>
              <a:buNone/>
            </a:pPr>
            <a:endParaRPr lang="ru-RU" dirty="0" smtClean="0"/>
          </a:p>
          <a:p>
            <a:pPr marL="109728" indent="0">
              <a:buClr>
                <a:srgbClr val="002060"/>
              </a:buClr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Calibri" pitchFamily="34" charset="0"/>
              </a:rPr>
              <a:t>«Сегодня на уроке я узнал(а)…»</a:t>
            </a:r>
          </a:p>
          <a:p>
            <a:pPr marL="109728" indent="0">
              <a:buClr>
                <a:srgbClr val="002060"/>
              </a:buClr>
              <a:buNone/>
            </a:pPr>
            <a:r>
              <a:rPr lang="ru-RU" dirty="0" smtClean="0">
                <a:latin typeface="Calibri" pitchFamily="34" charset="0"/>
              </a:rPr>
              <a:t>2. «Мне было интересно…»</a:t>
            </a:r>
          </a:p>
          <a:p>
            <a:pPr marL="109728" indent="0">
              <a:buClr>
                <a:srgbClr val="002060"/>
              </a:buClr>
              <a:buNone/>
            </a:pPr>
            <a:r>
              <a:rPr lang="ru-RU" dirty="0" smtClean="0">
                <a:latin typeface="Calibri" pitchFamily="34" charset="0"/>
              </a:rPr>
              <a:t>3. «Мне было трудно….»</a:t>
            </a:r>
          </a:p>
          <a:p>
            <a:pPr marL="109728" indent="0">
              <a:buClr>
                <a:srgbClr val="002060"/>
              </a:buClr>
              <a:buNone/>
            </a:pPr>
            <a:r>
              <a:rPr lang="ru-RU" dirty="0" smtClean="0">
                <a:latin typeface="Calibri" pitchFamily="34" charset="0"/>
              </a:rPr>
              <a:t>4. «Теперь я могу….»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4" name="Picture 39" descr="Рисунок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2387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6"/>
          <p:cNvSpPr>
            <a:spLocks noChangeArrowheads="1"/>
          </p:cNvSpPr>
          <p:nvPr/>
        </p:nvSpPr>
        <p:spPr bwMode="auto">
          <a:xfrm>
            <a:off x="6911975" y="1052736"/>
            <a:ext cx="2232025" cy="1295400"/>
          </a:xfrm>
          <a:prstGeom prst="cloudCallout">
            <a:avLst>
              <a:gd name="adj1" fmla="val -45162"/>
              <a:gd name="adj2" fmla="val 110782"/>
            </a:avLst>
          </a:prstGeom>
          <a:solidFill>
            <a:schemeClr val="tx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7200" b="1" dirty="0">
                <a:solidFill>
                  <a:srgbClr val="99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Физика ─ какая емкость слова!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Физика для нас не просто звук.</a:t>
            </a: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Физика  ─  опора и основа всех без исключения наук!</a:t>
            </a:r>
          </a:p>
          <a:p>
            <a:pPr algn="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А. Эйнштейн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64704"/>
            <a:ext cx="79287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Здравствуйте!!!</a:t>
            </a:r>
            <a:endParaRPr lang="ru-RU" sz="7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Повторить  §19, 20.</a:t>
            </a:r>
            <a:b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Найти информацию о старинных мерах массы , применяемых  в России </a:t>
            </a:r>
            <a:b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</a:b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38242" name="Picture 2" descr="C:\Documents and Settings\User\Рабочий стол\УРОК 7класс\дом за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546" y="2708920"/>
            <a:ext cx="5856907" cy="3864918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 древнем Вавилоне за единицу массы принимали талант 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массу воды, наполняющей такой сосуд, из которого вода равномерно вытекает через отверстие определенного размера в течение часа. А какие единицы массы вы знаете?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AutoShape 2"/>
          <p:cNvSpPr>
            <a:spLocks noChangeArrowheads="1"/>
          </p:cNvSpPr>
          <p:nvPr/>
        </p:nvSpPr>
        <p:spPr bwMode="auto">
          <a:xfrm>
            <a:off x="323528" y="2996952"/>
            <a:ext cx="819150" cy="381000"/>
          </a:xfrm>
          <a:custGeom>
            <a:avLst/>
            <a:gdLst>
              <a:gd name="T0" fmla="*/ 750888 w 21600"/>
              <a:gd name="T1" fmla="*/ 190500 h 21600"/>
              <a:gd name="T2" fmla="*/ 409575 w 21600"/>
              <a:gd name="T3" fmla="*/ 381000 h 21600"/>
              <a:gd name="T4" fmla="*/ 68263 w 21600"/>
              <a:gd name="T5" fmla="*/ 190500 h 21600"/>
              <a:gd name="T6" fmla="*/ 4095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00 w 21600"/>
              <a:gd name="T13" fmla="*/ 3600 h 21600"/>
              <a:gd name="T14" fmla="*/ 18000 w 21600"/>
              <a:gd name="T15" fmla="*/ 180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600" y="21600"/>
                </a:lnTo>
                <a:lnTo>
                  <a:pt x="180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382" name="AutoShape 5"/>
          <p:cNvSpPr>
            <a:spLocks noChangeArrowheads="1"/>
          </p:cNvSpPr>
          <p:nvPr/>
        </p:nvSpPr>
        <p:spPr bwMode="auto">
          <a:xfrm>
            <a:off x="323528" y="1988840"/>
            <a:ext cx="819150" cy="381000"/>
          </a:xfrm>
          <a:custGeom>
            <a:avLst/>
            <a:gdLst>
              <a:gd name="T0" fmla="*/ 750888 w 21600"/>
              <a:gd name="T1" fmla="*/ 190500 h 21600"/>
              <a:gd name="T2" fmla="*/ 409575 w 21600"/>
              <a:gd name="T3" fmla="*/ 381000 h 21600"/>
              <a:gd name="T4" fmla="*/ 68263 w 21600"/>
              <a:gd name="T5" fmla="*/ 190500 h 21600"/>
              <a:gd name="T6" fmla="*/ 4095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00 w 21600"/>
              <a:gd name="T13" fmla="*/ 3600 h 21600"/>
              <a:gd name="T14" fmla="*/ 18000 w 21600"/>
              <a:gd name="T15" fmla="*/ 180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600" y="21600"/>
                </a:lnTo>
                <a:lnTo>
                  <a:pt x="180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383" name="AutoShape 4"/>
          <p:cNvSpPr>
            <a:spLocks noChangeArrowheads="1"/>
          </p:cNvSpPr>
          <p:nvPr/>
        </p:nvSpPr>
        <p:spPr bwMode="auto">
          <a:xfrm>
            <a:off x="323528" y="836712"/>
            <a:ext cx="819150" cy="381000"/>
          </a:xfrm>
          <a:custGeom>
            <a:avLst/>
            <a:gdLst>
              <a:gd name="T0" fmla="*/ 750888 w 21600"/>
              <a:gd name="T1" fmla="*/ 190500 h 21600"/>
              <a:gd name="T2" fmla="*/ 409575 w 21600"/>
              <a:gd name="T3" fmla="*/ 381000 h 21600"/>
              <a:gd name="T4" fmla="*/ 68263 w 21600"/>
              <a:gd name="T5" fmla="*/ 190500 h 21600"/>
              <a:gd name="T6" fmla="*/ 40957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600 w 21600"/>
              <a:gd name="T13" fmla="*/ 3600 h 21600"/>
              <a:gd name="T14" fmla="*/ 18000 w 21600"/>
              <a:gd name="T15" fmla="*/ 180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600" y="21600"/>
                </a:lnTo>
                <a:lnTo>
                  <a:pt x="180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оцените пополнился ли ваш багаж знаний, всё ли было понятно, успевали ли вы за ходом урока и наклейте вторую чашку весов выше или ниже первой.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547936" y="692696"/>
            <a:ext cx="8596064" cy="35283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   </a:t>
            </a:r>
            <a:r>
              <a:rPr lang="ru-RU" sz="2800" dirty="0" smtClean="0"/>
              <a:t> </a:t>
            </a:r>
            <a:r>
              <a:rPr lang="ru-RU" sz="2400" b="1" dirty="0" smtClean="0"/>
              <a:t>Всё было понятно, успевали за ходом урока, </a:t>
            </a:r>
          </a:p>
          <a:p>
            <a:pPr>
              <a:buNone/>
            </a:pPr>
            <a:r>
              <a:rPr lang="ru-RU" sz="2400" b="1" dirty="0" smtClean="0"/>
              <a:t>         багаж   знаний пополнился.</a:t>
            </a:r>
            <a:endParaRPr lang="ru-RU" sz="2400" dirty="0" smtClean="0"/>
          </a:p>
          <a:p>
            <a:pPr>
              <a:buNone/>
            </a:pPr>
            <a:r>
              <a:rPr lang="ru-RU" sz="2000" b="1" dirty="0" smtClean="0"/>
              <a:t>               </a:t>
            </a:r>
          </a:p>
          <a:p>
            <a:pPr>
              <a:buNone/>
            </a:pPr>
            <a:r>
              <a:rPr lang="ru-RU" sz="2000" b="1" dirty="0" smtClean="0"/>
              <a:t>            </a:t>
            </a:r>
            <a:r>
              <a:rPr lang="ru-RU" sz="2400" b="1" dirty="0" smtClean="0"/>
              <a:t>Остались вопросы. Не  совсем справились  </a:t>
            </a:r>
          </a:p>
          <a:p>
            <a:pPr>
              <a:buNone/>
            </a:pPr>
            <a:r>
              <a:rPr lang="ru-RU" sz="2400" b="1" dirty="0" smtClean="0"/>
              <a:t>           с  заданием.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</a:t>
            </a:r>
            <a:r>
              <a:rPr lang="ru-RU" sz="2400" b="1" dirty="0" smtClean="0"/>
              <a:t>Ничего не поняли, не   справились с </a:t>
            </a:r>
          </a:p>
          <a:p>
            <a:pPr>
              <a:buNone/>
            </a:pPr>
            <a:r>
              <a:rPr lang="ru-RU" sz="2400" b="1" dirty="0" smtClean="0"/>
              <a:t>            заданием.</a:t>
            </a:r>
            <a:endParaRPr lang="ru-RU" sz="2400" dirty="0" smtClean="0"/>
          </a:p>
          <a:p>
            <a:pPr>
              <a:buNone/>
            </a:pPr>
            <a:r>
              <a:rPr lang="ru-RU" sz="2000" b="1" dirty="0" smtClean="0"/>
              <a:t>            </a:t>
            </a:r>
            <a:endParaRPr lang="ru-RU" sz="2400" dirty="0" smtClean="0"/>
          </a:p>
          <a:p>
            <a:endParaRPr lang="ru-RU" sz="2000" b="1" dirty="0"/>
          </a:p>
        </p:txBody>
      </p:sp>
      <p:pic>
        <p:nvPicPr>
          <p:cNvPr id="140290" name="Picture 2" descr="C:\Documents and Settings\User\Рабочий стол\УРОК 7класс\баг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275602"/>
            <a:ext cx="3096344" cy="3080862"/>
          </a:xfrm>
          <a:prstGeom prst="rect">
            <a:avLst/>
          </a:prstGeom>
          <a:noFill/>
        </p:spPr>
      </p:pic>
      <p:pic>
        <p:nvPicPr>
          <p:cNvPr id="140291" name="Picture 3" descr="C:\Documents and Settings\User\Рабочий стол\УРОК 7класс\весы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410445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764704"/>
            <a:ext cx="8481120" cy="4325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Решать задачи можно вечно─</a:t>
            </a:r>
          </a:p>
          <a:p>
            <a:pPr>
              <a:buNone/>
            </a:pPr>
            <a:r>
              <a:rPr lang="ru-RU" dirty="0" smtClean="0"/>
              <a:t>Вселенная ведь бесконечна!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Спасибо всем вам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за урок, </a:t>
            </a:r>
          </a:p>
          <a:p>
            <a:pPr>
              <a:buNone/>
            </a:pPr>
            <a:r>
              <a:rPr lang="ru-RU" sz="3200" dirty="0" smtClean="0"/>
              <a:t>А главное, </a:t>
            </a:r>
          </a:p>
          <a:p>
            <a:pPr>
              <a:buNone/>
            </a:pPr>
            <a:r>
              <a:rPr lang="ru-RU" sz="3200" dirty="0" smtClean="0"/>
              <a:t>чтоб был </a:t>
            </a:r>
          </a:p>
          <a:p>
            <a:pPr>
              <a:buNone/>
            </a:pPr>
            <a:r>
              <a:rPr lang="ru-RU" sz="3200" dirty="0" smtClean="0"/>
              <a:t>он впрок!</a:t>
            </a:r>
          </a:p>
          <a:p>
            <a:endParaRPr lang="ru-RU" dirty="0"/>
          </a:p>
        </p:txBody>
      </p:sp>
      <p:pic>
        <p:nvPicPr>
          <p:cNvPr id="47106" name="Picture 2" descr="C:\Documents and Settings\User\Рабочий стол\УРОК 7класс\Эйнштей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00808"/>
            <a:ext cx="496855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692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Картина художника Юрия Панцырева «Нянькины пирожки»</a:t>
            </a:r>
            <a:endParaRPr lang="ru-RU" dirty="0"/>
          </a:p>
        </p:txBody>
      </p:sp>
      <p:pic>
        <p:nvPicPr>
          <p:cNvPr id="136194" name="Picture 2" descr="C:\Documents and Settings\User\Рабочий стол\УРОК 7класс\пирож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1296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67544" y="620688"/>
            <a:ext cx="8305800" cy="583954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00FF"/>
              </a:gs>
              <a:gs pos="100000">
                <a:srgbClr val="FFFF00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00FF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ru-RU" altLang="ru-RU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Лабораторная </a:t>
            </a:r>
            <a:r>
              <a:rPr lang="ru-RU" altLang="ru-RU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№ 3</a:t>
            </a:r>
          </a:p>
          <a:p>
            <a:pPr algn="ctr">
              <a:defRPr/>
            </a:pPr>
            <a:r>
              <a:rPr lang="ru-RU" altLang="ru-RU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Измерение массы тела </a:t>
            </a:r>
          </a:p>
          <a:p>
            <a:pPr algn="ctr">
              <a:defRPr/>
            </a:pPr>
            <a:r>
              <a:rPr lang="ru-RU" altLang="ru-RU" sz="4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рычажных весах.</a:t>
            </a:r>
            <a:endParaRPr lang="ru-RU" sz="4400" b="1" dirty="0">
              <a:solidFill>
                <a:srgbClr val="66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143000"/>
            <a:ext cx="8050088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   Цель работы: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49488"/>
            <a:ext cx="8229600" cy="43243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Научиться пользоваться рычажными весами и с их помощью определять массу тел.</a:t>
            </a:r>
          </a:p>
        </p:txBody>
      </p:sp>
      <p:pic>
        <p:nvPicPr>
          <p:cNvPr id="4" name="Picture 77" descr="Рисунок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84538"/>
            <a:ext cx="26955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3" descr="Klassifikacija-laboratornyh-rychazhnyh-vesov-e14277339029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501008"/>
            <a:ext cx="3384376" cy="2435478"/>
          </a:xfrm>
          <a:prstGeom prst="rect">
            <a:avLst/>
          </a:prstGeom>
        </p:spPr>
      </p:pic>
      <p:pic>
        <p:nvPicPr>
          <p:cNvPr id="7" name="Picture 77" descr="Рисунок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26955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ольга\Documents\гурьянова\1270055550_image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672408" cy="37936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868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Знаю я с седьмого класса:</a:t>
            </a:r>
          </a:p>
          <a:p>
            <a:r>
              <a:rPr lang="ru-RU" sz="2400" b="1" dirty="0" smtClean="0">
                <a:latin typeface="Calibri" pitchFamily="34" charset="0"/>
              </a:rPr>
              <a:t>Главное для тела -  масса.</a:t>
            </a:r>
          </a:p>
          <a:p>
            <a:r>
              <a:rPr lang="ru-RU" sz="2400" b="1" dirty="0" smtClean="0">
                <a:latin typeface="Calibri" pitchFamily="34" charset="0"/>
              </a:rPr>
              <a:t>Если масса велика, </a:t>
            </a:r>
          </a:p>
          <a:p>
            <a:r>
              <a:rPr lang="ru-RU" sz="2400" b="1" dirty="0" smtClean="0">
                <a:latin typeface="Calibri" pitchFamily="34" charset="0"/>
              </a:rPr>
              <a:t>Жизнь для тела нелегка:</a:t>
            </a:r>
          </a:p>
          <a:p>
            <a:r>
              <a:rPr lang="ru-RU" sz="2400" b="1" dirty="0" smtClean="0">
                <a:latin typeface="Calibri" pitchFamily="34" charset="0"/>
              </a:rPr>
              <a:t>С места тело трудно сдвинуть, </a:t>
            </a:r>
          </a:p>
          <a:p>
            <a:r>
              <a:rPr lang="ru-RU" sz="2400" b="1" dirty="0" smtClean="0">
                <a:latin typeface="Calibri" pitchFamily="34" charset="0"/>
              </a:rPr>
              <a:t>Трудно вверх его подкинуть, </a:t>
            </a:r>
          </a:p>
          <a:p>
            <a:r>
              <a:rPr lang="ru-RU" sz="2400" b="1" dirty="0" smtClean="0">
                <a:latin typeface="Calibri" pitchFamily="34" charset="0"/>
              </a:rPr>
              <a:t>Трудно скорость изменить.</a:t>
            </a:r>
          </a:p>
          <a:p>
            <a:r>
              <a:rPr lang="ru-RU" sz="2400" b="1" dirty="0" smtClean="0">
                <a:latin typeface="Calibri" pitchFamily="34" charset="0"/>
              </a:rPr>
              <a:t>Только в том кого  винить?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4" name="Picture 1" descr="C:\Users\ольга\Pictures\iCALEG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454352"/>
            <a:ext cx="2016224" cy="240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84213" y="908050"/>
            <a:ext cx="71278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 b="1" i="1" dirty="0">
                <a:solidFill>
                  <a:srgbClr val="A50021"/>
                </a:solidFill>
                <a:sym typeface="Wingdings" panose="05000000000000000000" pitchFamily="2" charset="2"/>
              </a:rPr>
              <a:t></a:t>
            </a:r>
            <a:r>
              <a:rPr lang="ru-RU" sz="36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Инертность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0000"/>
                </a:solidFill>
              </a:rPr>
              <a:t>от латинского  </a:t>
            </a:r>
            <a:r>
              <a:rPr lang="en-US" sz="2400" b="1" dirty="0" err="1">
                <a:solidFill>
                  <a:srgbClr val="000000"/>
                </a:solidFill>
              </a:rPr>
              <a:t>inertis</a:t>
            </a:r>
            <a:r>
              <a:rPr lang="en-US" sz="2400" b="1" dirty="0">
                <a:solidFill>
                  <a:srgbClr val="000000"/>
                </a:solidFill>
              </a:rPr>
              <a:t>               </a:t>
            </a:r>
            <a:r>
              <a:rPr lang="ru-RU" sz="2400" b="1" dirty="0">
                <a:solidFill>
                  <a:srgbClr val="000000"/>
                </a:solidFill>
              </a:rPr>
              <a:t>(лень, бездеятельность).</a:t>
            </a:r>
          </a:p>
          <a:p>
            <a:pPr eaLnBrk="1" hangingPunct="1"/>
            <a:r>
              <a:rPr lang="ru-RU" sz="3600" b="1" i="1" dirty="0">
                <a:solidFill>
                  <a:srgbClr val="FF0000"/>
                </a:solidFill>
                <a:sym typeface="Wingdings" panose="05000000000000000000" pitchFamily="2" charset="2"/>
              </a:rPr>
              <a:t>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Инертность   </a:t>
            </a:r>
            <a:r>
              <a:rPr lang="en-US" sz="2400" b="1" dirty="0">
                <a:solidFill>
                  <a:srgbClr val="000000"/>
                </a:solidFill>
              </a:rPr>
              <a:t>   </a:t>
            </a:r>
            <a:r>
              <a:rPr lang="ru-RU" sz="2400" b="1" dirty="0">
                <a:solidFill>
                  <a:srgbClr val="000000"/>
                </a:solidFill>
              </a:rPr>
              <a:t>  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характеризует   стремление тела сопротивляться изменению скорости.</a:t>
            </a:r>
          </a:p>
          <a:p>
            <a:pPr eaLnBrk="1" hangingPunct="1"/>
            <a:endParaRPr lang="ru-RU" sz="2400" b="1" dirty="0">
              <a:solidFill>
                <a:srgbClr val="CC3300"/>
              </a:solidFill>
            </a:endParaRPr>
          </a:p>
          <a:p>
            <a:pPr eaLnBrk="1" hangingPunct="1"/>
            <a:r>
              <a:rPr lang="ru-RU" sz="3600" b="1" i="1" dirty="0">
                <a:solidFill>
                  <a:srgbClr val="A50021"/>
                </a:solidFill>
                <a:sym typeface="Wingdings" panose="05000000000000000000" pitchFamily="2" charset="2"/>
              </a:rPr>
              <a:t></a:t>
            </a:r>
            <a:r>
              <a:rPr lang="ru-RU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Инертность</a:t>
            </a:r>
            <a:r>
              <a:rPr lang="ru-RU" sz="2400" b="1" dirty="0">
                <a:solidFill>
                  <a:srgbClr val="000000"/>
                </a:solidFill>
              </a:rPr>
              <a:t> свойство характерное для  всех </a:t>
            </a:r>
            <a:r>
              <a:rPr lang="en-US" sz="2400" b="1" dirty="0">
                <a:solidFill>
                  <a:srgbClr val="000000"/>
                </a:solidFill>
              </a:rPr>
              <a:t>  </a:t>
            </a:r>
            <a:r>
              <a:rPr lang="ru-RU" sz="2400" b="1" dirty="0">
                <a:solidFill>
                  <a:srgbClr val="000000"/>
                </a:solidFill>
              </a:rPr>
              <a:t>тел,   оно</a:t>
            </a:r>
            <a:r>
              <a:rPr lang="en-US" sz="2400" b="1" dirty="0">
                <a:solidFill>
                  <a:srgbClr val="000000"/>
                </a:solidFill>
              </a:rPr>
              <a:t>  </a:t>
            </a:r>
            <a:r>
              <a:rPr lang="ru-RU" sz="2400" b="1" dirty="0">
                <a:solidFill>
                  <a:srgbClr val="000000"/>
                </a:solidFill>
              </a:rPr>
              <a:t> состоит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 в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 том,   что для изменения  скорости    тела    необходимо       некоторое    время:   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чем   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больше </a:t>
            </a:r>
            <a:r>
              <a:rPr lang="en-US" sz="2400" b="1" dirty="0">
                <a:solidFill>
                  <a:srgbClr val="000000"/>
                </a:solidFill>
              </a:rPr>
              <a:t>   </a:t>
            </a:r>
            <a:r>
              <a:rPr lang="ru-RU" sz="2400" b="1" dirty="0">
                <a:solidFill>
                  <a:srgbClr val="000000"/>
                </a:solidFill>
              </a:rPr>
              <a:t>  это время, тем более инертно тело.</a:t>
            </a:r>
          </a:p>
          <a:p>
            <a:pPr eaLnBrk="1" hangingPunct="1"/>
            <a:endParaRPr lang="ru-RU" sz="2400" b="1" dirty="0">
              <a:solidFill>
                <a:srgbClr val="000000"/>
              </a:solidFill>
            </a:endParaRPr>
          </a:p>
          <a:p>
            <a:pPr eaLnBrk="1" hangingPunct="1"/>
            <a:r>
              <a:rPr lang="ru-RU" sz="3600" b="1" i="1" dirty="0">
                <a:solidFill>
                  <a:srgbClr val="A50021"/>
                </a:solidFill>
                <a:sym typeface="Wingdings" panose="05000000000000000000" pitchFamily="2" charset="2"/>
              </a:rPr>
              <a:t></a:t>
            </a:r>
            <a:r>
              <a:rPr lang="ru-RU" dirty="0"/>
              <a:t> </a:t>
            </a:r>
            <a:r>
              <a:rPr lang="ru-RU" sz="2400" b="1" dirty="0">
                <a:solidFill>
                  <a:srgbClr val="000000"/>
                </a:solidFill>
              </a:rPr>
              <a:t>Мерой инертности тела является</a:t>
            </a:r>
            <a:r>
              <a:rPr lang="ru-RU" sz="2400" b="1" dirty="0">
                <a:solidFill>
                  <a:srgbClr val="CC3300"/>
                </a:solidFill>
              </a:rPr>
              <a:t> </a:t>
            </a:r>
            <a:r>
              <a:rPr lang="ru-RU" sz="2400" b="1" dirty="0" smtClean="0">
                <a:solidFill>
                  <a:srgbClr val="CC3300"/>
                </a:solidFill>
              </a:rPr>
              <a:t>...</a:t>
            </a:r>
            <a:endParaRPr lang="ru-RU" sz="2400" b="1" dirty="0">
              <a:solidFill>
                <a:srgbClr val="CC3300"/>
              </a:solidFill>
            </a:endParaRPr>
          </a:p>
        </p:txBody>
      </p:sp>
      <p:sp>
        <p:nvSpPr>
          <p:cNvPr id="24580" name="Line 17"/>
          <p:cNvSpPr>
            <a:spLocks noChangeShapeType="1"/>
          </p:cNvSpPr>
          <p:nvPr/>
        </p:nvSpPr>
        <p:spPr bwMode="auto">
          <a:xfrm>
            <a:off x="684213" y="836613"/>
            <a:ext cx="75612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0355" name="Picture 19" descr="dbdee13c60c9204fee7ec8d256b5f9f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413">
            <a:off x="2268538" y="1196975"/>
            <a:ext cx="41148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59" name="Picture 23" descr="dbdee13c60c9204fee7ec8d256b5f9f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413">
            <a:off x="7509766" y="542942"/>
            <a:ext cx="16462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1157" y="332656"/>
            <a:ext cx="41424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Инертность</a:t>
            </a:r>
            <a:endParaRPr lang="ru-RU" sz="4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5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0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0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70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70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0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3" grpId="0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71472" y="3571876"/>
            <a:ext cx="785818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57186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85762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1433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291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7148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006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28638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57213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85788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14363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42938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1514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00089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28664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57239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85814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14390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0"/>
          <p:cNvGrpSpPr/>
          <p:nvPr/>
        </p:nvGrpSpPr>
        <p:grpSpPr>
          <a:xfrm>
            <a:off x="2428860" y="2571744"/>
            <a:ext cx="2000264" cy="1000132"/>
            <a:chOff x="3786182" y="2571744"/>
            <a:chExt cx="2000264" cy="10001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929190" y="3143248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062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429256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5500694" y="2857496"/>
              <a:ext cx="57150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21" idx="1"/>
            </p:cNvCxnSpPr>
            <p:nvPr/>
          </p:nvCxnSpPr>
          <p:spPr>
            <a:xfrm rot="10800000">
              <a:off x="3786182" y="3286124"/>
              <a:ext cx="1143008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67"/>
          <p:cNvGrpSpPr/>
          <p:nvPr/>
        </p:nvGrpSpPr>
        <p:grpSpPr>
          <a:xfrm>
            <a:off x="3059832" y="908720"/>
            <a:ext cx="3960440" cy="1368152"/>
            <a:chOff x="428596" y="3000372"/>
            <a:chExt cx="3714776" cy="135732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2859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1434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14348" y="4143380"/>
              <a:ext cx="2428892" cy="0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00010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28585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71604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857356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2143108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428860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2714612" y="4143380"/>
              <a:ext cx="285752" cy="214314"/>
            </a:xfrm>
            <a:prstGeom prst="line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85786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882204" y="3714752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857224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28585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000232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428860" y="3857628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648691" y="3392055"/>
              <a:ext cx="263236" cy="320963"/>
            </a:xfrm>
            <a:custGeom>
              <a:avLst/>
              <a:gdLst>
                <a:gd name="connsiteX0" fmla="*/ 0 w 263236"/>
                <a:gd name="connsiteY0" fmla="*/ 307109 h 320963"/>
                <a:gd name="connsiteX1" fmla="*/ 138545 w 263236"/>
                <a:gd name="connsiteY1" fmla="*/ 2309 h 320963"/>
                <a:gd name="connsiteX2" fmla="*/ 263236 w 263236"/>
                <a:gd name="connsiteY2" fmla="*/ 320963 h 32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36" h="320963">
                  <a:moveTo>
                    <a:pt x="0" y="307109"/>
                  </a:moveTo>
                  <a:cubicBezTo>
                    <a:pt x="47336" y="153554"/>
                    <a:pt x="94672" y="0"/>
                    <a:pt x="138545" y="2309"/>
                  </a:cubicBezTo>
                  <a:cubicBezTo>
                    <a:pt x="182418" y="4618"/>
                    <a:pt x="222827" y="162790"/>
                    <a:pt x="263236" y="320963"/>
                  </a:cubicBezTo>
                </a:path>
              </a:pathLst>
            </a:cu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8662" y="3000372"/>
              <a:ext cx="3214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1           2</a:t>
              </a:r>
              <a:endParaRPr lang="ru-RU" sz="3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143240" y="2357430"/>
            <a:ext cx="2757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1                          2</a:t>
            </a:r>
            <a:endParaRPr lang="ru-RU" sz="2800" b="1" dirty="0"/>
          </a:p>
        </p:txBody>
      </p:sp>
      <p:sp>
        <p:nvSpPr>
          <p:cNvPr id="54" name="Равнобедренный треугольник 53"/>
          <p:cNvSpPr/>
          <p:nvPr/>
        </p:nvSpPr>
        <p:spPr>
          <a:xfrm>
            <a:off x="4500562" y="3643314"/>
            <a:ext cx="214314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2214546" y="4071942"/>
            <a:ext cx="214314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52"/>
          <p:cNvGrpSpPr/>
          <p:nvPr/>
        </p:nvGrpSpPr>
        <p:grpSpPr>
          <a:xfrm>
            <a:off x="4714876" y="3143248"/>
            <a:ext cx="1928826" cy="428628"/>
            <a:chOff x="7000892" y="3143248"/>
            <a:chExt cx="1928826" cy="42862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000892" y="3143248"/>
              <a:ext cx="857256" cy="285752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7072330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500958" y="3286124"/>
              <a:ext cx="285752" cy="28575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flipV="1">
              <a:off x="7858148" y="3286124"/>
              <a:ext cx="107157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Прямая соединительная линия 60"/>
          <p:cNvCxnSpPr/>
          <p:nvPr/>
        </p:nvCxnSpPr>
        <p:spPr>
          <a:xfrm flipV="1">
            <a:off x="335755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7147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5722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114297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42872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64304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1857356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143108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428860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714612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000364" y="3571876"/>
            <a:ext cx="285752" cy="21431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535753" y="5085183"/>
            <a:ext cx="8072494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Почему тележки </a:t>
            </a:r>
            <a:r>
              <a:rPr lang="ru-RU" sz="3200" b="1" dirty="0" smtClean="0">
                <a:solidFill>
                  <a:srgbClr val="002060"/>
                </a:solidFill>
              </a:rPr>
              <a:t>приобрели </a:t>
            </a:r>
            <a:r>
              <a:rPr lang="ru-RU" sz="4000" b="1" i="1" u="sng" dirty="0" smtClean="0">
                <a:solidFill>
                  <a:srgbClr val="002060"/>
                </a:solidFill>
              </a:rPr>
              <a:t>одинаковую скорость? </a:t>
            </a:r>
            <a:endParaRPr lang="ru-RU" sz="4000" b="1" i="1" u="sng" dirty="0">
              <a:solidFill>
                <a:srgbClr val="002060"/>
              </a:solidFill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4932040" y="4077072"/>
            <a:ext cx="207170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2325</TotalTime>
  <Words>1142</Words>
  <Application>Microsoft Office PowerPoint</Application>
  <PresentationFormat>Экран (4:3)</PresentationFormat>
  <Paragraphs>210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Городская</vt:lpstr>
      <vt:lpstr>Формула</vt:lpstr>
      <vt:lpstr>МУНИЦИПАЛЬНОУ КАЗЁННОЕ ОБЩЕОБРАЗОВАТЕЛЬНОЕ УЧРЕЖДЕНИЕ  «ВЕЧЕРНЯЯ (СМЕННАЯ) ОБЩЕОБРАЗОВАТЕЛЬНАЯ ШКОЛА № 2  ПРИ ИСПРАВИТЕЛЬНОЙ КОЛОНИИ» с. ЧУГУЕВКА ЧУГУЕВСКОГО РАЙОНА ПРИМОРСКОГО КРАЯ </vt:lpstr>
      <vt:lpstr>Слайд 2</vt:lpstr>
      <vt:lpstr>Слайд 3</vt:lpstr>
      <vt:lpstr>Слайд 4</vt:lpstr>
      <vt:lpstr>Слайд 5</vt:lpstr>
      <vt:lpstr>   Цель работы:</vt:lpstr>
      <vt:lpstr>Слайд 7</vt:lpstr>
      <vt:lpstr>Слайд 8</vt:lpstr>
      <vt:lpstr>Слайд 9</vt:lpstr>
      <vt:lpstr>Слайд 10</vt:lpstr>
      <vt:lpstr>Слайд 11</vt:lpstr>
      <vt:lpstr>А знаете ли вы, что…</vt:lpstr>
      <vt:lpstr>Повторение</vt:lpstr>
      <vt:lpstr>Слайд 14</vt:lpstr>
      <vt:lpstr>Слайд 15</vt:lpstr>
      <vt:lpstr>Слайд 16</vt:lpstr>
      <vt:lpstr>Слайд 17</vt:lpstr>
      <vt:lpstr>Проверочный тест.</vt:lpstr>
      <vt:lpstr>Посчитайте:</vt:lpstr>
      <vt:lpstr>Давайте проверим:</vt:lpstr>
      <vt:lpstr>Физминутка! </vt:lpstr>
      <vt:lpstr>Правила техники безопасности.</vt:lpstr>
      <vt:lpstr>Слайд 23</vt:lpstr>
      <vt:lpstr>Указания к работе:</vt:lpstr>
      <vt:lpstr>МОЛОДЦЫ!!!</vt:lpstr>
      <vt:lpstr>Дополнительное задание №1.</vt:lpstr>
      <vt:lpstr>Дополнительное задание №2.</vt:lpstr>
      <vt:lpstr>Дополнительное задание №3.</vt:lpstr>
      <vt:lpstr>Рефлексия</vt:lpstr>
      <vt:lpstr>Повторить  §19, 20. Найти информацию о старинных мерах массы , применяемых  в России   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*</cp:lastModifiedBy>
  <cp:revision>231</cp:revision>
  <dcterms:created xsi:type="dcterms:W3CDTF">2013-10-01T17:47:38Z</dcterms:created>
  <dcterms:modified xsi:type="dcterms:W3CDTF">2017-11-21T11:17:11Z</dcterms:modified>
</cp:coreProperties>
</file>