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3"/>
  </p:notesMasterIdLst>
  <p:sldIdLst>
    <p:sldId id="256" r:id="rId2"/>
    <p:sldId id="257" r:id="rId3"/>
    <p:sldId id="258" r:id="rId4"/>
    <p:sldId id="259" r:id="rId5"/>
    <p:sldId id="260" r:id="rId6"/>
    <p:sldId id="262" r:id="rId7"/>
    <p:sldId id="263" r:id="rId8"/>
    <p:sldId id="264" r:id="rId9"/>
    <p:sldId id="265" r:id="rId10"/>
    <p:sldId id="266" r:id="rId11"/>
    <p:sldId id="267" r:id="rId1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46" autoAdjust="0"/>
  </p:normalViewPr>
  <p:slideViewPr>
    <p:cSldViewPr>
      <p:cViewPr varScale="1">
        <p:scale>
          <a:sx n="70" d="100"/>
          <a:sy n="70" d="100"/>
        </p:scale>
        <p:origin x="-1386"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22"/>
    </p:cViewPr>
  </p:sorterViewPr>
  <p:notesViewPr>
    <p:cSldViewPr>
      <p:cViewPr varScale="1">
        <p:scale>
          <a:sx n="48" d="100"/>
          <a:sy n="48" d="100"/>
        </p:scale>
        <p:origin x="-265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265957-57A2-47F9-8107-6D9986EA58E6}" type="datetimeFigureOut">
              <a:rPr lang="ru-RU" smtClean="0"/>
              <a:t>23.11.2017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3A10DF-D482-4E41-94C1-68FA94395AFB}" type="slidenum">
              <a:rPr lang="ru-RU" smtClean="0"/>
              <a:t>‹#›</a:t>
            </a:fld>
            <a:endParaRPr lang="ru-RU"/>
          </a:p>
        </p:txBody>
      </p:sp>
    </p:spTree>
    <p:extLst>
      <p:ext uri="{BB962C8B-B14F-4D97-AF65-F5344CB8AC3E}">
        <p14:creationId xmlns:p14="http://schemas.microsoft.com/office/powerpoint/2010/main" val="392108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143A10DF-D482-4E41-94C1-68FA94395AFB}" type="slidenum">
              <a:rPr lang="ru-RU" smtClean="0"/>
              <a:t>10</a:t>
            </a:fld>
            <a:endParaRPr lang="ru-RU"/>
          </a:p>
        </p:txBody>
      </p:sp>
    </p:spTree>
    <p:extLst>
      <p:ext uri="{BB962C8B-B14F-4D97-AF65-F5344CB8AC3E}">
        <p14:creationId xmlns:p14="http://schemas.microsoft.com/office/powerpoint/2010/main" val="3651296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EC6ADC87-5FC9-4424-81AB-127399D322B3}" type="datetimeFigureOut">
              <a:rPr lang="ru-RU" smtClean="0"/>
              <a:t>23.11.2017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23B70F0-55BE-4FA4-9AC0-AC572B43E241}" type="slidenum">
              <a:rPr lang="ru-RU" smtClean="0"/>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EC6ADC87-5FC9-4424-81AB-127399D322B3}" type="datetimeFigureOut">
              <a:rPr lang="ru-RU" smtClean="0"/>
              <a:t>23.11.2017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23B70F0-55BE-4FA4-9AC0-AC572B43E241}"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C6ADC87-5FC9-4424-81AB-127399D322B3}" type="datetimeFigureOut">
              <a:rPr lang="ru-RU" smtClean="0"/>
              <a:t>23.11.2017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23B70F0-55BE-4FA4-9AC0-AC572B43E241}"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C6ADC87-5FC9-4424-81AB-127399D322B3}" type="datetimeFigureOut">
              <a:rPr lang="ru-RU" smtClean="0"/>
              <a:t>23.11.2017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23B70F0-55BE-4FA4-9AC0-AC572B43E241}"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C6ADC87-5FC9-4424-81AB-127399D322B3}" type="datetimeFigureOut">
              <a:rPr lang="ru-RU" smtClean="0"/>
              <a:t>23.11.2017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23B70F0-55BE-4FA4-9AC0-AC572B43E241}"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C6ADC87-5FC9-4424-81AB-127399D322B3}" type="datetimeFigureOut">
              <a:rPr lang="ru-RU" smtClean="0"/>
              <a:t>23.11.2017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23B70F0-55BE-4FA4-9AC0-AC572B43E241}"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EC6ADC87-5FC9-4424-81AB-127399D322B3}" type="datetimeFigureOut">
              <a:rPr lang="ru-RU" smtClean="0"/>
              <a:t>23.11.2017</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623B70F0-55BE-4FA4-9AC0-AC572B43E241}" type="slidenum">
              <a:rPr lang="ru-RU" smtClean="0"/>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EC6ADC87-5FC9-4424-81AB-127399D322B3}" type="datetimeFigureOut">
              <a:rPr lang="ru-RU" smtClean="0"/>
              <a:t>23.11.2017</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623B70F0-55BE-4FA4-9AC0-AC572B43E241}"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6ADC87-5FC9-4424-81AB-127399D322B3}" type="datetimeFigureOut">
              <a:rPr lang="ru-RU" smtClean="0"/>
              <a:t>23.11.2017</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623B70F0-55BE-4FA4-9AC0-AC572B43E241}"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EC6ADC87-5FC9-4424-81AB-127399D322B3}" type="datetimeFigureOut">
              <a:rPr lang="ru-RU" smtClean="0"/>
              <a:t>23.11.2017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23B70F0-55BE-4FA4-9AC0-AC572B43E241}"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EC6ADC87-5FC9-4424-81AB-127399D322B3}" type="datetimeFigureOut">
              <a:rPr lang="ru-RU" smtClean="0"/>
              <a:t>23.11.2017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23B70F0-55BE-4FA4-9AC0-AC572B43E241}" type="slidenum">
              <a:rPr lang="ru-RU" smtClean="0"/>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98000"/>
                <a:shade val="90000"/>
                <a:satMod val="160000"/>
                <a:lumMod val="100000"/>
              </a:schemeClr>
            </a:gs>
            <a:gs pos="80400">
              <a:srgbClr val="A8DEFF"/>
            </a:gs>
            <a:gs pos="60000">
              <a:schemeClr val="bg2">
                <a:tint val="95000"/>
                <a:shade val="100000"/>
                <a:satMod val="130000"/>
                <a:lumMod val="130000"/>
              </a:schemeClr>
            </a:gs>
            <a:gs pos="100000">
              <a:schemeClr val="bg2">
                <a:tint val="97000"/>
                <a:shade val="100000"/>
                <a:hueMod val="100000"/>
                <a:satMod val="140000"/>
                <a:lumMod val="80000"/>
              </a:schemeClr>
            </a:gs>
          </a:gsLst>
          <a:path path="circle">
            <a:fillToRect l="20000" t="10000" r="20000" b="60000"/>
          </a:path>
          <a:tileRect/>
        </a:gradFill>
        <a:effectLst/>
      </p:bgPr>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EC6ADC87-5FC9-4424-81AB-127399D322B3}" type="datetimeFigureOut">
              <a:rPr lang="ru-RU" smtClean="0"/>
              <a:t>23.11.2017</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623B70F0-55BE-4FA4-9AC0-AC572B43E241}"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5" Type="http://schemas.openxmlformats.org/officeDocument/2006/relationships/slideLayout" Target="../slideLayouts/slideLayout1.xml"/><Relationship Id="rId4" Type="http://schemas.openxmlformats.org/officeDocument/2006/relationships/audio" Target="../media/media2.mp3"/></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carina_-_ocarina_(flute_so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
        <p:nvSpPr>
          <p:cNvPr id="3" name="Подзаголовок 2"/>
          <p:cNvSpPr>
            <a:spLocks noGrp="1"/>
          </p:cNvSpPr>
          <p:nvPr>
            <p:ph type="subTitle" idx="1"/>
          </p:nvPr>
        </p:nvSpPr>
        <p:spPr>
          <a:xfrm>
            <a:off x="5580112" y="5157192"/>
            <a:ext cx="2944416" cy="1152128"/>
          </a:xfrm>
        </p:spPr>
        <p:txBody>
          <a:bodyPr>
            <a:normAutofit/>
          </a:bodyPr>
          <a:lstStyle/>
          <a:p>
            <a:pPr algn="r"/>
            <a:r>
              <a:rPr lang="ru-RU" sz="1600" dirty="0" smtClean="0">
                <a:solidFill>
                  <a:srgbClr val="FF0000"/>
                </a:solidFill>
              </a:rPr>
              <a:t>Воспитатель МБДОУ №58</a:t>
            </a:r>
          </a:p>
          <a:p>
            <a:pPr algn="r"/>
            <a:r>
              <a:rPr lang="ru-RU" sz="1600" dirty="0" smtClean="0">
                <a:solidFill>
                  <a:srgbClr val="FF0000"/>
                </a:solidFill>
              </a:rPr>
              <a:t>Гришенкова Т.Д.</a:t>
            </a:r>
            <a:endParaRPr lang="ru-RU" sz="1600" dirty="0">
              <a:solidFill>
                <a:srgbClr val="FF0000"/>
              </a:solidFill>
            </a:endParaRPr>
          </a:p>
        </p:txBody>
      </p:sp>
      <p:sp>
        <p:nvSpPr>
          <p:cNvPr id="2" name="Заголовок 1"/>
          <p:cNvSpPr>
            <a:spLocks noGrp="1"/>
          </p:cNvSpPr>
          <p:nvPr>
            <p:ph type="ctrTitle"/>
          </p:nvPr>
        </p:nvSpPr>
        <p:spPr>
          <a:xfrm>
            <a:off x="323528" y="1124744"/>
            <a:ext cx="8208911" cy="3800713"/>
          </a:xfrm>
        </p:spPr>
        <p:txBody>
          <a:bodyPr>
            <a:normAutofit fontScale="90000"/>
          </a:bodyPr>
          <a:lstStyle/>
          <a:p>
            <a:pPr algn="ctr"/>
            <a:r>
              <a:rPr lang="ru-RU" sz="6700" b="1" i="1" dirty="0">
                <a:solidFill>
                  <a:srgbClr val="7030A0"/>
                </a:solidFill>
                <a:latin typeface="Segoe Script" pitchFamily="34" charset="0"/>
              </a:rPr>
              <a:t>Современные </a:t>
            </a:r>
            <a:r>
              <a:rPr lang="ru-RU" sz="6700" b="1" i="1" dirty="0" smtClean="0">
                <a:solidFill>
                  <a:srgbClr val="7030A0"/>
                </a:solidFill>
                <a:latin typeface="Segoe Script" pitchFamily="34" charset="0"/>
              </a:rPr>
              <a:t>скульптурные композиции </a:t>
            </a:r>
            <a:r>
              <a:rPr lang="ru-RU" sz="6700" b="1" i="1" dirty="0" err="1" smtClean="0">
                <a:solidFill>
                  <a:srgbClr val="7030A0"/>
                </a:solidFill>
                <a:latin typeface="Segoe Script" pitchFamily="34" charset="0"/>
              </a:rPr>
              <a:t>г.Белгорода</a:t>
            </a:r>
            <a:r>
              <a:rPr lang="ru-RU" sz="6700" b="1" i="1" dirty="0" smtClean="0">
                <a:solidFill>
                  <a:srgbClr val="7030A0"/>
                </a:solidFill>
                <a:latin typeface="Segoe Script" pitchFamily="34" charset="0"/>
              </a:rPr>
              <a:t/>
            </a:r>
            <a:br>
              <a:rPr lang="ru-RU" sz="6700" b="1" i="1" dirty="0" smtClean="0">
                <a:solidFill>
                  <a:srgbClr val="7030A0"/>
                </a:solidFill>
                <a:latin typeface="Segoe Script" pitchFamily="34" charset="0"/>
              </a:rPr>
            </a:br>
            <a:r>
              <a:rPr lang="ru-RU" sz="6700" i="1" dirty="0">
                <a:solidFill>
                  <a:srgbClr val="7030A0"/>
                </a:solidFill>
                <a:latin typeface="Segoe Script" pitchFamily="34" charset="0"/>
              </a:rPr>
              <a:t/>
            </a:r>
            <a:br>
              <a:rPr lang="ru-RU" sz="6700" i="1" dirty="0">
                <a:solidFill>
                  <a:srgbClr val="7030A0"/>
                </a:solidFill>
                <a:latin typeface="Segoe Script" pitchFamily="34" charset="0"/>
              </a:rPr>
            </a:br>
            <a:r>
              <a:rPr lang="ru-RU" dirty="0"/>
              <a:t/>
            </a:r>
            <a:br>
              <a:rPr lang="ru-RU" dirty="0"/>
            </a:br>
            <a:endParaRPr lang="ru-RU" dirty="0"/>
          </a:p>
        </p:txBody>
      </p:sp>
      <p:pic>
        <p:nvPicPr>
          <p:cNvPr id="10" name="Koto - The Force [www.italo-disco.ne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395536" y="6093296"/>
            <a:ext cx="609600" cy="609600"/>
          </a:xfrm>
          <a:prstGeom prst="rect">
            <a:avLst/>
          </a:prstGeom>
        </p:spPr>
      </p:pic>
    </p:spTree>
    <p:extLst>
      <p:ext uri="{BB962C8B-B14F-4D97-AF65-F5344CB8AC3E}">
        <p14:creationId xmlns:p14="http://schemas.microsoft.com/office/powerpoint/2010/main" val="189224826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audio>
              <p:cMediaNode vol="80000" numSld="999">
                <p:cTn id="8"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368660"/>
            <a:ext cx="3301752" cy="5400600"/>
          </a:xfrm>
        </p:spPr>
        <p:txBody>
          <a:bodyPr/>
          <a:lstStyle/>
          <a:p>
            <a:pPr marL="0" indent="0" algn="ctr">
              <a:buNone/>
            </a:pPr>
            <a:r>
              <a:rPr lang="ru-RU" sz="2400" dirty="0">
                <a:solidFill>
                  <a:srgbClr val="C00000"/>
                </a:solidFill>
                <a:latin typeface="Segoe Script" pitchFamily="34" charset="0"/>
              </a:rPr>
              <a:t>«Учительница первая моя»</a:t>
            </a:r>
            <a:br>
              <a:rPr lang="ru-RU" sz="2400" dirty="0">
                <a:solidFill>
                  <a:srgbClr val="C00000"/>
                </a:solidFill>
                <a:latin typeface="Segoe Script" pitchFamily="34" charset="0"/>
              </a:rPr>
            </a:br>
            <a:r>
              <a:rPr lang="ru-RU" sz="1600" dirty="0"/>
              <a:t/>
            </a:r>
            <a:br>
              <a:rPr lang="ru-RU" sz="1600" dirty="0"/>
            </a:br>
            <a:r>
              <a:rPr lang="ru-RU" sz="1800" dirty="0"/>
              <a:t>Эта бронзовая скульптура – своеобразный подарок всем педагогам города. Композиция установлена на Народном бульваре, рядом с 9 лицеем – одним из старейших учебных заведений города. Со временем в городе у студентов и школьников сложилась традиция приходить к памятнику накануне экзаменов: они верят, что это приносит удачу.</a:t>
            </a:r>
            <a:br>
              <a:rPr lang="ru-RU" sz="1800" dirty="0"/>
            </a:br>
            <a:r>
              <a:rPr lang="ru-RU" sz="1800" dirty="0"/>
              <a:t/>
            </a:r>
            <a:br>
              <a:rPr lang="ru-RU" sz="1800" dirty="0"/>
            </a:br>
            <a:endParaRPr lang="ru-RU" sz="1800" dirty="0"/>
          </a:p>
        </p:txBody>
      </p:sp>
      <p:pic>
        <p:nvPicPr>
          <p:cNvPr id="2050" name="Picture 2" descr="C:\Users\Группа№4\Desktop\4 группа 2016\кейс -скульптура\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9231" y="980728"/>
            <a:ext cx="5410572" cy="4282430"/>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2698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G:\кейс-технологии\фото Белгорода\0_a560_7d1674fa_L.jpeg"/>
          <p:cNvPicPr/>
          <p:nvPr/>
        </p:nvPicPr>
        <p:blipFill rotWithShape="1">
          <a:blip r:embed="rId2" cstate="print">
            <a:extLst>
              <a:ext uri="{28A0092B-C50C-407E-A947-70E740481C1C}">
                <a14:useLocalDpi xmlns:a14="http://schemas.microsoft.com/office/drawing/2010/main" val="0"/>
              </a:ext>
            </a:extLst>
          </a:blip>
          <a:srcRect l="24063" t="15000" r="14817" b="22000"/>
          <a:stretch/>
        </p:blipFill>
        <p:spPr bwMode="auto">
          <a:xfrm>
            <a:off x="-468560" y="836712"/>
            <a:ext cx="5112568" cy="4968552"/>
          </a:xfrm>
          <a:prstGeom prst="rect">
            <a:avLst/>
          </a:prstGeom>
          <a:ln>
            <a:noFill/>
          </a:ln>
          <a:effectLst>
            <a:outerShdw blurRad="292100" dist="139700" dir="2700000" algn="tl" rotWithShape="0">
              <a:srgbClr val="333333">
                <a:alpha val="65000"/>
              </a:srgbClr>
            </a:outerShdw>
          </a:effectLst>
          <a:scene3d>
            <a:camera prst="perspectiveHeroicExtremeLeftFacing"/>
            <a:lightRig rig="threePt" dir="t"/>
          </a:scene3d>
          <a:sp3d>
            <a:bevelT w="139700" h="139700" prst="divot"/>
          </a:sp3d>
          <a:extLst>
            <a:ext uri="{53640926-AAD7-44D8-BBD7-CCE9431645EC}">
              <a14:shadowObscured xmlns:a14="http://schemas.microsoft.com/office/drawing/2010/main"/>
            </a:ext>
          </a:extLst>
        </p:spPr>
      </p:pic>
      <p:sp>
        <p:nvSpPr>
          <p:cNvPr id="5" name="Заголовок 1"/>
          <p:cNvSpPr>
            <a:spLocks noGrp="1"/>
          </p:cNvSpPr>
          <p:nvPr>
            <p:ph type="title"/>
          </p:nvPr>
        </p:nvSpPr>
        <p:spPr>
          <a:xfrm>
            <a:off x="4860032" y="908720"/>
            <a:ext cx="3920223" cy="5616624"/>
          </a:xfrm>
        </p:spPr>
        <p:txBody>
          <a:bodyPr/>
          <a:lstStyle/>
          <a:p>
            <a:pPr marL="0" indent="0" algn="ctr">
              <a:buNone/>
            </a:pPr>
            <a:r>
              <a:rPr lang="ru-RU" sz="2400" dirty="0">
                <a:solidFill>
                  <a:srgbClr val="C00000"/>
                </a:solidFill>
                <a:latin typeface="Segoe Script" pitchFamily="34" charset="0"/>
              </a:rPr>
              <a:t>«Памятник Неподкупному гаишнику»</a:t>
            </a:r>
            <a:br>
              <a:rPr lang="ru-RU" sz="2400" dirty="0">
                <a:solidFill>
                  <a:srgbClr val="C00000"/>
                </a:solidFill>
                <a:latin typeface="Segoe Script" pitchFamily="34" charset="0"/>
              </a:rPr>
            </a:br>
            <a:r>
              <a:rPr lang="ru-RU" sz="1800" dirty="0">
                <a:solidFill>
                  <a:schemeClr val="accent2">
                    <a:lumMod val="50000"/>
                  </a:schemeClr>
                </a:solidFill>
                <a:latin typeface="Trebuchet MS" pitchFamily="34" charset="0"/>
              </a:rPr>
              <a:t>Памятник поставлен реально существовавшему человеку – Павлу Кирилловичу </a:t>
            </a:r>
            <a:r>
              <a:rPr lang="ru-RU" sz="1800" dirty="0" err="1">
                <a:solidFill>
                  <a:schemeClr val="accent2">
                    <a:lumMod val="50000"/>
                  </a:schemeClr>
                </a:solidFill>
                <a:latin typeface="Trebuchet MS" pitchFamily="34" charset="0"/>
              </a:rPr>
              <a:t>Гречихину</a:t>
            </a:r>
            <a:r>
              <a:rPr lang="ru-RU" sz="1800" dirty="0">
                <a:solidFill>
                  <a:schemeClr val="accent2">
                    <a:lumMod val="50000"/>
                  </a:schemeClr>
                </a:solidFill>
                <a:latin typeface="Trebuchet MS" pitchFamily="34" charset="0"/>
              </a:rPr>
              <a:t>. Он действительно работал в ГАИ и славился на весь Белгород своей неподкупностью. Взяток этот человек не брал совершенно, и штрафы у него платили  буквально все. Памятник напоминает горожанам и гостям Белгорода о простом, но достойном человеке, который с честью нес службу и следил за порядком в любимом городе.</a:t>
            </a:r>
          </a:p>
        </p:txBody>
      </p:sp>
    </p:spTree>
    <p:extLst>
      <p:ext uri="{BB962C8B-B14F-4D97-AF65-F5344CB8AC3E}">
        <p14:creationId xmlns:p14="http://schemas.microsoft.com/office/powerpoint/2010/main" val="14470715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11960" y="980728"/>
            <a:ext cx="4496287" cy="4752528"/>
          </a:xfrm>
        </p:spPr>
        <p:txBody>
          <a:bodyPr/>
          <a:lstStyle/>
          <a:p>
            <a:pPr marL="0" indent="0">
              <a:buNone/>
            </a:pPr>
            <a:r>
              <a:rPr lang="ru-RU" sz="2400" dirty="0">
                <a:solidFill>
                  <a:srgbClr val="C00000"/>
                </a:solidFill>
                <a:latin typeface="Segoe Script" pitchFamily="34" charset="0"/>
              </a:rPr>
              <a:t>«Мечты сбываются»</a:t>
            </a:r>
            <a:br>
              <a:rPr lang="ru-RU" sz="2400" dirty="0">
                <a:solidFill>
                  <a:srgbClr val="C00000"/>
                </a:solidFill>
                <a:latin typeface="Segoe Script" pitchFamily="34" charset="0"/>
              </a:rPr>
            </a:br>
            <a:r>
              <a:rPr lang="ru-RU" sz="2000" dirty="0"/>
              <a:t>Данная скульптурная композиция стала первой из целой серии необычных городских жанровых скульптур в Белгороде. Девочка стоит на надутом ею пузыре, ставшем своеобразным символом самых заветных желаний. Мыльные пузыри олицетворяют наши мечты, которые непременно должны исполняться! Вот такой смысл был заложен при создании этой композиции.</a:t>
            </a:r>
            <a:br>
              <a:rPr lang="ru-RU" sz="2000" dirty="0"/>
            </a:br>
            <a:r>
              <a:rPr lang="ru-RU" sz="2000" dirty="0"/>
              <a:t>Автор скульптуры </a:t>
            </a:r>
            <a:r>
              <a:rPr lang="ru-RU" sz="2000" dirty="0" err="1"/>
              <a:t>Д.Иванченко</a:t>
            </a:r>
            <a:r>
              <a:rPr lang="ru-RU" sz="2000" dirty="0"/>
              <a:t>.</a:t>
            </a:r>
            <a:r>
              <a:rPr lang="ru-RU" dirty="0"/>
              <a:t/>
            </a:r>
            <a:br>
              <a:rPr lang="ru-RU" dirty="0"/>
            </a:br>
            <a:endParaRPr lang="ru-RU" dirty="0"/>
          </a:p>
        </p:txBody>
      </p:sp>
      <p:pic>
        <p:nvPicPr>
          <p:cNvPr id="102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51520" y="836712"/>
            <a:ext cx="3880994" cy="5040560"/>
          </a:xfrm>
          <a:prstGeom prst="rect">
            <a:avLst/>
          </a:prstGeom>
          <a:noFill/>
          <a:ln>
            <a:noFill/>
          </a:ln>
          <a:effectLst>
            <a:outerShdw blurRad="225425" dist="50800" dir="5220000" algn="ctr">
              <a:srgbClr val="000000">
                <a:alpha val="33000"/>
              </a:srgbClr>
            </a:outerShdw>
          </a:effectLst>
          <a:scene3d>
            <a:camera prst="perspectiveHeroicExtremeLeftFacing"/>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307283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124744"/>
            <a:ext cx="3528392" cy="5616624"/>
          </a:xfrm>
        </p:spPr>
        <p:txBody>
          <a:bodyPr/>
          <a:lstStyle/>
          <a:p>
            <a:pPr algn="ctr"/>
            <a:r>
              <a:rPr lang="ru-RU" sz="3600" dirty="0" smtClean="0">
                <a:solidFill>
                  <a:srgbClr val="C00000"/>
                </a:solidFill>
                <a:latin typeface="Segoe Script" pitchFamily="34" charset="0"/>
              </a:rPr>
              <a:t>«Дворник</a:t>
            </a:r>
            <a:r>
              <a:rPr lang="ru-RU" sz="3600" dirty="0">
                <a:solidFill>
                  <a:srgbClr val="C00000"/>
                </a:solidFill>
                <a:latin typeface="Segoe Script" pitchFamily="34" charset="0"/>
              </a:rPr>
              <a:t>» </a:t>
            </a:r>
            <a:r>
              <a:rPr lang="ru-RU" sz="2400" dirty="0" smtClean="0"/>
              <a:t/>
            </a:r>
            <a:br>
              <a:rPr lang="ru-RU" sz="2400" dirty="0" smtClean="0"/>
            </a:br>
            <a:r>
              <a:rPr lang="ru-RU" sz="2400" dirty="0" smtClean="0"/>
              <a:t>(</a:t>
            </a:r>
            <a:r>
              <a:rPr lang="ru-RU" sz="2400" dirty="0"/>
              <a:t>2006 г.)</a:t>
            </a:r>
            <a:br>
              <a:rPr lang="ru-RU" sz="2400" dirty="0"/>
            </a:br>
            <a:r>
              <a:rPr lang="ru-RU" sz="2400" dirty="0"/>
              <a:t>Памятник посвящен людям, благодаря труду которых Белгород неоднократно признавался одним из самых чистых и благоустроенных городов России.</a:t>
            </a:r>
            <a:br>
              <a:rPr lang="ru-RU" sz="2400" dirty="0"/>
            </a:br>
            <a:r>
              <a:rPr lang="ru-RU" sz="1600" dirty="0"/>
              <a:t> </a:t>
            </a:r>
            <a:br>
              <a:rPr lang="ru-RU" sz="1600" dirty="0"/>
            </a:br>
            <a:endParaRPr lang="ru-RU" sz="1600" dirty="0"/>
          </a:p>
        </p:txBody>
      </p:sp>
      <p:pic>
        <p:nvPicPr>
          <p:cNvPr id="4098"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3923928" y="476672"/>
            <a:ext cx="4620605" cy="5904656"/>
          </a:xfrm>
          <a:prstGeom prst="rect">
            <a:avLst/>
          </a:prstGeom>
          <a:noFill/>
          <a:ln>
            <a:noFill/>
          </a:ln>
          <a:effectLst>
            <a:outerShdw blurRad="190500" dist="228600" dir="2700000" algn="ctr">
              <a:srgbClr val="000000">
                <a:alpha val="30000"/>
              </a:srgbClr>
            </a:outerShdw>
          </a:effectLst>
          <a:scene3d>
            <a:camera prst="isometricOffAxis2Left"/>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381142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60032" y="620688"/>
            <a:ext cx="3805808" cy="5256584"/>
          </a:xfrm>
        </p:spPr>
        <p:txBody>
          <a:bodyPr/>
          <a:lstStyle/>
          <a:p>
            <a:pPr marL="0" indent="0" algn="ctr">
              <a:buNone/>
            </a:pPr>
            <a:r>
              <a:rPr lang="ru-RU" sz="2800" dirty="0">
                <a:solidFill>
                  <a:srgbClr val="C00000"/>
                </a:solidFill>
                <a:latin typeface="Segoe Script" pitchFamily="34" charset="0"/>
              </a:rPr>
              <a:t>«Воспоминание»</a:t>
            </a:r>
            <a:br>
              <a:rPr lang="ru-RU" sz="2800" dirty="0">
                <a:solidFill>
                  <a:srgbClr val="C00000"/>
                </a:solidFill>
                <a:latin typeface="Segoe Script" pitchFamily="34" charset="0"/>
              </a:rPr>
            </a:br>
            <a:r>
              <a:rPr lang="ru-RU" sz="2800" dirty="0" smtClean="0">
                <a:solidFill>
                  <a:srgbClr val="C00000"/>
                </a:solidFill>
                <a:latin typeface="Segoe Script" pitchFamily="34" charset="0"/>
              </a:rPr>
              <a:t/>
            </a:r>
            <a:br>
              <a:rPr lang="ru-RU" sz="2800" dirty="0" smtClean="0">
                <a:solidFill>
                  <a:srgbClr val="C00000"/>
                </a:solidFill>
                <a:latin typeface="Segoe Script" pitchFamily="34" charset="0"/>
              </a:rPr>
            </a:br>
            <a:r>
              <a:rPr lang="ru-RU" sz="1800" dirty="0" smtClean="0"/>
              <a:t>Эта </a:t>
            </a:r>
            <a:r>
              <a:rPr lang="ru-RU" sz="1800" dirty="0"/>
              <a:t>композиция представляет собой изображение старушки, сидящей на скамеечке и вяжущей чулок. Именно в это время воспоминание о прошедшей молодости заставили ее отвлечься от привычного занятия. По словам архитектора </a:t>
            </a:r>
            <a:r>
              <a:rPr lang="ru-RU" sz="1800" dirty="0" err="1"/>
              <a:t>Т.Костенко</a:t>
            </a:r>
            <a:r>
              <a:rPr lang="ru-RU" sz="1800" dirty="0"/>
              <a:t> данная скульптурная композиция символизирует быстротечность времени.</a:t>
            </a:r>
            <a:br>
              <a:rPr lang="ru-RU" sz="1800" dirty="0"/>
            </a:br>
            <a:r>
              <a:rPr lang="ru-RU" sz="1800" dirty="0"/>
              <a:t/>
            </a:r>
            <a:br>
              <a:rPr lang="ru-RU" sz="1800" dirty="0"/>
            </a:br>
            <a:endParaRPr lang="ru-RU" sz="1800" dirty="0"/>
          </a:p>
        </p:txBody>
      </p:sp>
      <p:pic>
        <p:nvPicPr>
          <p:cNvPr id="5124" name="Picture 4"/>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539552" y="548680"/>
            <a:ext cx="4176464" cy="5616624"/>
          </a:xfrm>
          <a:prstGeom prst="rect">
            <a:avLst/>
          </a:prstGeom>
          <a:noFill/>
          <a:ln>
            <a:noFill/>
          </a:ln>
          <a:effectLst>
            <a:outerShdw blurRad="225425" dist="50800" dir="5220000" algn="ctr">
              <a:srgbClr val="000000">
                <a:alpha val="33000"/>
              </a:srgbClr>
            </a:outerShdw>
          </a:effectLst>
          <a:scene3d>
            <a:camera prst="isometricOffAxis1Right"/>
            <a:lightRig rig="harsh" dir="t">
              <a:rot lat="0" lon="0" rev="3000000"/>
            </a:lightRig>
          </a:scene3d>
          <a:sp3d extrusionH="254000" contourW="19050">
            <a:bevelT w="82550" h="44450" prst="convex"/>
            <a:bevelB w="82550" h="44450" prst="angle"/>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315326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3" y="836712"/>
            <a:ext cx="4536503" cy="5400600"/>
          </a:xfrm>
        </p:spPr>
        <p:txBody>
          <a:bodyPr/>
          <a:lstStyle/>
          <a:p>
            <a:pPr algn="l"/>
            <a:r>
              <a:rPr lang="ru-RU" sz="3200" dirty="0">
                <a:solidFill>
                  <a:srgbClr val="C00000"/>
                </a:solidFill>
                <a:latin typeface="Segoe Script" pitchFamily="34" charset="0"/>
              </a:rPr>
              <a:t>«Краевед»</a:t>
            </a:r>
            <a:r>
              <a:rPr lang="ru-RU" sz="1600" dirty="0"/>
              <a:t/>
            </a:r>
            <a:br>
              <a:rPr lang="ru-RU" sz="1600" dirty="0"/>
            </a:br>
            <a:r>
              <a:rPr lang="ru-RU" sz="2000" dirty="0"/>
              <a:t>Памятник посвящен краеведам области. Скульптура представляет собой краеведа, сидящего на лавочке, и собаку рядом с ним. Собака служит символом диалога человека с природой. Композиция выполнена почти в натуральную величину. Прототипом композиции послужил друг скульптора и известный белгородский краевед Юрий Шмелев. </a:t>
            </a:r>
            <a:br>
              <a:rPr lang="ru-RU" sz="2000" dirty="0"/>
            </a:br>
            <a:endParaRPr lang="ru-RU" sz="2000" dirty="0"/>
          </a:p>
        </p:txBody>
      </p:sp>
      <p:pic>
        <p:nvPicPr>
          <p:cNvPr id="614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4427984" y="620688"/>
            <a:ext cx="4126425" cy="4968552"/>
          </a:xfrm>
          <a:prstGeom prst="rect">
            <a:avLst/>
          </a:prstGeom>
          <a:noFill/>
          <a:ln>
            <a:noFill/>
          </a:ln>
          <a:effectLst>
            <a:outerShdw blurRad="225425" dist="50800" dir="5220000" algn="ctr">
              <a:srgbClr val="000000">
                <a:alpha val="33000"/>
              </a:srgbClr>
            </a:outerShdw>
          </a:effectLst>
          <a:scene3d>
            <a:camera prst="perspectiveHeroicExtremeLeftFacing"/>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661446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60648"/>
            <a:ext cx="3744416" cy="5976664"/>
          </a:xfrm>
        </p:spPr>
        <p:txBody>
          <a:bodyPr/>
          <a:lstStyle/>
          <a:p>
            <a:pPr marL="0" indent="0" algn="l">
              <a:buNone/>
            </a:pPr>
            <a:r>
              <a:rPr lang="ru-RU" sz="2800" dirty="0">
                <a:solidFill>
                  <a:srgbClr val="C00000"/>
                </a:solidFill>
                <a:latin typeface="Segoe Script" pitchFamily="34" charset="0"/>
              </a:rPr>
              <a:t>«</a:t>
            </a:r>
            <a:r>
              <a:rPr lang="ru-RU" sz="2800" dirty="0" smtClean="0">
                <a:solidFill>
                  <a:srgbClr val="C00000"/>
                </a:solidFill>
                <a:latin typeface="Segoe Script" pitchFamily="34" charset="0"/>
              </a:rPr>
              <a:t>Солнечные часы</a:t>
            </a:r>
            <a:r>
              <a:rPr lang="ru-RU" sz="2800" dirty="0">
                <a:solidFill>
                  <a:srgbClr val="C00000"/>
                </a:solidFill>
                <a:latin typeface="Segoe Script" pitchFamily="34" charset="0"/>
              </a:rPr>
              <a:t>»</a:t>
            </a:r>
            <a:br>
              <a:rPr lang="ru-RU" sz="2800" dirty="0">
                <a:solidFill>
                  <a:srgbClr val="C00000"/>
                </a:solidFill>
                <a:latin typeface="Segoe Script" pitchFamily="34" charset="0"/>
              </a:rPr>
            </a:br>
            <a:r>
              <a:rPr lang="ru-RU" sz="1800" dirty="0"/>
              <a:t>На пересечении улицы 50-летия Бел-городской области и Народного бульвара отсчитывают время солнечные часы, которые представляет собой конструкцию из гранита и бронзы с циферблатом 11-метрового диаметра.</a:t>
            </a:r>
            <a:br>
              <a:rPr lang="ru-RU" sz="1800" dirty="0"/>
            </a:br>
            <a:r>
              <a:rPr lang="ru-RU" sz="1800" dirty="0"/>
              <a:t>По этим часам можно определить время с точностью до 10 минут.</a:t>
            </a:r>
            <a:br>
              <a:rPr lang="ru-RU" sz="1800" dirty="0"/>
            </a:br>
            <a:r>
              <a:rPr lang="ru-RU" sz="1800" dirty="0"/>
              <a:t>Уникальность этой конструкции заключается ещё и в том, что в ночное время на циферблате загораются звёзды, которые расположены так, что можно увидеть млечный путь и созвездия всех знаков Зодиака.</a:t>
            </a:r>
            <a:br>
              <a:rPr lang="ru-RU" sz="1800" dirty="0"/>
            </a:br>
            <a:endParaRPr lang="ru-RU" sz="1800" dirty="0"/>
          </a:p>
        </p:txBody>
      </p:sp>
      <p:pic>
        <p:nvPicPr>
          <p:cNvPr id="8194"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4139952" y="-675456"/>
            <a:ext cx="4393253" cy="5688632"/>
          </a:xfrm>
          <a:prstGeom prst="rect">
            <a:avLst/>
          </a:prstGeom>
          <a:noFill/>
          <a:ln>
            <a:noFill/>
          </a:ln>
          <a:effectLst>
            <a:outerShdw blurRad="184150" dist="241300" dir="11520000" sx="110000" sy="110000" algn="ctr">
              <a:srgbClr val="000000">
                <a:alpha val="18000"/>
              </a:srgbClr>
            </a:outerShdw>
          </a:effectLst>
          <a:scene3d>
            <a:camera prst="perspectiveRelaxed"/>
            <a:lightRig rig="flood" dir="t">
              <a:rot lat="0" lon="0" rev="13800000"/>
            </a:lightRig>
          </a:scene3d>
          <a:sp3d extrusionH="107950" prstMaterial="plastic">
            <a:bevelT w="82550" h="63500" prst="divot"/>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314125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324544" y="476672"/>
            <a:ext cx="4867656" cy="5643175"/>
          </a:xfrm>
          <a:prstGeom prst="rect">
            <a:avLst/>
          </a:prstGeom>
          <a:noFill/>
          <a:ln>
            <a:noFill/>
          </a:ln>
          <a:effectLst>
            <a:outerShdw blurRad="225425" dist="50800" dir="5220000" algn="ctr">
              <a:srgbClr val="000000">
                <a:alpha val="33000"/>
              </a:srgbClr>
            </a:outerShdw>
          </a:effectLst>
          <a:scene3d>
            <a:camera prst="perspectiveContrastingLeftFacing"/>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5004048" y="476672"/>
            <a:ext cx="3600400" cy="5832648"/>
          </a:xfrm>
        </p:spPr>
        <p:txBody>
          <a:bodyPr/>
          <a:lstStyle/>
          <a:p>
            <a:pPr marL="0" indent="0" algn="ctr">
              <a:buNone/>
            </a:pPr>
            <a:r>
              <a:rPr lang="ru-RU" sz="2000" dirty="0" smtClean="0">
                <a:solidFill>
                  <a:srgbClr val="C00000"/>
                </a:solidFill>
                <a:latin typeface="Segoe Script" pitchFamily="34" charset="0"/>
              </a:rPr>
              <a:t>«Памятник </a:t>
            </a:r>
            <a:r>
              <a:rPr lang="ru-RU" sz="2000" dirty="0">
                <a:solidFill>
                  <a:srgbClr val="C00000"/>
                </a:solidFill>
                <a:latin typeface="Segoe Script" pitchFamily="34" charset="0"/>
              </a:rPr>
              <a:t>кинологу Ф. С. </a:t>
            </a:r>
            <a:r>
              <a:rPr lang="ru-RU" sz="2000" dirty="0" err="1" smtClean="0">
                <a:solidFill>
                  <a:srgbClr val="C00000"/>
                </a:solidFill>
                <a:latin typeface="Segoe Script" pitchFamily="34" charset="0"/>
              </a:rPr>
              <a:t>Хихлушке</a:t>
            </a:r>
            <a:r>
              <a:rPr lang="ru-RU" sz="2000" dirty="0" smtClean="0">
                <a:solidFill>
                  <a:srgbClr val="C00000"/>
                </a:solidFill>
                <a:latin typeface="Segoe Script" pitchFamily="34" charset="0"/>
              </a:rPr>
              <a:t>»</a:t>
            </a:r>
            <a:r>
              <a:rPr lang="ru-RU" sz="2000" dirty="0">
                <a:solidFill>
                  <a:srgbClr val="C00000"/>
                </a:solidFill>
                <a:latin typeface="Segoe Script" pitchFamily="34" charset="0"/>
              </a:rPr>
              <a:t/>
            </a:r>
            <a:br>
              <a:rPr lang="ru-RU" sz="2000" dirty="0">
                <a:solidFill>
                  <a:srgbClr val="C00000"/>
                </a:solidFill>
                <a:latin typeface="Segoe Script" pitchFamily="34" charset="0"/>
              </a:rPr>
            </a:br>
            <a:r>
              <a:rPr lang="ru-RU" sz="2000" dirty="0"/>
              <a:t>Это первый в России памятник, который посвящен кинологу. Указом президиума Верховного Совета СССР капитан милиции Федор Семенович </a:t>
            </a:r>
            <a:r>
              <a:rPr lang="ru-RU" sz="2000" dirty="0" err="1"/>
              <a:t>Хихлушка</a:t>
            </a:r>
            <a:r>
              <a:rPr lang="ru-RU" sz="2000" dirty="0"/>
              <a:t> за самоотверженность и мужество, проявленные при исполнении служебного долга, был посмертно награжден орденом Красной Звезды</a:t>
            </a:r>
            <a:r>
              <a:rPr lang="ru-RU" sz="1600" dirty="0"/>
              <a:t>.</a:t>
            </a:r>
            <a:br>
              <a:rPr lang="ru-RU" sz="1600" dirty="0"/>
            </a:br>
            <a:endParaRPr lang="ru-RU" sz="1600" dirty="0"/>
          </a:p>
        </p:txBody>
      </p:sp>
    </p:spTree>
    <p:extLst>
      <p:ext uri="{BB962C8B-B14F-4D97-AF65-F5344CB8AC3E}">
        <p14:creationId xmlns:p14="http://schemas.microsoft.com/office/powerpoint/2010/main" val="37176358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80920" cy="2736304"/>
          </a:xfrm>
        </p:spPr>
        <p:txBody>
          <a:bodyPr/>
          <a:lstStyle/>
          <a:p>
            <a:pPr marL="0" indent="0" algn="ctr">
              <a:buNone/>
            </a:pPr>
            <a:r>
              <a:rPr lang="ru-RU" sz="2400" dirty="0">
                <a:solidFill>
                  <a:srgbClr val="C00000"/>
                </a:solidFill>
                <a:latin typeface="Segoe Script" pitchFamily="34" charset="0"/>
              </a:rPr>
              <a:t>«Челноки»</a:t>
            </a:r>
            <a:br>
              <a:rPr lang="ru-RU" sz="2400" dirty="0">
                <a:solidFill>
                  <a:srgbClr val="C00000"/>
                </a:solidFill>
                <a:latin typeface="Segoe Script" pitchFamily="34" charset="0"/>
              </a:rPr>
            </a:br>
            <a:r>
              <a:rPr lang="ru-RU" sz="1600" dirty="0"/>
              <a:t>Авторам композиции </a:t>
            </a:r>
            <a:r>
              <a:rPr lang="ru-RU" sz="1600" dirty="0" err="1"/>
              <a:t>Т.Костенко</a:t>
            </a:r>
            <a:r>
              <a:rPr lang="ru-RU" sz="1600" dirty="0"/>
              <a:t> и молодому скульптору из Харькова </a:t>
            </a:r>
            <a:r>
              <a:rPr lang="ru-RU" sz="1600" dirty="0" err="1"/>
              <a:t>Д.Иванченко</a:t>
            </a:r>
            <a:r>
              <a:rPr lang="ru-RU" sz="1600" dirty="0"/>
              <a:t> удалось создать собирательный образ первых предпринимателей, которые в начале 90-х годов внесли свой посильный вклад в развитие современной экономики.</a:t>
            </a:r>
            <a:br>
              <a:rPr lang="ru-RU" sz="1600" dirty="0"/>
            </a:br>
            <a:r>
              <a:rPr lang="ru-RU" sz="1600" dirty="0"/>
              <a:t>Место для скульптуры неслучайно выбрано недалеко от центрального рынка и универмага «Белгород». В бронзовых фигурах с сумками и баулами на колесах люди узнают первых коммерсантов-перекупщиков – тех, кого в народе прозвали «челноками».</a:t>
            </a:r>
            <a:br>
              <a:rPr lang="ru-RU" sz="1600" dirty="0"/>
            </a:br>
            <a:r>
              <a:rPr lang="ru-RU" sz="1600" dirty="0"/>
              <a:t>Скульптура является своего рода символом перехода от старой жизни к новой. Существует примета: колесо тележки символизирует колесо фортуны, и если его покрутить и загадать желание, то оно непременно сбудется</a:t>
            </a:r>
            <a:br>
              <a:rPr lang="ru-RU" sz="1600" dirty="0"/>
            </a:br>
            <a:endParaRPr lang="ru-RU" sz="1600" dirty="0"/>
          </a:p>
        </p:txBody>
      </p:sp>
      <p:pic>
        <p:nvPicPr>
          <p:cNvPr id="4" name="Объект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691679" y="2708920"/>
            <a:ext cx="5401467" cy="4051101"/>
          </a:xfrm>
          <a:ln>
            <a:noFill/>
          </a:ln>
          <a:effectLst>
            <a:outerShdw blurRad="225425" dist="50800" dir="5220000" algn="ctr">
              <a:srgbClr val="000000">
                <a:alpha val="33000"/>
              </a:srgbClr>
            </a:outerShdw>
          </a:effectLst>
          <a:scene3d>
            <a:camera prst="perspectiveRelaxed"/>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val="42847690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27984" y="476672"/>
            <a:ext cx="3877816" cy="5472608"/>
          </a:xfrm>
        </p:spPr>
        <p:txBody>
          <a:bodyPr/>
          <a:lstStyle/>
          <a:p>
            <a:pPr algn="ctr"/>
            <a:r>
              <a:rPr lang="ru-RU" sz="2800" dirty="0">
                <a:solidFill>
                  <a:srgbClr val="C00000"/>
                </a:solidFill>
                <a:latin typeface="Segoe Script" pitchFamily="34" charset="0"/>
              </a:rPr>
              <a:t>«Фотограф»</a:t>
            </a:r>
            <a:r>
              <a:rPr lang="ru-RU" sz="1600" dirty="0"/>
              <a:t/>
            </a:r>
            <a:br>
              <a:rPr lang="ru-RU" sz="1600" dirty="0"/>
            </a:br>
            <a:r>
              <a:rPr lang="ru-RU" sz="2000" dirty="0"/>
              <a:t>Скульптурная композиция расположена в центральном парке им. </a:t>
            </a:r>
            <a:r>
              <a:rPr lang="ru-RU" sz="2000" dirty="0" err="1"/>
              <a:t>В.И.Ленина</a:t>
            </a:r>
            <a:r>
              <a:rPr lang="ru-RU" sz="2000" dirty="0"/>
              <a:t>.</a:t>
            </a:r>
            <a:br>
              <a:rPr lang="ru-RU" sz="2000" dirty="0"/>
            </a:br>
            <a:r>
              <a:rPr lang="ru-RU" sz="2000" dirty="0"/>
              <a:t>В парке часто можно увидеть счастливые многодетные семьи. С каждым годом в области их становится все больше, только в Белгороде их уже около 800. Город всячески поддерживает многодетные семьи. Данью уважения им и стала эта скульптура.</a:t>
            </a:r>
            <a:br>
              <a:rPr lang="ru-RU" sz="2000" dirty="0"/>
            </a:br>
            <a:endParaRPr lang="ru-RU" sz="2000" dirty="0"/>
          </a:p>
        </p:txBody>
      </p:sp>
      <p:pic>
        <p:nvPicPr>
          <p:cNvPr id="1026" name="Picture 2" descr="C:\Users\Группа№4\Desktop\4 группа 2016\кейс -скульптура\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92696"/>
            <a:ext cx="5184577" cy="5280664"/>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95329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Воздушный поток">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179</TotalTime>
  <Words>54</Words>
  <Application>Microsoft Office PowerPoint</Application>
  <PresentationFormat>Экран (4:3)</PresentationFormat>
  <Paragraphs>14</Paragraphs>
  <Slides>11</Slides>
  <Notes>1</Notes>
  <HiddenSlides>0</HiddenSlides>
  <MMClips>2</MMClips>
  <ScaleCrop>false</ScaleCrop>
  <HeadingPairs>
    <vt:vector size="4" baseType="variant">
      <vt:variant>
        <vt:lpstr>Тема</vt:lpstr>
      </vt:variant>
      <vt:variant>
        <vt:i4>1</vt:i4>
      </vt:variant>
      <vt:variant>
        <vt:lpstr>Заголовки слайдов</vt:lpstr>
      </vt:variant>
      <vt:variant>
        <vt:i4>11</vt:i4>
      </vt:variant>
    </vt:vector>
  </HeadingPairs>
  <TitlesOfParts>
    <vt:vector size="12" baseType="lpstr">
      <vt:lpstr>Воздушный поток</vt:lpstr>
      <vt:lpstr>Современные скульптурные композиции г.Белгорода   </vt:lpstr>
      <vt:lpstr>«Мечты сбываются» Данная скульптурная композиция стала первой из целой серии необычных городских жанровых скульптур в Белгороде. Девочка стоит на надутом ею пузыре, ставшем своеобразным символом самых заветных желаний. Мыльные пузыри олицетворяют наши мечты, которые непременно должны исполняться! Вот такой смысл был заложен при создании этой композиции. Автор скульптуры Д.Иванченко. </vt:lpstr>
      <vt:lpstr>«Дворник»  (2006 г.) Памятник посвящен людям, благодаря труду которых Белгород неоднократно признавался одним из самых чистых и благоустроенных городов России.   </vt:lpstr>
      <vt:lpstr>«Воспоминание»  Эта композиция представляет собой изображение старушки, сидящей на скамеечке и вяжущей чулок. Именно в это время воспоминание о прошедшей молодости заставили ее отвлечься от привычного занятия. По словам архитектора Т.Костенко данная скульптурная композиция символизирует быстротечность времени.  </vt:lpstr>
      <vt:lpstr>«Краевед» Памятник посвящен краеведам области. Скульптура представляет собой краеведа, сидящего на лавочке, и собаку рядом с ним. Собака служит символом диалога человека с природой. Композиция выполнена почти в натуральную величину. Прототипом композиции послужил друг скульптора и известный белгородский краевед Юрий Шмелев.  </vt:lpstr>
      <vt:lpstr>«Солнечные часы» На пересечении улицы 50-летия Бел-городской области и Народного бульвара отсчитывают время солнечные часы, которые представляет собой конструкцию из гранита и бронзы с циферблатом 11-метрового диаметра. По этим часам можно определить время с точностью до 10 минут. Уникальность этой конструкции заключается ещё и в том, что в ночное время на циферблате загораются звёзды, которые расположены так, что можно увидеть млечный путь и созвездия всех знаков Зодиака. </vt:lpstr>
      <vt:lpstr>«Памятник кинологу Ф. С. Хихлушке» Это первый в России памятник, который посвящен кинологу. Указом президиума Верховного Совета СССР капитан милиции Федор Семенович Хихлушка за самоотверженность и мужество, проявленные при исполнении служебного долга, был посмертно награжден орденом Красной Звезды. </vt:lpstr>
      <vt:lpstr>«Челноки» Авторам композиции Т.Костенко и молодому скульптору из Харькова Д.Иванченко удалось создать собирательный образ первых предпринимателей, которые в начале 90-х годов внесли свой посильный вклад в развитие современной экономики. Место для скульптуры неслучайно выбрано недалеко от центрального рынка и универмага «Белгород». В бронзовых фигурах с сумками и баулами на колесах люди узнают первых коммерсантов-перекупщиков – тех, кого в народе прозвали «челноками». Скульптура является своего рода символом перехода от старой жизни к новой. Существует примета: колесо тележки символизирует колесо фортуны, и если его покрутить и загадать желание, то оно непременно сбудется </vt:lpstr>
      <vt:lpstr>«Фотограф» Скульптурная композиция расположена в центральном парке им. В.И.Ленина. В парке часто можно увидеть счастливые многодетные семьи. С каждым годом в области их становится все больше, только в Белгороде их уже около 800. Город всячески поддерживает многодетные семьи. Данью уважения им и стала эта скульптура. </vt:lpstr>
      <vt:lpstr>«Учительница первая моя»  Эта бронзовая скульптура – своеобразный подарок всем педагогам города. Композиция установлена на Народном бульваре, рядом с 9 лицеем – одним из старейших учебных заведений города. Со временем в городе у студентов и школьников сложилась традиция приходить к памятнику накануне экзаменов: они верят, что это приносит удачу.  </vt:lpstr>
      <vt:lpstr>«Памятник Неподкупному гаишнику» Памятник поставлен реально существовавшему человеку – Павлу Кирилловичу Гречихину. Он действительно работал в ГАИ и славился на весь Белгород своей неподкупностью. Взяток этот человек не брал совершенно, и штрафы у него платили  буквально все. Памятник напоминает горожанам и гостям Белгорода о простом, но достойном человеке, который с честью нес службу и следил за порядком в любимом городе.</vt:lpstr>
    </vt:vector>
  </TitlesOfParts>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Современные скульптурные композиции г.Белгорода   </dc:title>
  <dc:creator>Admin</dc:creator>
  <cp:lastModifiedBy>Группа№4</cp:lastModifiedBy>
  <cp:revision>14</cp:revision>
  <dcterms:created xsi:type="dcterms:W3CDTF">2013-02-10T12:08:12Z</dcterms:created>
  <dcterms:modified xsi:type="dcterms:W3CDTF">2017-11-23T11:33:31Z</dcterms:modified>
</cp:coreProperties>
</file>