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2" r:id="rId5"/>
    <p:sldId id="263" r:id="rId6"/>
    <p:sldId id="264" r:id="rId7"/>
    <p:sldId id="265" r:id="rId8"/>
    <p:sldId id="266" r:id="rId9"/>
    <p:sldId id="267" r:id="rId10"/>
    <p:sldId id="268" r:id="rId11"/>
    <p:sldId id="26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74"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22.11.2017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8" name="Группа 6"/>
          <p:cNvGrpSpPr/>
          <p:nvPr/>
        </p:nvGrpSpPr>
        <p:grpSpPr>
          <a:xfrm>
            <a:off x="899592" y="1700808"/>
            <a:ext cx="7742664" cy="4335579"/>
            <a:chOff x="1299711" y="3487133"/>
            <a:chExt cx="7165477" cy="2879403"/>
          </a:xfrm>
        </p:grpSpPr>
        <p:sp>
          <p:nvSpPr>
            <p:cNvPr id="9" name="Прямоугольник 8"/>
            <p:cNvSpPr/>
            <p:nvPr/>
          </p:nvSpPr>
          <p:spPr>
            <a:xfrm>
              <a:off x="1299711" y="3487133"/>
              <a:ext cx="7165477" cy="878940"/>
            </a:xfrm>
            <a:prstGeom prst="rect">
              <a:avLst/>
            </a:prstGeom>
            <a:noFill/>
          </p:spPr>
          <p:txBody>
            <a:bodyPr wrap="square">
              <a:spAutoFit/>
            </a:bodyPr>
            <a:lstStyle/>
            <a:p>
              <a:pPr algn="ctr" fontAlgn="base">
                <a:spcBef>
                  <a:spcPct val="0"/>
                </a:spcBef>
                <a:spcAft>
                  <a:spcPct val="0"/>
                </a:spcAft>
                <a:defRPr/>
              </a:pPr>
              <a:r>
                <a:rPr lang="ru-RU" sz="8000" b="1" dirty="0" smtClean="0">
                  <a:ln w="19050">
                    <a:solidFill>
                      <a:prstClr val="white"/>
                    </a:solidFill>
                    <a:prstDash val="solid"/>
                  </a:ln>
                  <a:solidFill>
                    <a:srgbClr val="FF0000"/>
                  </a:solidFill>
                  <a:effectLst>
                    <a:outerShdw blurRad="50000" dist="50800" dir="7500000" algn="tl">
                      <a:srgbClr val="000000">
                        <a:shade val="5000"/>
                        <a:alpha val="35000"/>
                      </a:srgbClr>
                    </a:outerShdw>
                  </a:effectLst>
                  <a:latin typeface="Monotype Corsiva" pitchFamily="66" charset="0"/>
                  <a:cs typeface="Arial" charset="0"/>
                </a:rPr>
                <a:t>«Золотая осень»</a:t>
              </a:r>
              <a:endParaRPr lang="ru-RU" sz="8000" b="1" dirty="0">
                <a:ln w="19050">
                  <a:solidFill>
                    <a:prstClr val="white"/>
                  </a:solidFill>
                  <a:prstDash val="solid"/>
                </a:ln>
                <a:solidFill>
                  <a:srgbClr val="FF0000"/>
                </a:solidFill>
                <a:effectLst>
                  <a:outerShdw blurRad="50000" dist="50800" dir="7500000" algn="tl">
                    <a:srgbClr val="000000">
                      <a:shade val="5000"/>
                      <a:alpha val="35000"/>
                    </a:srgbClr>
                  </a:outerShdw>
                </a:effectLst>
                <a:latin typeface="Monotype Corsiva" pitchFamily="66" charset="0"/>
                <a:cs typeface="Arial" charset="0"/>
              </a:endParaRPr>
            </a:p>
          </p:txBody>
        </p:sp>
        <p:sp>
          <p:nvSpPr>
            <p:cNvPr id="10" name="Прямоугольник 9"/>
            <p:cNvSpPr/>
            <p:nvPr/>
          </p:nvSpPr>
          <p:spPr>
            <a:xfrm>
              <a:off x="2187089" y="5017465"/>
              <a:ext cx="5084703" cy="1349071"/>
            </a:xfrm>
            <a:prstGeom prst="rect">
              <a:avLst/>
            </a:prstGeom>
          </p:spPr>
          <p:txBody>
            <a:bodyPr wrap="square">
              <a:spAutoFit/>
            </a:bodyPr>
            <a:lstStyle/>
            <a:p>
              <a:pPr algn="ctr" fontAlgn="base">
                <a:spcBef>
                  <a:spcPct val="0"/>
                </a:spcBef>
                <a:spcAft>
                  <a:spcPct val="0"/>
                </a:spcAft>
                <a:defRPr/>
              </a:pPr>
              <a:r>
                <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rPr>
                <a:t>Авторы </a:t>
              </a:r>
              <a:r>
                <a:rPr lang="ru-RU" dirty="0">
                  <a:solidFill>
                    <a:srgbClr val="FF0000"/>
                  </a:solidFill>
                  <a:effectLst>
                    <a:outerShdw blurRad="38100" dist="38100" dir="2700000" algn="tl">
                      <a:srgbClr val="000000">
                        <a:alpha val="43137"/>
                      </a:srgbClr>
                    </a:outerShdw>
                  </a:effectLst>
                  <a:latin typeface="Monotype Corsiva" pitchFamily="66" charset="0"/>
                  <a:cs typeface="Arial" charset="0"/>
                </a:rPr>
                <a:t>: </a:t>
              </a:r>
              <a:r>
                <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rPr>
                <a:t>Кошелева Анжела Анатольевна, </a:t>
              </a:r>
              <a:endParaRPr lang="ru-RU" dirty="0">
                <a:solidFill>
                  <a:srgbClr val="FF0000"/>
                </a:solidFill>
                <a:effectLst>
                  <a:outerShdw blurRad="38100" dist="38100" dir="2700000" algn="tl">
                    <a:srgbClr val="000000">
                      <a:alpha val="43137"/>
                    </a:srgbClr>
                  </a:outerShdw>
                </a:effectLst>
                <a:latin typeface="Monotype Corsiva" pitchFamily="66" charset="0"/>
                <a:cs typeface="Arial" charset="0"/>
              </a:endParaRPr>
            </a:p>
            <a:p>
              <a:pPr algn="ctr" fontAlgn="base">
                <a:spcBef>
                  <a:spcPct val="0"/>
                </a:spcBef>
                <a:spcAft>
                  <a:spcPct val="0"/>
                </a:spcAft>
                <a:defRPr/>
              </a:pPr>
              <a:r>
                <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rPr>
                <a:t>воспитатель  старшей (логопедической) группы,</a:t>
              </a:r>
            </a:p>
            <a:p>
              <a:pPr algn="ctr" fontAlgn="base">
                <a:spcBef>
                  <a:spcPct val="0"/>
                </a:spcBef>
                <a:spcAft>
                  <a:spcPct val="0"/>
                </a:spcAft>
                <a:defRPr/>
              </a:pPr>
              <a:r>
                <a:rPr lang="ru-RU" dirty="0" err="1" smtClean="0">
                  <a:solidFill>
                    <a:srgbClr val="FF0000"/>
                  </a:solidFill>
                  <a:effectLst>
                    <a:outerShdw blurRad="38100" dist="38100" dir="2700000" algn="tl">
                      <a:srgbClr val="000000">
                        <a:alpha val="43137"/>
                      </a:srgbClr>
                    </a:outerShdw>
                  </a:effectLst>
                  <a:latin typeface="Monotype Corsiva" pitchFamily="66" charset="0"/>
                  <a:cs typeface="Arial" charset="0"/>
                </a:rPr>
                <a:t>Семенченко</a:t>
              </a:r>
              <a:r>
                <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rPr>
                <a:t> Наталья Борисовна,</a:t>
              </a:r>
            </a:p>
            <a:p>
              <a:pPr algn="ctr" fontAlgn="base">
                <a:spcBef>
                  <a:spcPct val="0"/>
                </a:spcBef>
                <a:spcAft>
                  <a:spcPct val="0"/>
                </a:spcAft>
                <a:defRPr/>
              </a:pPr>
              <a:r>
                <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rPr>
                <a:t>воспитатель старшей (логопедической) группы</a:t>
              </a:r>
            </a:p>
            <a:p>
              <a:pPr algn="ctr" fontAlgn="base">
                <a:spcBef>
                  <a:spcPct val="0"/>
                </a:spcBef>
                <a:spcAft>
                  <a:spcPct val="0"/>
                </a:spcAft>
                <a:defRPr/>
              </a:pPr>
              <a:r>
                <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rPr>
                <a:t>МБДОУ № 30, г. Азов, Ростовская область</a:t>
              </a:r>
            </a:p>
            <a:p>
              <a:pPr algn="ctr" fontAlgn="base">
                <a:spcBef>
                  <a:spcPct val="0"/>
                </a:spcBef>
                <a:spcAft>
                  <a:spcPct val="0"/>
                </a:spcAft>
                <a:defRPr/>
              </a:pPr>
              <a:endPar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endParaRPr>
            </a:p>
            <a:p>
              <a:pPr algn="ctr" fontAlgn="base">
                <a:spcBef>
                  <a:spcPct val="0"/>
                </a:spcBef>
                <a:spcAft>
                  <a:spcPct val="0"/>
                </a:spcAft>
                <a:defRPr/>
              </a:pPr>
              <a:r>
                <a:rPr lang="ru-RU" dirty="0" smtClean="0">
                  <a:solidFill>
                    <a:srgbClr val="FF0000"/>
                  </a:solidFill>
                  <a:effectLst>
                    <a:outerShdw blurRad="38100" dist="38100" dir="2700000" algn="tl">
                      <a:srgbClr val="000000">
                        <a:alpha val="43137"/>
                      </a:srgbClr>
                    </a:outerShdw>
                  </a:effectLst>
                  <a:latin typeface="Monotype Corsiva" pitchFamily="66" charset="0"/>
                  <a:cs typeface="Arial" charset="0"/>
                </a:rPr>
                <a:t>2017 год</a:t>
              </a:r>
              <a:endParaRPr lang="ru-RU" dirty="0">
                <a:solidFill>
                  <a:srgbClr val="FF0000"/>
                </a:solidFill>
                <a:effectLst>
                  <a:outerShdw blurRad="38100" dist="38100" dir="2700000" algn="tl">
                    <a:srgbClr val="000000">
                      <a:alpha val="43137"/>
                    </a:srgbClr>
                  </a:outerShdw>
                </a:effectLst>
                <a:latin typeface="Monotype Corsiva" pitchFamily="66" charset="0"/>
                <a:cs typeface="Arial" charset="0"/>
              </a:endParaRPr>
            </a:p>
          </p:txBody>
        </p:sp>
      </p:grpSp>
    </p:spTree>
    <p:extLst>
      <p:ext uri="{BB962C8B-B14F-4D97-AF65-F5344CB8AC3E}">
        <p14:creationId xmlns="" xmlns:p14="http://schemas.microsoft.com/office/powerpoint/2010/main" val="1548273486"/>
      </p:ext>
    </p:extLst>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pPr algn="ctr"/>
            <a:r>
              <a:rPr lang="ru-RU" sz="2400" b="1" i="1" dirty="0" smtClean="0">
                <a:solidFill>
                  <a:srgbClr val="FF9900"/>
                </a:solidFill>
                <a:latin typeface="Times New Roman" pitchFamily="18" charset="0"/>
                <a:cs typeface="Times New Roman" pitchFamily="18" charset="0"/>
              </a:rPr>
              <a:t>Итоги проекта</a:t>
            </a:r>
            <a:endParaRPr lang="ru-RU" sz="2400" b="1" i="1" dirty="0" smtClean="0">
              <a:solidFill>
                <a:srgbClr val="FF9900"/>
              </a:solidFill>
              <a:latin typeface="Times New Roman" pitchFamily="18" charset="0"/>
              <a:cs typeface="Times New Roman" pitchFamily="18" charset="0"/>
            </a:endParaRPr>
          </a:p>
        </p:txBody>
      </p:sp>
      <p:sp>
        <p:nvSpPr>
          <p:cNvPr id="3" name="Прямоугольник 2"/>
          <p:cNvSpPr/>
          <p:nvPr/>
        </p:nvSpPr>
        <p:spPr>
          <a:xfrm>
            <a:off x="2555776" y="836713"/>
            <a:ext cx="6120680" cy="307777"/>
          </a:xfrm>
          <a:prstGeom prst="rect">
            <a:avLst/>
          </a:prstGeom>
        </p:spPr>
        <p:txBody>
          <a:bodyPr wrap="square">
            <a:spAutoFit/>
          </a:bodyPr>
          <a:lstStyle/>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
        <p:nvSpPr>
          <p:cNvPr id="4" name="Прямоугольник 3"/>
          <p:cNvSpPr/>
          <p:nvPr/>
        </p:nvSpPr>
        <p:spPr>
          <a:xfrm>
            <a:off x="2771800" y="476672"/>
            <a:ext cx="6264696"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9" name="Прямоугольник 8"/>
          <p:cNvSpPr/>
          <p:nvPr/>
        </p:nvSpPr>
        <p:spPr>
          <a:xfrm>
            <a:off x="2483768" y="4581128"/>
            <a:ext cx="6318448"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12" name="Прямоугольник 11"/>
          <p:cNvSpPr/>
          <p:nvPr/>
        </p:nvSpPr>
        <p:spPr>
          <a:xfrm>
            <a:off x="2699792" y="2924944"/>
            <a:ext cx="5832648" cy="369332"/>
          </a:xfrm>
          <a:prstGeom prst="rect">
            <a:avLst/>
          </a:prstGeom>
        </p:spPr>
        <p:txBody>
          <a:bodyPr wrap="square">
            <a:spAutoFit/>
          </a:bodyPr>
          <a:lstStyle/>
          <a:p>
            <a:pPr fontAlgn="base">
              <a:spcBef>
                <a:spcPct val="0"/>
              </a:spcBef>
              <a:spcAft>
                <a:spcPct val="0"/>
              </a:spcAft>
            </a:pPr>
            <a:r>
              <a:rPr lang="ru-RU" dirty="0" smtClean="0">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16" name="Прямоугольник 15"/>
          <p:cNvSpPr/>
          <p:nvPr/>
        </p:nvSpPr>
        <p:spPr>
          <a:xfrm>
            <a:off x="2627784" y="4365104"/>
            <a:ext cx="6048672" cy="338554"/>
          </a:xfrm>
          <a:prstGeom prst="rect">
            <a:avLst/>
          </a:prstGeom>
        </p:spPr>
        <p:txBody>
          <a:bodyPr wrap="square">
            <a:spAutoFit/>
          </a:bodyPr>
          <a:lstStyle/>
          <a:p>
            <a:pPr lvl="0" fontAlgn="base">
              <a:spcBef>
                <a:spcPct val="0"/>
              </a:spcBef>
              <a:spcAft>
                <a:spcPct val="0"/>
              </a:spcAft>
            </a:pPr>
            <a:endParaRPr lang="ru-RU" sz="1600" dirty="0" smtClean="0">
              <a:latin typeface="Times New Roman" pitchFamily="18" charset="0"/>
              <a:cs typeface="Times New Roman" pitchFamily="18" charset="0"/>
            </a:endParaRPr>
          </a:p>
        </p:txBody>
      </p:sp>
      <p:sp>
        <p:nvSpPr>
          <p:cNvPr id="20" name="Прямоугольник 19"/>
          <p:cNvSpPr/>
          <p:nvPr/>
        </p:nvSpPr>
        <p:spPr>
          <a:xfrm>
            <a:off x="2996208" y="9171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21" name="Прямоугольник 20"/>
          <p:cNvSpPr/>
          <p:nvPr/>
        </p:nvSpPr>
        <p:spPr>
          <a:xfrm>
            <a:off x="3148608" y="10695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1" name="Прямоугольник 30"/>
          <p:cNvSpPr/>
          <p:nvPr/>
        </p:nvSpPr>
        <p:spPr>
          <a:xfrm>
            <a:off x="2699792" y="1340768"/>
            <a:ext cx="5832648" cy="4093428"/>
          </a:xfrm>
          <a:prstGeom prst="rect">
            <a:avLst/>
          </a:prstGeom>
        </p:spPr>
        <p:txBody>
          <a:bodyPr wrap="square">
            <a:spAutoFit/>
          </a:bodyPr>
          <a:lstStyle/>
          <a:p>
            <a:pPr>
              <a:buFont typeface="Arial" pitchFamily="34" charset="0"/>
              <a:buChar char="•"/>
            </a:pPr>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 детей сформированы навыки самостоятельности, активности, инициативности в поиске ответов на вопросы и применении своих навыков в играх и практической деятельности.</a:t>
            </a:r>
          </a:p>
          <a:p>
            <a:pPr>
              <a:buFont typeface="Arial" pitchFamily="34" charset="0"/>
              <a:buChar char="•"/>
            </a:pPr>
            <a:r>
              <a:rPr lang="ru-RU" sz="2000" dirty="0" smtClean="0">
                <a:latin typeface="Times New Roman" pitchFamily="18" charset="0"/>
                <a:cs typeface="Times New Roman" pitchFamily="18" charset="0"/>
              </a:rPr>
              <a:t>  Педагоги освоили новый метод организации  насыщенной детской деятельности, который дает возможность расширить образовательное пространство, придать ему новые формы, эффективно развивать творческое и познавательное мышление дошкольника.</a:t>
            </a:r>
          </a:p>
          <a:p>
            <a:pPr>
              <a:buFont typeface="Arial" pitchFamily="34" charset="0"/>
              <a:buChar char="•"/>
            </a:pPr>
            <a:r>
              <a:rPr lang="ru-RU" sz="2000" dirty="0" smtClean="0">
                <a:latin typeface="Times New Roman" pitchFamily="18" charset="0"/>
                <a:cs typeface="Times New Roman" pitchFamily="18" charset="0"/>
              </a:rPr>
              <a:t> Родители расширили возможности сотрудничества со своими детьми; вовлеклись в воспитательно-образовательный процесс группы.</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1206084" y="2132856"/>
            <a:ext cx="6715172" cy="3482431"/>
            <a:chOff x="597457" y="-170760"/>
            <a:chExt cx="7925152" cy="4582998"/>
          </a:xfrm>
        </p:grpSpPr>
        <p:sp>
          <p:nvSpPr>
            <p:cNvPr id="3" name="Прямоугольник 2"/>
            <p:cNvSpPr/>
            <p:nvPr/>
          </p:nvSpPr>
          <p:spPr>
            <a:xfrm>
              <a:off x="597457" y="-170760"/>
              <a:ext cx="7925152" cy="486054"/>
            </a:xfrm>
            <a:prstGeom prst="rect">
              <a:avLst/>
            </a:prstGeom>
          </p:spPr>
          <p:txBody>
            <a:bodyPr wrap="square">
              <a:spAutoFit/>
            </a:bodyPr>
            <a:lstStyle/>
            <a:p>
              <a:pPr algn="ctr" fontAlgn="base">
                <a:spcBef>
                  <a:spcPct val="0"/>
                </a:spcBef>
                <a:spcAft>
                  <a:spcPct val="0"/>
                </a:spcAft>
                <a:defRPr/>
              </a:pPr>
              <a:endParaRPr lang="ru-RU" dirty="0">
                <a:solidFill>
                  <a:srgbClr val="FF0000"/>
                </a:solidFill>
                <a:latin typeface="Arial" charset="0"/>
                <a:cs typeface="Arial" charset="0"/>
              </a:endParaRPr>
            </a:p>
          </p:txBody>
        </p:sp>
        <p:sp>
          <p:nvSpPr>
            <p:cNvPr id="4" name="Прямоугольник 3"/>
            <p:cNvSpPr>
              <a:spLocks noChangeArrowheads="1"/>
            </p:cNvSpPr>
            <p:nvPr/>
          </p:nvSpPr>
          <p:spPr bwMode="auto">
            <a:xfrm>
              <a:off x="1366078" y="3885680"/>
              <a:ext cx="6491880" cy="526558"/>
            </a:xfrm>
            <a:prstGeom prst="rect">
              <a:avLst/>
            </a:prstGeom>
            <a:noFill/>
            <a:ln w="9525">
              <a:noFill/>
              <a:miter lim="800000"/>
              <a:headEnd/>
              <a:tailEnd/>
            </a:ln>
          </p:spPr>
          <p:txBody>
            <a:bodyPr wrap="square">
              <a:spAutoFit/>
            </a:bodyPr>
            <a:lstStyle/>
            <a:p>
              <a:pPr algn="ctr" fontAlgn="base">
                <a:spcBef>
                  <a:spcPct val="0"/>
                </a:spcBef>
                <a:spcAft>
                  <a:spcPct val="0"/>
                </a:spcAft>
              </a:pPr>
              <a:endParaRPr lang="ru-RU" sz="2000" dirty="0">
                <a:solidFill>
                  <a:srgbClr val="FF0000"/>
                </a:solidFill>
                <a:latin typeface="Monotype Corsiva" pitchFamily="66" charset="0"/>
                <a:cs typeface="Arial" charset="0"/>
              </a:endParaRPr>
            </a:p>
          </p:txBody>
        </p:sp>
      </p:grpSp>
      <p:sp>
        <p:nvSpPr>
          <p:cNvPr id="6" name="Прямоугольник 5"/>
          <p:cNvSpPr/>
          <p:nvPr/>
        </p:nvSpPr>
        <p:spPr>
          <a:xfrm>
            <a:off x="1691680" y="1844824"/>
            <a:ext cx="6696744" cy="2800767"/>
          </a:xfrm>
          <a:prstGeom prst="rect">
            <a:avLst/>
          </a:prstGeom>
        </p:spPr>
        <p:txBody>
          <a:bodyPr wrap="square">
            <a:spAutoFit/>
          </a:bodyPr>
          <a:lstStyle/>
          <a:p>
            <a:pPr algn="ctr"/>
            <a:r>
              <a:rPr lang="ru-RU" sz="8800" b="1" i="1" dirty="0" smtClean="0">
                <a:solidFill>
                  <a:srgbClr val="008000"/>
                </a:solidFill>
                <a:latin typeface="Times New Roman" pitchFamily="18" charset="0"/>
                <a:cs typeface="Times New Roman" pitchFamily="18" charset="0"/>
              </a:rPr>
              <a:t>Спасибо </a:t>
            </a:r>
          </a:p>
          <a:p>
            <a:pPr algn="ctr"/>
            <a:r>
              <a:rPr lang="ru-RU" sz="8800" b="1" i="1" dirty="0" smtClean="0">
                <a:solidFill>
                  <a:srgbClr val="008000"/>
                </a:solidFill>
                <a:latin typeface="Times New Roman" pitchFamily="18" charset="0"/>
                <a:cs typeface="Times New Roman" pitchFamily="18" charset="0"/>
              </a:rPr>
              <a:t>за внимание</a:t>
            </a:r>
            <a:endParaRPr lang="ru-RU" sz="8800" b="1" i="1" dirty="0">
              <a:solidFill>
                <a:srgbClr val="008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91129983"/>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339650"/>
          </a:xfrm>
          <a:prstGeom prst="rect">
            <a:avLst/>
          </a:prstGeom>
        </p:spPr>
        <p:txBody>
          <a:bodyPr wrap="square">
            <a:spAutoFit/>
          </a:bodyPr>
          <a:lstStyle/>
          <a:p>
            <a:r>
              <a:rPr lang="ru-RU" sz="2800" b="1" dirty="0" smtClean="0">
                <a:solidFill>
                  <a:srgbClr val="FF9900"/>
                </a:solidFill>
                <a:latin typeface="Times New Roman" pitchFamily="18" charset="0"/>
                <a:cs typeface="Times New Roman" pitchFamily="18" charset="0"/>
              </a:rPr>
              <a:t>Вид проекта</a:t>
            </a:r>
            <a:r>
              <a:rPr lang="ru-RU" sz="2800" dirty="0" smtClean="0">
                <a:solidFill>
                  <a:srgbClr val="FF9900"/>
                </a:solidFill>
                <a:latin typeface="Times New Roman" pitchFamily="18" charset="0"/>
                <a:cs typeface="Times New Roman" pitchFamily="18" charset="0"/>
              </a:rPr>
              <a:t>:</a:t>
            </a:r>
          </a:p>
          <a:p>
            <a:r>
              <a:rPr lang="ru-RU" sz="2400" dirty="0" smtClean="0">
                <a:latin typeface="Times New Roman" pitchFamily="18" charset="0"/>
                <a:cs typeface="Times New Roman" pitchFamily="18" charset="0"/>
              </a:rPr>
              <a:t>Групповой,  познавательно-исследовательский.</a:t>
            </a:r>
          </a:p>
          <a:p>
            <a:r>
              <a:rPr lang="ru-RU" sz="2400" dirty="0" smtClean="0">
                <a:latin typeface="Times New Roman" pitchFamily="18" charset="0"/>
                <a:cs typeface="Times New Roman" pitchFamily="18" charset="0"/>
              </a:rPr>
              <a:t>	</a:t>
            </a:r>
          </a:p>
          <a:p>
            <a:r>
              <a:rPr lang="ru-RU" sz="2800" b="1" dirty="0" smtClean="0">
                <a:solidFill>
                  <a:srgbClr val="FF9900"/>
                </a:solidFill>
                <a:latin typeface="Times New Roman" pitchFamily="18" charset="0"/>
                <a:cs typeface="Times New Roman" pitchFamily="18" charset="0"/>
              </a:rPr>
              <a:t>Сроки реализации:</a:t>
            </a:r>
            <a:endParaRPr lang="ru-RU" sz="2800" dirty="0" smtClean="0">
              <a:solidFill>
                <a:srgbClr val="FF9900"/>
              </a:solidFill>
              <a:latin typeface="Times New Roman" pitchFamily="18" charset="0"/>
              <a:cs typeface="Times New Roman" pitchFamily="18" charset="0"/>
            </a:endParaRPr>
          </a:p>
          <a:p>
            <a:r>
              <a:rPr lang="ru-RU" sz="2400" dirty="0" smtClean="0">
                <a:latin typeface="Times New Roman" pitchFamily="18" charset="0"/>
                <a:cs typeface="Times New Roman" pitchFamily="18" charset="0"/>
              </a:rPr>
              <a:t>краткосрочный октябрь -ноябрь 2017 г. </a:t>
            </a:r>
          </a:p>
          <a:p>
            <a:r>
              <a:rPr lang="ru-RU" sz="2400" dirty="0" smtClean="0">
                <a:latin typeface="Times New Roman" pitchFamily="18" charset="0"/>
                <a:cs typeface="Times New Roman" pitchFamily="18" charset="0"/>
              </a:rPr>
              <a:t> </a:t>
            </a:r>
          </a:p>
          <a:p>
            <a:r>
              <a:rPr lang="ru-RU" sz="2800" b="1" dirty="0" smtClean="0">
                <a:solidFill>
                  <a:srgbClr val="FF9900"/>
                </a:solidFill>
                <a:latin typeface="Times New Roman" pitchFamily="18" charset="0"/>
                <a:cs typeface="Times New Roman" pitchFamily="18" charset="0"/>
              </a:rPr>
              <a:t>Участники проекта:</a:t>
            </a:r>
            <a:endParaRPr lang="ru-RU" sz="2800" dirty="0" smtClean="0">
              <a:solidFill>
                <a:srgbClr val="FF9900"/>
              </a:solidFill>
              <a:latin typeface="Times New Roman" pitchFamily="18" charset="0"/>
              <a:cs typeface="Times New Roman" pitchFamily="18" charset="0"/>
            </a:endParaRPr>
          </a:p>
          <a:p>
            <a:r>
              <a:rPr lang="ru-RU" sz="2400" dirty="0" smtClean="0">
                <a:latin typeface="Times New Roman" pitchFamily="18" charset="0"/>
                <a:cs typeface="Times New Roman" pitchFamily="18" charset="0"/>
              </a:rPr>
              <a:t> дети и воспитатели старшей (логопедической) группы, музыкальный руководитель,  родители воспитанников.</a:t>
            </a: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 name="Прямоугольник 2"/>
          <p:cNvSpPr/>
          <p:nvPr/>
        </p:nvSpPr>
        <p:spPr>
          <a:xfrm>
            <a:off x="2555776" y="836713"/>
            <a:ext cx="6120680" cy="5016758"/>
          </a:xfrm>
          <a:prstGeom prst="rect">
            <a:avLst/>
          </a:prstGeom>
        </p:spPr>
        <p:txBody>
          <a:bodyPr wrap="square">
            <a:spAutoFit/>
          </a:bodyPr>
          <a:lstStyle/>
          <a:p>
            <a:pPr lvl="0" fontAlgn="base">
              <a:spcBef>
                <a:spcPct val="0"/>
              </a:spcBef>
              <a:spcAft>
                <a:spcPct val="0"/>
              </a:spcAft>
            </a:pPr>
            <a:r>
              <a:rPr lang="ru-RU" sz="2000" b="1" dirty="0" smtClean="0">
                <a:solidFill>
                  <a:srgbClr val="FF9900"/>
                </a:solidFill>
                <a:latin typeface="Times New Roman" pitchFamily="18" charset="0"/>
                <a:ea typeface="Times New Roman" pitchFamily="18" charset="0"/>
                <a:cs typeface="Times New Roman" pitchFamily="18" charset="0"/>
              </a:rPr>
              <a:t>Цель:</a:t>
            </a:r>
            <a:endParaRPr lang="ru-RU" sz="2000" dirty="0" smtClean="0">
              <a:solidFill>
                <a:srgbClr val="FF9900"/>
              </a:solidFill>
              <a:latin typeface="Times New Roman" pitchFamily="18" charset="0"/>
              <a:cs typeface="Times New Roman" pitchFamily="18" charset="0"/>
            </a:endParaRP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расширение и систематизирование знаний детей об осени, как о времени года, ее признаках и явлениях.</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2000" b="1" dirty="0" smtClean="0">
                <a:solidFill>
                  <a:srgbClr val="FF9900"/>
                </a:solidFill>
                <a:latin typeface="Times New Roman" pitchFamily="18" charset="0"/>
                <a:ea typeface="Calibri" pitchFamily="34" charset="0"/>
                <a:cs typeface="Times New Roman" pitchFamily="18" charset="0"/>
              </a:rPr>
              <a:t>Задачи:</a:t>
            </a:r>
            <a:endParaRPr lang="ru-RU" sz="2000" dirty="0" smtClean="0">
              <a:solidFill>
                <a:srgbClr val="FF9900"/>
              </a:solidFill>
              <a:latin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FF9900"/>
                </a:solidFill>
                <a:latin typeface="Times New Roman" pitchFamily="18" charset="0"/>
                <a:ea typeface="Calibri" pitchFamily="34" charset="0"/>
                <a:cs typeface="Times New Roman" pitchFamily="18" charset="0"/>
              </a:rPr>
              <a:t>Обучающие:</a:t>
            </a:r>
            <a:endParaRPr lang="ru-RU" dirty="0" smtClean="0">
              <a:solidFill>
                <a:srgbClr val="FF99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1600" dirty="0" smtClean="0">
                <a:latin typeface="Times New Roman" pitchFamily="18" charset="0"/>
                <a:ea typeface="Calibri" pitchFamily="34" charset="0"/>
                <a:cs typeface="Times New Roman" pitchFamily="18" charset="0"/>
              </a:rPr>
              <a:t> углубить представления об изменениях в природе  осенью;</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sz="1600" dirty="0" smtClean="0">
                <a:latin typeface="Times New Roman" pitchFamily="18" charset="0"/>
                <a:ea typeface="Calibri" pitchFamily="34" charset="0"/>
                <a:cs typeface="Times New Roman" pitchFamily="18" charset="0"/>
              </a:rPr>
              <a:t> пополнить  и обогатить знания детей по лексическим темам: «Осень», «Овощи», «Фрукты»;</a:t>
            </a:r>
          </a:p>
          <a:p>
            <a:pPr lvl="0" eaLnBrk="0" fontAlgn="base" hangingPunct="0">
              <a:spcBef>
                <a:spcPct val="0"/>
              </a:spcBef>
              <a:spcAft>
                <a:spcPct val="0"/>
              </a:spcAft>
              <a:buFont typeface="Arial" pitchFamily="34" charset="0"/>
              <a:buChar char="•"/>
            </a:pPr>
            <a:r>
              <a:rPr lang="ru-RU" sz="1600" dirty="0" smtClean="0">
                <a:latin typeface="Times New Roman" pitchFamily="18" charset="0"/>
                <a:ea typeface="Calibri" pitchFamily="34" charset="0"/>
                <a:cs typeface="Times New Roman" pitchFamily="18" charset="0"/>
              </a:rPr>
              <a:t> расширить представление</a:t>
            </a:r>
            <a:r>
              <a:rPr lang="ru-RU" sz="1600" dirty="0" smtClean="0">
                <a:latin typeface="Times New Roman" pitchFamily="18" charset="0"/>
                <a:cs typeface="Times New Roman" pitchFamily="18" charset="0"/>
              </a:rPr>
              <a:t> о многообразии и пользе овощей и фруктов, </a:t>
            </a:r>
            <a:r>
              <a:rPr lang="ru-RU" sz="1600" dirty="0" err="1" smtClean="0">
                <a:latin typeface="Times New Roman" pitchFamily="18" charset="0"/>
                <a:cs typeface="Times New Roman" pitchFamily="18" charset="0"/>
              </a:rPr>
              <a:t>созреваемых</a:t>
            </a:r>
            <a:r>
              <a:rPr lang="ru-RU" sz="1600" dirty="0" smtClean="0">
                <a:latin typeface="Times New Roman" pitchFamily="18" charset="0"/>
                <a:cs typeface="Times New Roman" pitchFamily="18" charset="0"/>
              </a:rPr>
              <a:t> в осенний период.</a:t>
            </a:r>
          </a:p>
          <a:p>
            <a:pPr lvl="0" eaLnBrk="0" fontAlgn="base" hangingPunct="0">
              <a:spcBef>
                <a:spcPct val="0"/>
              </a:spcBef>
              <a:spcAft>
                <a:spcPct val="0"/>
              </a:spcAft>
            </a:pPr>
            <a:r>
              <a:rPr lang="ru-RU" b="1" dirty="0" smtClean="0">
                <a:solidFill>
                  <a:srgbClr val="FF9900"/>
                </a:solidFill>
                <a:latin typeface="Times New Roman" pitchFamily="18" charset="0"/>
                <a:ea typeface="Calibri" pitchFamily="34" charset="0"/>
                <a:cs typeface="Times New Roman" pitchFamily="18" charset="0"/>
              </a:rPr>
              <a:t>Развивающие:</a:t>
            </a:r>
            <a:endParaRPr lang="ru-RU" dirty="0" smtClean="0">
              <a:solidFill>
                <a:srgbClr val="FF99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1600" dirty="0" smtClean="0">
                <a:latin typeface="Times New Roman" pitchFamily="18" charset="0"/>
                <a:ea typeface="Calibri" pitchFamily="34" charset="0"/>
                <a:cs typeface="Times New Roman" pitchFamily="18" charset="0"/>
              </a:rPr>
              <a:t> развивать  умения наблюдать за живыми объектами и явлениями неживой природы;</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sz="1600" dirty="0" smtClean="0">
                <a:latin typeface="Times New Roman" pitchFamily="18" charset="0"/>
                <a:ea typeface="Calibri" pitchFamily="34" charset="0"/>
                <a:cs typeface="Times New Roman" pitchFamily="18" charset="0"/>
              </a:rPr>
              <a:t> развивать  умение видеть красоту окружающего природного мира, разнообразия его красок и форм;</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solidFill>
                  <a:srgbClr val="FF9900"/>
                </a:solidFill>
                <a:latin typeface="Times New Roman" pitchFamily="18" charset="0"/>
                <a:ea typeface="Calibri" pitchFamily="34" charset="0"/>
                <a:cs typeface="Times New Roman" pitchFamily="18" charset="0"/>
              </a:rPr>
              <a:t> </a:t>
            </a:r>
            <a:r>
              <a:rPr lang="ru-RU" b="1" dirty="0" smtClean="0">
                <a:solidFill>
                  <a:srgbClr val="FF9900"/>
                </a:solidFill>
                <a:latin typeface="Times New Roman" pitchFamily="18" charset="0"/>
                <a:ea typeface="Calibri" pitchFamily="34" charset="0"/>
                <a:cs typeface="Times New Roman" pitchFamily="18" charset="0"/>
              </a:rPr>
              <a:t>Воспитательные:</a:t>
            </a:r>
            <a:endParaRPr lang="ru-RU" dirty="0" smtClean="0">
              <a:solidFill>
                <a:srgbClr val="FF99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1600" dirty="0" smtClean="0">
                <a:latin typeface="Times New Roman" pitchFamily="18" charset="0"/>
                <a:ea typeface="Times New Roman" pitchFamily="18" charset="0"/>
                <a:cs typeface="Times New Roman" pitchFamily="18" charset="0"/>
              </a:rPr>
              <a:t> воспитывать нравственные и духовные качества ребёнка во время его общения с природой.</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 name="Прямоугольник 2"/>
          <p:cNvSpPr/>
          <p:nvPr/>
        </p:nvSpPr>
        <p:spPr>
          <a:xfrm>
            <a:off x="2555776" y="836713"/>
            <a:ext cx="6120680" cy="307777"/>
          </a:xfrm>
          <a:prstGeom prst="rect">
            <a:avLst/>
          </a:prstGeom>
        </p:spPr>
        <p:txBody>
          <a:bodyPr wrap="square">
            <a:spAutoFit/>
          </a:bodyPr>
          <a:lstStyle/>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
        <p:nvSpPr>
          <p:cNvPr id="4" name="Прямоугольник 3"/>
          <p:cNvSpPr/>
          <p:nvPr/>
        </p:nvSpPr>
        <p:spPr>
          <a:xfrm>
            <a:off x="2555776" y="548680"/>
            <a:ext cx="6264696" cy="3416320"/>
          </a:xfrm>
          <a:prstGeom prst="rect">
            <a:avLst/>
          </a:prstGeom>
        </p:spPr>
        <p:txBody>
          <a:bodyPr wrap="square">
            <a:spAutoFit/>
          </a:bodyPr>
          <a:lstStyle/>
          <a:p>
            <a:pPr lvl="0" fontAlgn="base">
              <a:spcBef>
                <a:spcPct val="0"/>
              </a:spcBef>
              <a:spcAft>
                <a:spcPct val="0"/>
              </a:spcAft>
            </a:pPr>
            <a:r>
              <a:rPr lang="ru-RU" b="1" dirty="0" smtClean="0">
                <a:solidFill>
                  <a:srgbClr val="FF9900"/>
                </a:solidFill>
                <a:latin typeface="Times New Roman" pitchFamily="18" charset="0"/>
                <a:ea typeface="Calibri" pitchFamily="34" charset="0"/>
                <a:cs typeface="Times New Roman" pitchFamily="18" charset="0"/>
              </a:rPr>
              <a:t>Используемые  виды деятельности:</a:t>
            </a:r>
            <a:endParaRPr lang="ru-RU" dirty="0" smtClean="0">
              <a:solidFill>
                <a:srgbClr val="FF99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solidFill>
                  <a:srgbClr val="000000"/>
                </a:solidFill>
                <a:latin typeface="Times New Roman" pitchFamily="18" charset="0"/>
                <a:ea typeface="Calibri" pitchFamily="34" charset="0"/>
                <a:cs typeface="Times New Roman" pitchFamily="18" charset="0"/>
              </a:rPr>
              <a:t> НОД;</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Игровая;</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Чтение художественной литературы;</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Изобразительная;</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Труд ;</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Конструирование из природных  материалов.</a:t>
            </a:r>
          </a:p>
          <a:p>
            <a:pPr lvl="0" eaLnBrk="0" fontAlgn="base" hangingPunct="0">
              <a:spcBef>
                <a:spcPct val="0"/>
              </a:spcBef>
              <a:spcAft>
                <a:spcPct val="0"/>
              </a:spcAft>
            </a:pPr>
            <a:endParaRPr lang="ru-RU"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FF9900"/>
                </a:solidFill>
                <a:latin typeface="Times New Roman" pitchFamily="18" charset="0"/>
                <a:ea typeface="Calibri" pitchFamily="34" charset="0"/>
                <a:cs typeface="Times New Roman" pitchFamily="18" charset="0"/>
              </a:rPr>
              <a:t>Продукт проектной деятельности.</a:t>
            </a:r>
            <a:endParaRPr lang="ru-RU" dirty="0" smtClean="0">
              <a:solidFill>
                <a:srgbClr val="FF99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Выставка поделок из природного материала «Разноцветная осень»</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Праздник осени.</a:t>
            </a:r>
            <a:endParaRPr lang="ru-RU"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 name="Прямоугольник 2"/>
          <p:cNvSpPr/>
          <p:nvPr/>
        </p:nvSpPr>
        <p:spPr>
          <a:xfrm>
            <a:off x="2555776" y="836713"/>
            <a:ext cx="6120680" cy="307777"/>
          </a:xfrm>
          <a:prstGeom prst="rect">
            <a:avLst/>
          </a:prstGeom>
        </p:spPr>
        <p:txBody>
          <a:bodyPr wrap="square">
            <a:spAutoFit/>
          </a:bodyPr>
          <a:lstStyle/>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
        <p:nvSpPr>
          <p:cNvPr id="4" name="Прямоугольник 3"/>
          <p:cNvSpPr/>
          <p:nvPr/>
        </p:nvSpPr>
        <p:spPr>
          <a:xfrm>
            <a:off x="2555776" y="548680"/>
            <a:ext cx="6264696"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5" name="Прямоугольник 4"/>
          <p:cNvSpPr/>
          <p:nvPr/>
        </p:nvSpPr>
        <p:spPr>
          <a:xfrm>
            <a:off x="2555776" y="332656"/>
            <a:ext cx="6120680" cy="400110"/>
          </a:xfrm>
          <a:prstGeom prst="rect">
            <a:avLst/>
          </a:prstGeom>
        </p:spPr>
        <p:txBody>
          <a:bodyPr wrap="square">
            <a:spAutoFit/>
          </a:bodyPr>
          <a:lstStyle/>
          <a:p>
            <a:pPr lvl="0" algn="ctr" fontAlgn="base">
              <a:spcBef>
                <a:spcPct val="0"/>
              </a:spcBef>
              <a:spcAft>
                <a:spcPct val="0"/>
              </a:spcAft>
            </a:pPr>
            <a:r>
              <a:rPr lang="ru-RU" sz="2000" b="1" i="1" dirty="0" smtClean="0">
                <a:solidFill>
                  <a:srgbClr val="FF9900"/>
                </a:solidFill>
                <a:latin typeface="Times New Roman" pitchFamily="18" charset="0"/>
                <a:ea typeface="Times New Roman" pitchFamily="18" charset="0"/>
                <a:cs typeface="Times New Roman" pitchFamily="18" charset="0"/>
              </a:rPr>
              <a:t>Социально – коммуникативное развитие   </a:t>
            </a:r>
            <a:endParaRPr lang="ru-RU" sz="2000" dirty="0" smtClean="0">
              <a:solidFill>
                <a:srgbClr val="FF9900"/>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print"/>
          <a:srcRect/>
          <a:stretch>
            <a:fillRect/>
          </a:stretch>
        </p:blipFill>
        <p:spPr bwMode="auto">
          <a:xfrm>
            <a:off x="2699792" y="836712"/>
            <a:ext cx="2664296" cy="1966504"/>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5580112" y="764704"/>
            <a:ext cx="3136348" cy="1764196"/>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3347864" y="2420888"/>
            <a:ext cx="3096344" cy="1889712"/>
          </a:xfrm>
          <a:prstGeom prst="rect">
            <a:avLst/>
          </a:prstGeom>
          <a:noFill/>
          <a:ln w="9525">
            <a:noFill/>
            <a:miter lim="800000"/>
            <a:headEnd/>
            <a:tailEnd/>
          </a:ln>
        </p:spPr>
      </p:pic>
      <p:sp>
        <p:nvSpPr>
          <p:cNvPr id="9" name="Прямоугольник 8"/>
          <p:cNvSpPr/>
          <p:nvPr/>
        </p:nvSpPr>
        <p:spPr>
          <a:xfrm>
            <a:off x="2483768" y="4581128"/>
            <a:ext cx="6318448" cy="1323439"/>
          </a:xfrm>
          <a:prstGeom prst="rect">
            <a:avLst/>
          </a:prstGeom>
        </p:spPr>
        <p:txBody>
          <a:bodyPr wrap="square">
            <a:spAutoFit/>
          </a:bodyPr>
          <a:lstStyle/>
          <a:p>
            <a:pPr lvl="0" fontAlgn="base">
              <a:spcBef>
                <a:spcPct val="0"/>
              </a:spcBef>
              <a:spcAft>
                <a:spcPct val="0"/>
              </a:spcAft>
            </a:pPr>
            <a:r>
              <a:rPr lang="ru-RU" sz="1600" u="sng" dirty="0" smtClean="0">
                <a:latin typeface="Times New Roman" pitchFamily="18" charset="0"/>
                <a:ea typeface="Times New Roman" pitchFamily="18" charset="0"/>
                <a:cs typeface="Times New Roman" pitchFamily="18" charset="0"/>
              </a:rPr>
              <a:t>Сюжетно-ролевые игры</a:t>
            </a:r>
            <a:r>
              <a:rPr lang="ru-RU" sz="1600" dirty="0" smtClean="0">
                <a:latin typeface="Times New Roman" pitchFamily="18" charset="0"/>
                <a:ea typeface="Times New Roman" pitchFamily="18" charset="0"/>
                <a:cs typeface="Times New Roman" pitchFamily="18" charset="0"/>
              </a:rPr>
              <a:t>: «Овощной магазин», «Магазин цветов».</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Совместное украшение группы к осеннему празднику.</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Сбор природного материала на прогулке.</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Посильное оказание помощи в уборке листьев с площадки.</a:t>
            </a: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Сбор гербария.</a:t>
            </a:r>
            <a:endParaRPr lang="ru-RU"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 name="Прямоугольник 2"/>
          <p:cNvSpPr/>
          <p:nvPr/>
        </p:nvSpPr>
        <p:spPr>
          <a:xfrm>
            <a:off x="2555776" y="836713"/>
            <a:ext cx="6120680" cy="307777"/>
          </a:xfrm>
          <a:prstGeom prst="rect">
            <a:avLst/>
          </a:prstGeom>
        </p:spPr>
        <p:txBody>
          <a:bodyPr wrap="square">
            <a:spAutoFit/>
          </a:bodyPr>
          <a:lstStyle/>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
        <p:nvSpPr>
          <p:cNvPr id="4" name="Прямоугольник 3"/>
          <p:cNvSpPr/>
          <p:nvPr/>
        </p:nvSpPr>
        <p:spPr>
          <a:xfrm>
            <a:off x="2771800" y="476672"/>
            <a:ext cx="6264696"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9" name="Прямоугольник 8"/>
          <p:cNvSpPr/>
          <p:nvPr/>
        </p:nvSpPr>
        <p:spPr>
          <a:xfrm>
            <a:off x="2483768" y="4581128"/>
            <a:ext cx="6318448"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10" name="Прямоугольник 9"/>
          <p:cNvSpPr/>
          <p:nvPr/>
        </p:nvSpPr>
        <p:spPr>
          <a:xfrm>
            <a:off x="2915816" y="404664"/>
            <a:ext cx="5544616" cy="400110"/>
          </a:xfrm>
          <a:prstGeom prst="rect">
            <a:avLst/>
          </a:prstGeom>
        </p:spPr>
        <p:txBody>
          <a:bodyPr wrap="square">
            <a:spAutoFit/>
          </a:bodyPr>
          <a:lstStyle/>
          <a:p>
            <a:pPr algn="ctr"/>
            <a:r>
              <a:rPr lang="ru-RU" sz="2000" b="1" i="1" dirty="0" smtClean="0">
                <a:solidFill>
                  <a:srgbClr val="FF9900"/>
                </a:solidFill>
                <a:latin typeface="Times New Roman" pitchFamily="18" charset="0"/>
                <a:cs typeface="Times New Roman" pitchFamily="18" charset="0"/>
              </a:rPr>
              <a:t>Познавательное развитие</a:t>
            </a:r>
            <a:endParaRPr lang="ru-RU" sz="2000" i="1" dirty="0">
              <a:solidFill>
                <a:srgbClr val="FF990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3563888" y="836712"/>
            <a:ext cx="2160240" cy="2016224"/>
          </a:xfrm>
          <a:prstGeom prst="rect">
            <a:avLst/>
          </a:prstGeom>
          <a:noFill/>
          <a:ln w="9525">
            <a:noFill/>
            <a:miter lim="800000"/>
            <a:headEnd/>
            <a:tailEnd/>
          </a:ln>
        </p:spPr>
      </p:pic>
      <p:sp>
        <p:nvSpPr>
          <p:cNvPr id="12" name="Прямоугольник 11"/>
          <p:cNvSpPr/>
          <p:nvPr/>
        </p:nvSpPr>
        <p:spPr>
          <a:xfrm>
            <a:off x="2699792" y="2924944"/>
            <a:ext cx="5832648" cy="3323987"/>
          </a:xfrm>
          <a:prstGeom prst="rect">
            <a:avLst/>
          </a:prstGeom>
        </p:spPr>
        <p:txBody>
          <a:bodyPr wrap="square">
            <a:spAutoFit/>
          </a:bodyPr>
          <a:lstStyle/>
          <a:p>
            <a:pPr fontAlgn="base">
              <a:spcBef>
                <a:spcPct val="0"/>
              </a:spcBef>
              <a:spcAft>
                <a:spcPct val="0"/>
              </a:spcAft>
            </a:pPr>
            <a:r>
              <a:rPr lang="ru-RU" sz="1600" u="sng" dirty="0" smtClean="0">
                <a:latin typeface="Times New Roman" pitchFamily="18" charset="0"/>
                <a:cs typeface="Times New Roman" pitchFamily="18" charset="0"/>
              </a:rPr>
              <a:t>Дидактические игры: </a:t>
            </a:r>
            <a:r>
              <a:rPr lang="ru-RU" sz="1600" dirty="0" smtClean="0">
                <a:latin typeface="Times New Roman" pitchFamily="18" charset="0"/>
                <a:cs typeface="Times New Roman" pitchFamily="18" charset="0"/>
              </a:rPr>
              <a:t>«Жизнь в семенах», «Грибная полянка», «Времена года», «Узнай по описанию», «Чудесный мешочек", «Что растёт на грядке?», </a:t>
            </a:r>
          </a:p>
          <a:p>
            <a:pPr lvl="0" eaLnBrk="0" fontAlgn="base" hangingPunct="0">
              <a:spcBef>
                <a:spcPct val="0"/>
              </a:spcBef>
              <a:spcAft>
                <a:spcPct val="0"/>
              </a:spcAft>
            </a:pPr>
            <a:r>
              <a:rPr lang="ru-RU" sz="1600" u="sng" dirty="0" smtClean="0">
                <a:latin typeface="Times New Roman" pitchFamily="18" charset="0"/>
                <a:ea typeface="Times New Roman" pitchFamily="18" charset="0"/>
                <a:cs typeface="Times New Roman" pitchFamily="18" charset="0"/>
              </a:rPr>
              <a:t>Ознакомление с природой:</a:t>
            </a:r>
            <a:endParaRPr lang="ru-RU" sz="1600" u="sng" dirty="0" smtClean="0">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sz="1600" dirty="0" smtClean="0">
                <a:latin typeface="Times New Roman" pitchFamily="18" charset="0"/>
                <a:ea typeface="Times New Roman" pitchFamily="18" charset="0"/>
                <a:cs typeface="Times New Roman" pitchFamily="18" charset="0"/>
              </a:rPr>
              <a:t> беседы: «Золотая осень», «Овощи», «Фрукты», «Цветы осенью»,  «Ягоды», «Грибы», Осенний лес»,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 «Жизнь природы осенью», «Овощи и фрукты на нашем столе»; </a:t>
            </a:r>
          </a:p>
          <a:p>
            <a:pPr lvl="0" eaLnBrk="0" fontAlgn="base" hangingPunct="0">
              <a:spcBef>
                <a:spcPct val="0"/>
              </a:spcBef>
              <a:spcAft>
                <a:spcPct val="0"/>
              </a:spcAft>
              <a:buFont typeface="Arial" pitchFamily="34" charset="0"/>
              <a:buChar char="•"/>
            </a:pPr>
            <a:r>
              <a:rPr lang="ru-RU" sz="1600" dirty="0" smtClean="0">
                <a:latin typeface="Times New Roman" pitchFamily="18" charset="0"/>
                <a:ea typeface="Times New Roman" pitchFamily="18" charset="0"/>
                <a:cs typeface="Times New Roman" pitchFamily="18" charset="0"/>
              </a:rPr>
              <a:t> цикл наблюдений: «Что цветет на нашем участке ?», «Какие они - цветущие растения?», «Кто помогал цветам расти?», «Что было сначала, что будет потом?», «Соберем семена садовых цветов», «Где еще растут садовые цветы?», «Чем отличается ель от других деревьев осенью?», «Почему осенью птицы прилетают к жилищам людей?», «Почему исчезли насекомые</a:t>
            </a:r>
            <a:r>
              <a:rPr lang="ru-RU" dirty="0" smtClean="0">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 name="Прямоугольник 2"/>
          <p:cNvSpPr/>
          <p:nvPr/>
        </p:nvSpPr>
        <p:spPr>
          <a:xfrm>
            <a:off x="2555776" y="836713"/>
            <a:ext cx="6120680" cy="307777"/>
          </a:xfrm>
          <a:prstGeom prst="rect">
            <a:avLst/>
          </a:prstGeom>
        </p:spPr>
        <p:txBody>
          <a:bodyPr wrap="square">
            <a:spAutoFit/>
          </a:bodyPr>
          <a:lstStyle/>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
        <p:nvSpPr>
          <p:cNvPr id="4" name="Прямоугольник 3"/>
          <p:cNvSpPr/>
          <p:nvPr/>
        </p:nvSpPr>
        <p:spPr>
          <a:xfrm>
            <a:off x="2771800" y="476672"/>
            <a:ext cx="6264696"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9" name="Прямоугольник 8"/>
          <p:cNvSpPr/>
          <p:nvPr/>
        </p:nvSpPr>
        <p:spPr>
          <a:xfrm>
            <a:off x="2483768" y="4581128"/>
            <a:ext cx="6318448"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12" name="Прямоугольник 11"/>
          <p:cNvSpPr/>
          <p:nvPr/>
        </p:nvSpPr>
        <p:spPr>
          <a:xfrm>
            <a:off x="2699792" y="2924944"/>
            <a:ext cx="5832648" cy="369332"/>
          </a:xfrm>
          <a:prstGeom prst="rect">
            <a:avLst/>
          </a:prstGeom>
        </p:spPr>
        <p:txBody>
          <a:bodyPr wrap="square">
            <a:spAutoFit/>
          </a:bodyPr>
          <a:lstStyle/>
          <a:p>
            <a:pPr fontAlgn="base">
              <a:spcBef>
                <a:spcPct val="0"/>
              </a:spcBef>
              <a:spcAft>
                <a:spcPct val="0"/>
              </a:spcAft>
            </a:pPr>
            <a:r>
              <a:rPr lang="ru-RU" dirty="0" smtClean="0">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13" name="Прямоугольник 12"/>
          <p:cNvSpPr/>
          <p:nvPr/>
        </p:nvSpPr>
        <p:spPr>
          <a:xfrm>
            <a:off x="3059832" y="476672"/>
            <a:ext cx="5112568" cy="400110"/>
          </a:xfrm>
          <a:prstGeom prst="rect">
            <a:avLst/>
          </a:prstGeom>
        </p:spPr>
        <p:txBody>
          <a:bodyPr wrap="square">
            <a:spAutoFit/>
          </a:bodyPr>
          <a:lstStyle/>
          <a:p>
            <a:pPr algn="ctr"/>
            <a:r>
              <a:rPr lang="ru-RU" sz="2000" b="1" i="1" dirty="0" smtClean="0">
                <a:solidFill>
                  <a:srgbClr val="FF9900"/>
                </a:solidFill>
                <a:latin typeface="Times New Roman" pitchFamily="18" charset="0"/>
                <a:cs typeface="Times New Roman" pitchFamily="18" charset="0"/>
              </a:rPr>
              <a:t>Речевое развитие</a:t>
            </a:r>
            <a:endParaRPr lang="ru-RU" sz="2000" dirty="0">
              <a:solidFill>
                <a:srgbClr val="FF990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srcRect/>
          <a:stretch>
            <a:fillRect/>
          </a:stretch>
        </p:blipFill>
        <p:spPr bwMode="auto">
          <a:xfrm>
            <a:off x="2627784" y="836711"/>
            <a:ext cx="2808312" cy="3120347"/>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5897372" y="895490"/>
            <a:ext cx="2563060" cy="3037566"/>
          </a:xfrm>
          <a:prstGeom prst="rect">
            <a:avLst/>
          </a:prstGeom>
          <a:noFill/>
          <a:ln w="9525">
            <a:noFill/>
            <a:miter lim="800000"/>
            <a:headEnd/>
            <a:tailEnd/>
          </a:ln>
        </p:spPr>
      </p:pic>
      <p:sp>
        <p:nvSpPr>
          <p:cNvPr id="16" name="Прямоугольник 15"/>
          <p:cNvSpPr/>
          <p:nvPr/>
        </p:nvSpPr>
        <p:spPr>
          <a:xfrm>
            <a:off x="2627784" y="4365104"/>
            <a:ext cx="6048672" cy="2062103"/>
          </a:xfrm>
          <a:prstGeom prst="rect">
            <a:avLst/>
          </a:prstGeom>
        </p:spPr>
        <p:txBody>
          <a:bodyPr wrap="square">
            <a:spAutoFit/>
          </a:bodyPr>
          <a:lstStyle/>
          <a:p>
            <a:pPr lvl="0" fontAlgn="base">
              <a:spcBef>
                <a:spcPct val="0"/>
              </a:spcBef>
              <a:spcAft>
                <a:spcPct val="0"/>
              </a:spcAft>
            </a:pPr>
            <a:r>
              <a:rPr lang="ru-RU" sz="1600" dirty="0" smtClean="0">
                <a:latin typeface="Times New Roman" pitchFamily="18" charset="0"/>
                <a:ea typeface="Times New Roman" pitchFamily="18" charset="0"/>
                <a:cs typeface="Times New Roman" pitchFamily="18" charset="0"/>
              </a:rPr>
              <a:t>Пословицы, поговорки, загадки об осени.</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 Чтение и заучивание стихотворений об осени: Ю. </a:t>
            </a:r>
            <a:r>
              <a:rPr lang="ru-RU" sz="1600" dirty="0" err="1" smtClean="0">
                <a:latin typeface="Times New Roman" pitchFamily="18" charset="0"/>
                <a:ea typeface="Times New Roman" pitchFamily="18" charset="0"/>
                <a:cs typeface="Times New Roman" pitchFamily="18" charset="0"/>
              </a:rPr>
              <a:t>Тувим</a:t>
            </a:r>
            <a:r>
              <a:rPr lang="ru-RU" sz="1600" dirty="0" smtClean="0">
                <a:latin typeface="Times New Roman" pitchFamily="18" charset="0"/>
                <a:ea typeface="Times New Roman" pitchFamily="18" charset="0"/>
                <a:cs typeface="Times New Roman" pitchFamily="18" charset="0"/>
              </a:rPr>
              <a:t> "Овощи", А. Пушкин «Уж небо осенью дышало…», А. К. Толстой «Осень, обсыпается весь наш бедный сад…»</a:t>
            </a:r>
            <a:r>
              <a:rPr lang="ru-RU" sz="1600" dirty="0" smtClean="0">
                <a:latin typeface="Times New Roman" pitchFamily="18" charset="0"/>
                <a:ea typeface="Calibri" pitchFamily="34" charset="0"/>
                <a:cs typeface="Times New Roman" pitchFamily="18" charset="0"/>
              </a:rPr>
              <a:t>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Чтение детям: И. Соколов- Микитов  «</a:t>
            </a:r>
            <a:r>
              <a:rPr lang="ru-RU" sz="1600" dirty="0" err="1" smtClean="0">
                <a:latin typeface="Times New Roman" pitchFamily="18" charset="0"/>
                <a:ea typeface="Calibri" pitchFamily="34" charset="0"/>
                <a:cs typeface="Times New Roman" pitchFamily="18" charset="0"/>
              </a:rPr>
              <a:t>Листопадничек</a:t>
            </a:r>
            <a:r>
              <a:rPr lang="ru-RU" sz="1600" dirty="0" smtClean="0">
                <a:latin typeface="Times New Roman" pitchFamily="18" charset="0"/>
                <a:ea typeface="Calibri" pitchFamily="34" charset="0"/>
                <a:cs typeface="Times New Roman" pitchFamily="18" charset="0"/>
              </a:rPr>
              <a:t>»</a:t>
            </a:r>
            <a:r>
              <a:rPr lang="ru-RU" sz="1600" dirty="0" smtClean="0">
                <a:latin typeface="Times New Roman" pitchFamily="18" charset="0"/>
                <a:ea typeface="Times New Roman" pitchFamily="18" charset="0"/>
                <a:cs typeface="Times New Roman" pitchFamily="18" charset="0"/>
              </a:rPr>
              <a:t> Рассматривание иллюстраций об осени, составление описательных рассказов. </a:t>
            </a: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Составление описательных рассказов об овощах и фруктах.</a:t>
            </a:r>
            <a:endParaRPr lang="ru-RU" sz="1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 name="Прямоугольник 2"/>
          <p:cNvSpPr/>
          <p:nvPr/>
        </p:nvSpPr>
        <p:spPr>
          <a:xfrm>
            <a:off x="2555776" y="836713"/>
            <a:ext cx="6120680" cy="307777"/>
          </a:xfrm>
          <a:prstGeom prst="rect">
            <a:avLst/>
          </a:prstGeom>
        </p:spPr>
        <p:txBody>
          <a:bodyPr wrap="square">
            <a:spAutoFit/>
          </a:bodyPr>
          <a:lstStyle/>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
        <p:nvSpPr>
          <p:cNvPr id="4" name="Прямоугольник 3"/>
          <p:cNvSpPr/>
          <p:nvPr/>
        </p:nvSpPr>
        <p:spPr>
          <a:xfrm>
            <a:off x="2771800" y="476672"/>
            <a:ext cx="6264696"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9" name="Прямоугольник 8"/>
          <p:cNvSpPr/>
          <p:nvPr/>
        </p:nvSpPr>
        <p:spPr>
          <a:xfrm>
            <a:off x="2483768" y="4581128"/>
            <a:ext cx="6318448"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12" name="Прямоугольник 11"/>
          <p:cNvSpPr/>
          <p:nvPr/>
        </p:nvSpPr>
        <p:spPr>
          <a:xfrm>
            <a:off x="2699792" y="2924944"/>
            <a:ext cx="5832648" cy="369332"/>
          </a:xfrm>
          <a:prstGeom prst="rect">
            <a:avLst/>
          </a:prstGeom>
        </p:spPr>
        <p:txBody>
          <a:bodyPr wrap="square">
            <a:spAutoFit/>
          </a:bodyPr>
          <a:lstStyle/>
          <a:p>
            <a:pPr fontAlgn="base">
              <a:spcBef>
                <a:spcPct val="0"/>
              </a:spcBef>
              <a:spcAft>
                <a:spcPct val="0"/>
              </a:spcAft>
            </a:pPr>
            <a:r>
              <a:rPr lang="ru-RU" dirty="0" smtClean="0">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16" name="Прямоугольник 15"/>
          <p:cNvSpPr/>
          <p:nvPr/>
        </p:nvSpPr>
        <p:spPr>
          <a:xfrm>
            <a:off x="2627784" y="4365104"/>
            <a:ext cx="6048672" cy="338554"/>
          </a:xfrm>
          <a:prstGeom prst="rect">
            <a:avLst/>
          </a:prstGeom>
        </p:spPr>
        <p:txBody>
          <a:bodyPr wrap="square">
            <a:spAutoFit/>
          </a:bodyPr>
          <a:lstStyle/>
          <a:p>
            <a:pPr lvl="0" fontAlgn="base">
              <a:spcBef>
                <a:spcPct val="0"/>
              </a:spcBef>
              <a:spcAft>
                <a:spcPct val="0"/>
              </a:spcAft>
            </a:pPr>
            <a:endParaRPr lang="ru-RU" sz="1600" dirty="0" smtClean="0">
              <a:latin typeface="Times New Roman" pitchFamily="18" charset="0"/>
              <a:cs typeface="Times New Roman" pitchFamily="18" charset="0"/>
            </a:endParaRPr>
          </a:p>
        </p:txBody>
      </p:sp>
      <p:sp>
        <p:nvSpPr>
          <p:cNvPr id="11" name="Прямоугольник 10"/>
          <p:cNvSpPr/>
          <p:nvPr/>
        </p:nvSpPr>
        <p:spPr>
          <a:xfrm>
            <a:off x="3347864" y="404664"/>
            <a:ext cx="4991688" cy="400110"/>
          </a:xfrm>
          <a:prstGeom prst="rect">
            <a:avLst/>
          </a:prstGeom>
        </p:spPr>
        <p:txBody>
          <a:bodyPr wrap="none">
            <a:spAutoFit/>
          </a:bodyPr>
          <a:lstStyle/>
          <a:p>
            <a:pPr lvl="0" algn="ctr" fontAlgn="base">
              <a:spcBef>
                <a:spcPct val="0"/>
              </a:spcBef>
              <a:spcAft>
                <a:spcPct val="0"/>
              </a:spcAft>
            </a:pPr>
            <a:r>
              <a:rPr lang="ru-RU" sz="2000" b="1" i="1" dirty="0" smtClean="0">
                <a:solidFill>
                  <a:srgbClr val="FF9900"/>
                </a:solidFill>
                <a:latin typeface="Times New Roman" pitchFamily="18" charset="0"/>
                <a:ea typeface="Times New Roman" pitchFamily="18" charset="0"/>
                <a:cs typeface="Times New Roman" pitchFamily="18" charset="0"/>
              </a:rPr>
              <a:t>Художественно – эстетическое развитие</a:t>
            </a:r>
            <a:endParaRPr lang="ru-RU" sz="2000" dirty="0" smtClean="0">
              <a:solidFill>
                <a:srgbClr val="FF9900"/>
              </a:solidFill>
              <a:latin typeface="Times New Roman" pitchFamily="18" charset="0"/>
              <a:cs typeface="Times New Roman" pitchFamily="18" charset="0"/>
            </a:endParaRPr>
          </a:p>
        </p:txBody>
      </p:sp>
      <p:pic>
        <p:nvPicPr>
          <p:cNvPr id="17" name="Picture 4" descr="C:\Users\111\Desktop\Новая папка (4)\IMG-20171109-WA0020.jpg"/>
          <p:cNvPicPr>
            <a:picLocks noChangeAspect="1" noChangeArrowheads="1"/>
          </p:cNvPicPr>
          <p:nvPr/>
        </p:nvPicPr>
        <p:blipFill>
          <a:blip r:embed="rId3" cstate="print"/>
          <a:srcRect/>
          <a:stretch>
            <a:fillRect/>
          </a:stretch>
        </p:blipFill>
        <p:spPr bwMode="auto">
          <a:xfrm>
            <a:off x="2483768" y="836713"/>
            <a:ext cx="1368152" cy="2016224"/>
          </a:xfrm>
          <a:prstGeom prst="rect">
            <a:avLst/>
          </a:prstGeom>
          <a:noFill/>
        </p:spPr>
      </p:pic>
      <p:pic>
        <p:nvPicPr>
          <p:cNvPr id="18" name="Picture 5"/>
          <p:cNvPicPr>
            <a:picLocks noChangeAspect="1" noChangeArrowheads="1"/>
          </p:cNvPicPr>
          <p:nvPr/>
        </p:nvPicPr>
        <p:blipFill>
          <a:blip r:embed="rId4" cstate="print"/>
          <a:srcRect/>
          <a:stretch>
            <a:fillRect/>
          </a:stretch>
        </p:blipFill>
        <p:spPr bwMode="auto">
          <a:xfrm>
            <a:off x="3923928" y="1052736"/>
            <a:ext cx="2033167" cy="1152128"/>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4139952" y="2276872"/>
            <a:ext cx="2304255" cy="1292631"/>
          </a:xfrm>
          <a:prstGeom prst="rect">
            <a:avLst/>
          </a:prstGeom>
          <a:noFill/>
          <a:ln w="9525">
            <a:noFill/>
            <a:miter lim="800000"/>
            <a:headEnd/>
            <a:tailEnd/>
          </a:ln>
        </p:spPr>
      </p:pic>
      <p:sp>
        <p:nvSpPr>
          <p:cNvPr id="20" name="Прямоугольник 19"/>
          <p:cNvSpPr/>
          <p:nvPr/>
        </p:nvSpPr>
        <p:spPr>
          <a:xfrm>
            <a:off x="2996208" y="9171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21" name="Прямоугольник 20"/>
          <p:cNvSpPr/>
          <p:nvPr/>
        </p:nvSpPr>
        <p:spPr>
          <a:xfrm>
            <a:off x="3148608" y="10695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pic>
        <p:nvPicPr>
          <p:cNvPr id="22" name="Picture 2"/>
          <p:cNvPicPr>
            <a:picLocks noChangeAspect="1" noChangeArrowheads="1"/>
          </p:cNvPicPr>
          <p:nvPr/>
        </p:nvPicPr>
        <p:blipFill>
          <a:blip r:embed="rId6" cstate="print"/>
          <a:srcRect/>
          <a:stretch>
            <a:fillRect/>
          </a:stretch>
        </p:blipFill>
        <p:spPr bwMode="auto">
          <a:xfrm>
            <a:off x="5796136" y="764704"/>
            <a:ext cx="1252939" cy="2088232"/>
          </a:xfrm>
          <a:prstGeom prst="rect">
            <a:avLst/>
          </a:prstGeom>
          <a:noFill/>
          <a:ln w="9525">
            <a:noFill/>
            <a:miter lim="800000"/>
            <a:headEnd/>
            <a:tailEnd/>
          </a:ln>
        </p:spPr>
      </p:pic>
      <p:pic>
        <p:nvPicPr>
          <p:cNvPr id="23" name="Picture 6"/>
          <p:cNvPicPr>
            <a:picLocks noChangeAspect="1" noChangeArrowheads="1"/>
          </p:cNvPicPr>
          <p:nvPr/>
        </p:nvPicPr>
        <p:blipFill>
          <a:blip r:embed="rId7" cstate="print"/>
          <a:srcRect/>
          <a:stretch>
            <a:fillRect/>
          </a:stretch>
        </p:blipFill>
        <p:spPr bwMode="auto">
          <a:xfrm>
            <a:off x="7308304" y="764704"/>
            <a:ext cx="1134126" cy="2016224"/>
          </a:xfrm>
          <a:prstGeom prst="rect">
            <a:avLst/>
          </a:prstGeom>
          <a:noFill/>
          <a:ln w="9525">
            <a:noFill/>
            <a:miter lim="800000"/>
            <a:headEnd/>
            <a:tailEnd/>
          </a:ln>
        </p:spPr>
      </p:pic>
      <p:pic>
        <p:nvPicPr>
          <p:cNvPr id="3074" name="Picture 2" descr="C:\Users\1111\Desktop\Фото\кружок\20161111_121745 - копия.jpg"/>
          <p:cNvPicPr>
            <a:picLocks noChangeAspect="1" noChangeArrowheads="1"/>
          </p:cNvPicPr>
          <p:nvPr/>
        </p:nvPicPr>
        <p:blipFill>
          <a:blip r:embed="rId8" cstate="print"/>
          <a:srcRect/>
          <a:stretch>
            <a:fillRect/>
          </a:stretch>
        </p:blipFill>
        <p:spPr bwMode="auto">
          <a:xfrm>
            <a:off x="6948264" y="2348880"/>
            <a:ext cx="1873042" cy="1584176"/>
          </a:xfrm>
          <a:prstGeom prst="rect">
            <a:avLst/>
          </a:prstGeom>
          <a:noFill/>
        </p:spPr>
      </p:pic>
      <p:pic>
        <p:nvPicPr>
          <p:cNvPr id="3075" name="Picture 3" descr="C:\Users\1111\Desktop\Фото\кружок\20161116_180233 - копия.jpg"/>
          <p:cNvPicPr>
            <a:picLocks noChangeAspect="1" noChangeArrowheads="1"/>
          </p:cNvPicPr>
          <p:nvPr/>
        </p:nvPicPr>
        <p:blipFill>
          <a:blip r:embed="rId9" cstate="print"/>
          <a:srcRect/>
          <a:stretch>
            <a:fillRect/>
          </a:stretch>
        </p:blipFill>
        <p:spPr bwMode="auto">
          <a:xfrm>
            <a:off x="2699792" y="2348880"/>
            <a:ext cx="1725829" cy="1490489"/>
          </a:xfrm>
          <a:prstGeom prst="rect">
            <a:avLst/>
          </a:prstGeom>
          <a:noFill/>
        </p:spPr>
      </p:pic>
      <p:sp>
        <p:nvSpPr>
          <p:cNvPr id="24" name="Прямоугольник 23"/>
          <p:cNvSpPr/>
          <p:nvPr/>
        </p:nvSpPr>
        <p:spPr>
          <a:xfrm>
            <a:off x="2627784" y="3933056"/>
            <a:ext cx="6120680" cy="2677656"/>
          </a:xfrm>
          <a:prstGeom prst="rect">
            <a:avLst/>
          </a:prstGeom>
        </p:spPr>
        <p:txBody>
          <a:bodyPr wrap="square">
            <a:spAutoFit/>
          </a:bodyPr>
          <a:lstStyle/>
          <a:p>
            <a:pPr lvl="0" fontAlgn="base">
              <a:spcBef>
                <a:spcPct val="0"/>
              </a:spcBef>
              <a:spcAft>
                <a:spcPct val="0"/>
              </a:spcAft>
            </a:pPr>
            <a:r>
              <a:rPr lang="ru-RU" sz="1400" u="sng" dirty="0" smtClean="0">
                <a:latin typeface="Times New Roman" pitchFamily="18" charset="0"/>
                <a:ea typeface="Times New Roman" pitchFamily="18" charset="0"/>
                <a:cs typeface="Times New Roman" pitchFamily="18" charset="0"/>
              </a:rPr>
              <a:t>Рисование:</a:t>
            </a:r>
            <a:r>
              <a:rPr lang="ru-RU" sz="1400" dirty="0" smtClean="0">
                <a:latin typeface="Times New Roman" pitchFamily="18" charset="0"/>
                <a:ea typeface="Times New Roman" pitchFamily="18" charset="0"/>
                <a:cs typeface="Times New Roman" pitchFamily="18" charset="0"/>
              </a:rPr>
              <a:t> «Золотая осень», «В саду созрели яблоки», «Ветка рябины», «Идет дождь», натюрморт из фруктов.</a:t>
            </a: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u="sng" dirty="0" smtClean="0">
                <a:latin typeface="Times New Roman" pitchFamily="18" charset="0"/>
                <a:ea typeface="Times New Roman" pitchFamily="18" charset="0"/>
                <a:cs typeface="Times New Roman" pitchFamily="18" charset="0"/>
              </a:rPr>
              <a:t>Лепка:</a:t>
            </a:r>
            <a:r>
              <a:rPr lang="ru-RU" sz="1400" dirty="0" smtClean="0">
                <a:latin typeface="Times New Roman" pitchFamily="18" charset="0"/>
                <a:ea typeface="Times New Roman" pitchFamily="18" charset="0"/>
                <a:cs typeface="Times New Roman" pitchFamily="18" charset="0"/>
              </a:rPr>
              <a:t>  «Фрукты», За грибами в лес осенний», «Осенний ковер»,  «Овощи», «Осенние листья»</a:t>
            </a: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u="sng" dirty="0" smtClean="0">
                <a:latin typeface="Times New Roman" pitchFamily="18" charset="0"/>
                <a:ea typeface="Times New Roman" pitchFamily="18" charset="0"/>
                <a:cs typeface="Times New Roman" pitchFamily="18" charset="0"/>
              </a:rPr>
              <a:t>Аппликация: «</a:t>
            </a:r>
            <a:r>
              <a:rPr lang="ru-RU" sz="1400" dirty="0" smtClean="0">
                <a:latin typeface="Times New Roman" pitchFamily="18" charset="0"/>
                <a:ea typeface="Times New Roman" pitchFamily="18" charset="0"/>
                <a:cs typeface="Times New Roman" pitchFamily="18" charset="0"/>
              </a:rPr>
              <a:t>Ваза с фруктами», «Огурцы и помидоры лежат на тарелочке», «Ёжик», «Грибы», «Букет цветов».</a:t>
            </a: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Самостоятельная художественная деятельность детей: изготовление объемных фигур овощей из соленого теста, разукрашивание их акварельными красками.</a:t>
            </a: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u="sng" dirty="0" smtClean="0">
                <a:latin typeface="Times New Roman" pitchFamily="18" charset="0"/>
                <a:ea typeface="Times New Roman" pitchFamily="18" charset="0"/>
                <a:cs typeface="Times New Roman" pitchFamily="18" charset="0"/>
              </a:rPr>
              <a:t>Слушание: </a:t>
            </a:r>
            <a:r>
              <a:rPr lang="ru-RU" sz="1400" dirty="0" smtClean="0">
                <a:latin typeface="Times New Roman" pitchFamily="18" charset="0"/>
                <a:ea typeface="Times New Roman" pitchFamily="18" charset="0"/>
                <a:cs typeface="Times New Roman" pitchFamily="18" charset="0"/>
              </a:rPr>
              <a:t>П. И. Чайковский "Времена года". </a:t>
            </a: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Разучивание песен об осени.</a:t>
            </a:r>
          </a:p>
          <a:p>
            <a:pPr lvl="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Музыкальная композиция «В Ольховке …». </a:t>
            </a:r>
            <a:endParaRPr lang="ru-RU" sz="1400" dirty="0"/>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3808" y="7647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3" name="Прямоугольник 2"/>
          <p:cNvSpPr/>
          <p:nvPr/>
        </p:nvSpPr>
        <p:spPr>
          <a:xfrm>
            <a:off x="2555776" y="836713"/>
            <a:ext cx="6120680" cy="307777"/>
          </a:xfrm>
          <a:prstGeom prst="rect">
            <a:avLst/>
          </a:prstGeom>
        </p:spPr>
        <p:txBody>
          <a:bodyPr wrap="square">
            <a:spAutoFit/>
          </a:bodyPr>
          <a:lstStyle/>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
        <p:nvSpPr>
          <p:cNvPr id="4" name="Прямоугольник 3"/>
          <p:cNvSpPr/>
          <p:nvPr/>
        </p:nvSpPr>
        <p:spPr>
          <a:xfrm>
            <a:off x="2771800" y="476672"/>
            <a:ext cx="6264696"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9" name="Прямоугольник 8"/>
          <p:cNvSpPr/>
          <p:nvPr/>
        </p:nvSpPr>
        <p:spPr>
          <a:xfrm>
            <a:off x="2483768" y="4581128"/>
            <a:ext cx="6318448" cy="369332"/>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cs typeface="Times New Roman" pitchFamily="18" charset="0"/>
            </a:endParaRPr>
          </a:p>
        </p:txBody>
      </p:sp>
      <p:sp>
        <p:nvSpPr>
          <p:cNvPr id="12" name="Прямоугольник 11"/>
          <p:cNvSpPr/>
          <p:nvPr/>
        </p:nvSpPr>
        <p:spPr>
          <a:xfrm>
            <a:off x="2699792" y="2924944"/>
            <a:ext cx="5832648" cy="369332"/>
          </a:xfrm>
          <a:prstGeom prst="rect">
            <a:avLst/>
          </a:prstGeom>
        </p:spPr>
        <p:txBody>
          <a:bodyPr wrap="square">
            <a:spAutoFit/>
          </a:bodyPr>
          <a:lstStyle/>
          <a:p>
            <a:pPr fontAlgn="base">
              <a:spcBef>
                <a:spcPct val="0"/>
              </a:spcBef>
              <a:spcAft>
                <a:spcPct val="0"/>
              </a:spcAft>
            </a:pPr>
            <a:r>
              <a:rPr lang="ru-RU" dirty="0" smtClean="0">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16" name="Прямоугольник 15"/>
          <p:cNvSpPr/>
          <p:nvPr/>
        </p:nvSpPr>
        <p:spPr>
          <a:xfrm>
            <a:off x="2627784" y="4365104"/>
            <a:ext cx="6048672" cy="338554"/>
          </a:xfrm>
          <a:prstGeom prst="rect">
            <a:avLst/>
          </a:prstGeom>
        </p:spPr>
        <p:txBody>
          <a:bodyPr wrap="square">
            <a:spAutoFit/>
          </a:bodyPr>
          <a:lstStyle/>
          <a:p>
            <a:pPr lvl="0" fontAlgn="base">
              <a:spcBef>
                <a:spcPct val="0"/>
              </a:spcBef>
              <a:spcAft>
                <a:spcPct val="0"/>
              </a:spcAft>
            </a:pPr>
            <a:endParaRPr lang="ru-RU" sz="1600" dirty="0" smtClean="0">
              <a:latin typeface="Times New Roman" pitchFamily="18" charset="0"/>
              <a:cs typeface="Times New Roman" pitchFamily="18" charset="0"/>
            </a:endParaRPr>
          </a:p>
        </p:txBody>
      </p:sp>
      <p:sp>
        <p:nvSpPr>
          <p:cNvPr id="20" name="Прямоугольник 19"/>
          <p:cNvSpPr/>
          <p:nvPr/>
        </p:nvSpPr>
        <p:spPr>
          <a:xfrm>
            <a:off x="2996208" y="9171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21" name="Прямоугольник 20"/>
          <p:cNvSpPr/>
          <p:nvPr/>
        </p:nvSpPr>
        <p:spPr>
          <a:xfrm>
            <a:off x="3148608" y="1069504"/>
            <a:ext cx="5832648" cy="461665"/>
          </a:xfrm>
          <a:prstGeom prst="rect">
            <a:avLst/>
          </a:prstGeom>
        </p:spPr>
        <p:txBody>
          <a:bodyPr wrap="square">
            <a:spAutoFit/>
          </a:bodyPr>
          <a:lstStyle/>
          <a:p>
            <a:endParaRPr lang="ru-RU" sz="2400" dirty="0" smtClean="0">
              <a:latin typeface="Times New Roman" pitchFamily="18" charset="0"/>
              <a:cs typeface="Times New Roman" pitchFamily="18" charset="0"/>
            </a:endParaRPr>
          </a:p>
        </p:txBody>
      </p:sp>
      <p:sp>
        <p:nvSpPr>
          <p:cNvPr id="25" name="Прямоугольник 24"/>
          <p:cNvSpPr/>
          <p:nvPr/>
        </p:nvSpPr>
        <p:spPr>
          <a:xfrm>
            <a:off x="3707904" y="404664"/>
            <a:ext cx="4395242" cy="400110"/>
          </a:xfrm>
          <a:prstGeom prst="rect">
            <a:avLst/>
          </a:prstGeom>
        </p:spPr>
        <p:txBody>
          <a:bodyPr wrap="none">
            <a:spAutoFit/>
          </a:bodyPr>
          <a:lstStyle/>
          <a:p>
            <a:pPr algn="ctr"/>
            <a:r>
              <a:rPr lang="ru-RU" sz="2000" b="1" dirty="0" smtClean="0">
                <a:solidFill>
                  <a:srgbClr val="FF9900"/>
                </a:solidFill>
                <a:latin typeface="Times New Roman" pitchFamily="18" charset="0"/>
                <a:cs typeface="Times New Roman" pitchFamily="18" charset="0"/>
              </a:rPr>
              <a:t>Культурно - </a:t>
            </a:r>
            <a:r>
              <a:rPr lang="ru-RU" sz="2000" b="1" dirty="0" err="1" smtClean="0">
                <a:solidFill>
                  <a:srgbClr val="FF9900"/>
                </a:solidFill>
                <a:latin typeface="Times New Roman" pitchFamily="18" charset="0"/>
                <a:cs typeface="Times New Roman" pitchFamily="18" charset="0"/>
              </a:rPr>
              <a:t>досуговая</a:t>
            </a:r>
            <a:r>
              <a:rPr lang="ru-RU" sz="2000" b="1" dirty="0" smtClean="0">
                <a:solidFill>
                  <a:srgbClr val="FF9900"/>
                </a:solidFill>
                <a:latin typeface="Times New Roman" pitchFamily="18" charset="0"/>
                <a:cs typeface="Times New Roman" pitchFamily="18" charset="0"/>
              </a:rPr>
              <a:t> деятельность</a:t>
            </a:r>
            <a:endParaRPr lang="ru-RU" sz="2000" dirty="0">
              <a:solidFill>
                <a:srgbClr val="FF9900"/>
              </a:solidFill>
              <a:latin typeface="Times New Roman" pitchFamily="18" charset="0"/>
              <a:cs typeface="Times New Roman" pitchFamily="18" charset="0"/>
            </a:endParaRPr>
          </a:p>
        </p:txBody>
      </p:sp>
      <p:pic>
        <p:nvPicPr>
          <p:cNvPr id="26" name="Picture 6"/>
          <p:cNvPicPr>
            <a:picLocks noChangeAspect="1" noChangeArrowheads="1"/>
          </p:cNvPicPr>
          <p:nvPr/>
        </p:nvPicPr>
        <p:blipFill>
          <a:blip r:embed="rId3" cstate="print"/>
          <a:srcRect/>
          <a:stretch>
            <a:fillRect/>
          </a:stretch>
        </p:blipFill>
        <p:spPr bwMode="auto">
          <a:xfrm flipH="1">
            <a:off x="2411760" y="836712"/>
            <a:ext cx="1440160" cy="2160240"/>
          </a:xfrm>
          <a:prstGeom prst="rect">
            <a:avLst/>
          </a:prstGeom>
          <a:noFill/>
          <a:ln w="9525">
            <a:noFill/>
            <a:miter lim="800000"/>
            <a:headEnd/>
            <a:tailEnd/>
          </a:ln>
        </p:spPr>
      </p:pic>
      <p:pic>
        <p:nvPicPr>
          <p:cNvPr id="27" name="Picture 5"/>
          <p:cNvPicPr>
            <a:picLocks noChangeAspect="1" noChangeArrowheads="1"/>
          </p:cNvPicPr>
          <p:nvPr/>
        </p:nvPicPr>
        <p:blipFill>
          <a:blip r:embed="rId4" cstate="print"/>
          <a:srcRect/>
          <a:stretch>
            <a:fillRect/>
          </a:stretch>
        </p:blipFill>
        <p:spPr bwMode="auto">
          <a:xfrm>
            <a:off x="3995936" y="764704"/>
            <a:ext cx="1500798" cy="259228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8" name="Picture 2"/>
          <p:cNvPicPr>
            <a:picLocks noChangeAspect="1" noChangeArrowheads="1"/>
          </p:cNvPicPr>
          <p:nvPr/>
        </p:nvPicPr>
        <p:blipFill>
          <a:blip r:embed="rId5" cstate="print"/>
          <a:srcRect/>
          <a:stretch>
            <a:fillRect/>
          </a:stretch>
        </p:blipFill>
        <p:spPr bwMode="auto">
          <a:xfrm>
            <a:off x="5652120" y="836712"/>
            <a:ext cx="3197602" cy="1800200"/>
          </a:xfrm>
          <a:prstGeom prst="rect">
            <a:avLst/>
          </a:prstGeom>
          <a:noFill/>
          <a:ln w="9525">
            <a:noFill/>
            <a:miter lim="800000"/>
            <a:headEnd/>
            <a:tailEnd/>
          </a:ln>
        </p:spPr>
      </p:pic>
      <p:pic>
        <p:nvPicPr>
          <p:cNvPr id="29" name="Picture 4"/>
          <p:cNvPicPr>
            <a:picLocks noChangeAspect="1" noChangeArrowheads="1"/>
          </p:cNvPicPr>
          <p:nvPr/>
        </p:nvPicPr>
        <p:blipFill>
          <a:blip r:embed="rId6" cstate="print"/>
          <a:srcRect/>
          <a:stretch>
            <a:fillRect/>
          </a:stretch>
        </p:blipFill>
        <p:spPr bwMode="auto">
          <a:xfrm>
            <a:off x="2699792" y="2996952"/>
            <a:ext cx="2424269" cy="1818202"/>
          </a:xfrm>
          <a:prstGeom prst="rect">
            <a:avLst/>
          </a:prstGeom>
          <a:noFill/>
          <a:ln w="9525">
            <a:noFill/>
            <a:miter lim="800000"/>
            <a:headEnd/>
            <a:tailEnd/>
          </a:ln>
        </p:spPr>
      </p:pic>
      <p:pic>
        <p:nvPicPr>
          <p:cNvPr id="30" name="Picture 3"/>
          <p:cNvPicPr>
            <a:picLocks noChangeAspect="1" noChangeArrowheads="1"/>
          </p:cNvPicPr>
          <p:nvPr/>
        </p:nvPicPr>
        <p:blipFill>
          <a:blip r:embed="rId7" cstate="print"/>
          <a:srcRect/>
          <a:stretch>
            <a:fillRect/>
          </a:stretch>
        </p:blipFill>
        <p:spPr bwMode="auto">
          <a:xfrm>
            <a:off x="5436096" y="2924945"/>
            <a:ext cx="3096344" cy="1743194"/>
          </a:xfrm>
          <a:prstGeom prst="rect">
            <a:avLst/>
          </a:prstGeom>
          <a:noFill/>
          <a:ln w="9525">
            <a:noFill/>
            <a:miter lim="800000"/>
            <a:headEnd/>
            <a:tailEnd/>
          </a:ln>
        </p:spPr>
      </p:pic>
      <p:sp>
        <p:nvSpPr>
          <p:cNvPr id="31" name="Прямоугольник 30"/>
          <p:cNvSpPr/>
          <p:nvPr/>
        </p:nvSpPr>
        <p:spPr>
          <a:xfrm>
            <a:off x="2699792" y="4941168"/>
            <a:ext cx="5832648" cy="923330"/>
          </a:xfrm>
          <a:prstGeom prst="rect">
            <a:avLst/>
          </a:prstGeom>
        </p:spPr>
        <p:txBody>
          <a:bodyPr wrap="square">
            <a:spAutoFit/>
          </a:bodyPr>
          <a:lstStyle/>
          <a:p>
            <a:r>
              <a:rPr lang="ru-RU" dirty="0" smtClean="0">
                <a:latin typeface="Times New Roman" pitchFamily="18" charset="0"/>
                <a:cs typeface="Times New Roman" pitchFamily="18" charset="0"/>
              </a:rPr>
              <a:t>«Праздник осени».  Конкурс чтецов на лучшее стихотворение об осени, оформление выставки семейных поделок: «Разноцветная осень».</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33924503"/>
      </p:ext>
    </p:extLst>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668</Words>
  <Application>Microsoft Office PowerPoint</Application>
  <PresentationFormat>Экран (4:3)</PresentationFormat>
  <Paragraphs>76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Осенние-1</dc:title>
  <dc:creator>Фокина Лидия Петровна</dc:creator>
  <cp:keywords>Шаблон презентации</cp:keywords>
  <cp:lastModifiedBy>1111</cp:lastModifiedBy>
  <cp:revision>18</cp:revision>
  <dcterms:created xsi:type="dcterms:W3CDTF">2016-06-30T14:42:46Z</dcterms:created>
  <dcterms:modified xsi:type="dcterms:W3CDTF">2017-11-22T17:51:39Z</dcterms:modified>
</cp:coreProperties>
</file>