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1" r:id="rId5"/>
    <p:sldId id="264" r:id="rId6"/>
    <p:sldId id="263" r:id="rId7"/>
    <p:sldId id="259" r:id="rId8"/>
    <p:sldId id="266" r:id="rId9"/>
    <p:sldId id="270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72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7" autoAdjust="0"/>
  </p:normalViewPr>
  <p:slideViewPr>
    <p:cSldViewPr>
      <p:cViewPr varScale="1">
        <p:scale>
          <a:sx n="87" d="100"/>
          <a:sy n="87" d="100"/>
        </p:scale>
        <p:origin x="-648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60" y="250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2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1167594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67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962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550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263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5861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62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519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715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01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2022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14CF6-3B94-4B55-A52C-0DD6A9F359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F8C09-3A3B-47B0-BA61-8AC490569B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06196-3F12-4572-A35A-3A9F25D8F6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12206-87E4-41FD-B21E-D1A2393952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4EDA-254E-49C2-8E06-3A9B11E26E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E6494-ABD3-485C-AE9B-0BD8EC3C9E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67A22-9418-4318-9EAE-2628375AAB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27C8-6983-4004-B5A0-C27362698A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FA02C-8F8B-442F-9025-99272E4037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2AA1E-1814-4359-8A39-77E7E72405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C4B1C-173A-4C9E-B13C-EB398731FB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1FE1F-3BD0-4925-A83B-9D85A853B2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0C04B-2D57-4BE6-9C9A-25B7878B7E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8B074-7E6E-4AAF-8C71-86C38AFEC4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3F732-454E-4731-ACD9-3E393F04E7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B3884-24C5-4408-8486-ABFB100368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4A6F8-0BCC-4347-8C87-810C8ADD79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1B57F-B68F-4FC9-A770-D03EE269BE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194C4-A5A1-4738-B9CE-D84B66001A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04B2E-8B42-4D08-AA80-B148D4BE6D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A3DB-6A9F-4F4F-B033-F6A6914F01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E5ABE-3DF5-420B-80D7-2C00B4C763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9806" y="3177383"/>
            <a:ext cx="3197098" cy="1923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646" y="3211907"/>
            <a:ext cx="1931593" cy="1931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019" y="123478"/>
            <a:ext cx="1779662" cy="17796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95486"/>
            <a:ext cx="1464481" cy="1265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19822"/>
            <a:ext cx="2390971" cy="1739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1662" y="3075806"/>
            <a:ext cx="2414834" cy="1954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3435846"/>
            <a:ext cx="2894117" cy="15320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3261" y="3116249"/>
            <a:ext cx="2551916" cy="18516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3426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Облако 9"/>
          <p:cNvSpPr/>
          <p:nvPr userDrawn="1"/>
        </p:nvSpPr>
        <p:spPr>
          <a:xfrm rot="21173481" flipH="1">
            <a:off x="1458550" y="372010"/>
            <a:ext cx="6226900" cy="345608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14296"/>
            <a:ext cx="8501122" cy="4661330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53561"/>
            <a:ext cx="2000264" cy="15001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corowina.ucoz.com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1CD41-AD07-471B-8A3F-2FC5C99C52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E9FBC-5C4F-44AC-BCAF-D67C3897E4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139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B12C33-0F09-4E23-AE42-A19438367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2D99C8-C2B1-403B-8FCC-D063B8199A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267494"/>
            <a:ext cx="61926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                Муниципальное бюджетное  дошкольное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                образовательное учреждение  «Детский сад № 71»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                города Ростова-на-Дону</a:t>
            </a:r>
          </a:p>
          <a:p>
            <a:endParaRPr lang="ru-RU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   ПОРТФОЛИО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группы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         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3600" b="1" dirty="0" smtClean="0">
                <a:solidFill>
                  <a:schemeClr val="accent2"/>
                </a:solidFill>
              </a:rPr>
              <a:t>Ф</a:t>
            </a:r>
            <a:r>
              <a:rPr lang="ru-RU" sz="3600" b="1" dirty="0" smtClean="0">
                <a:solidFill>
                  <a:srgbClr val="00B050"/>
                </a:solidFill>
              </a:rPr>
              <a:t>а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rgbClr val="FFFF00"/>
                </a:solidFill>
              </a:rPr>
              <a:t>т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rgbClr val="00B0F0"/>
                </a:solidFill>
              </a:rPr>
              <a:t>з</a:t>
            </a:r>
            <a:r>
              <a:rPr lang="ru-RU" sz="3600" b="1" dirty="0" smtClean="0">
                <a:solidFill>
                  <a:srgbClr val="FFC000"/>
                </a:solidFill>
              </a:rPr>
              <a:t>е</a:t>
            </a:r>
            <a:r>
              <a:rPr lang="ru-RU" sz="3600" b="1" dirty="0" smtClean="0">
                <a:solidFill>
                  <a:srgbClr val="FF0000"/>
                </a:solidFill>
              </a:rPr>
              <a:t>р</a:t>
            </a:r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ы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Подготовила воспитатель: Ларина Л. Г.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7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51112" y="1491630"/>
            <a:ext cx="7992888" cy="118813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 детьми работают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dirty="0" smtClean="0"/>
              <a:t>Воспитатели: </a:t>
            </a:r>
            <a:r>
              <a:rPr lang="ru-RU" sz="2200" b="1" dirty="0" smtClean="0">
                <a:solidFill>
                  <a:srgbClr val="0070C0"/>
                </a:solidFill>
              </a:rPr>
              <a:t>Татьяна Викторовна Захарова, 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200" b="1" dirty="0" smtClean="0">
                <a:solidFill>
                  <a:srgbClr val="0070C0"/>
                </a:solidFill>
              </a:rPr>
              <a:t>Людмила </a:t>
            </a:r>
            <a:r>
              <a:rPr lang="ru-RU" sz="2200" b="1" dirty="0" err="1" smtClean="0">
                <a:solidFill>
                  <a:srgbClr val="0070C0"/>
                </a:solidFill>
              </a:rPr>
              <a:t>Гордеевна</a:t>
            </a:r>
            <a:r>
              <a:rPr lang="ru-RU" sz="2200" b="1" dirty="0" smtClean="0">
                <a:solidFill>
                  <a:srgbClr val="0070C0"/>
                </a:solidFill>
              </a:rPr>
              <a:t> Ларина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700" dirty="0" smtClean="0"/>
              <a:t>Младший воспитатель: </a:t>
            </a:r>
            <a:r>
              <a:rPr lang="ru-RU" sz="2200" b="1" dirty="0" smtClean="0">
                <a:solidFill>
                  <a:srgbClr val="0070C0"/>
                </a:solidFill>
              </a:rPr>
              <a:t>Виктория </a:t>
            </a:r>
            <a:r>
              <a:rPr lang="ru-RU" sz="2200" b="1" dirty="0" err="1" smtClean="0">
                <a:solidFill>
                  <a:srgbClr val="0070C0"/>
                </a:solidFill>
              </a:rPr>
              <a:t>Теодоровна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Харомонова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700" dirty="0" smtClean="0"/>
              <a:t>Учитель-логопед: </a:t>
            </a:r>
            <a:r>
              <a:rPr lang="ru-RU" sz="2200" b="1" dirty="0" smtClean="0">
                <a:solidFill>
                  <a:srgbClr val="0070C0"/>
                </a:solidFill>
              </a:rPr>
              <a:t>Нина Николаевна Железняк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700" dirty="0" smtClean="0"/>
              <a:t>Педагог- психолог: </a:t>
            </a:r>
            <a:r>
              <a:rPr lang="ru-RU" sz="2200" b="1" dirty="0" smtClean="0">
                <a:solidFill>
                  <a:srgbClr val="0070C0"/>
                </a:solidFill>
              </a:rPr>
              <a:t>Светлана Борисовна Дубовик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700" dirty="0" smtClean="0"/>
              <a:t>Музыкальный руководитель: </a:t>
            </a:r>
            <a:r>
              <a:rPr lang="ru-RU" sz="2200" b="1" dirty="0" smtClean="0">
                <a:solidFill>
                  <a:srgbClr val="0070C0"/>
                </a:solidFill>
              </a:rPr>
              <a:t>Юлиана Александровна </a:t>
            </a:r>
            <a:r>
              <a:rPr lang="ru-RU" sz="2200" b="1" dirty="0" err="1" smtClean="0">
                <a:solidFill>
                  <a:srgbClr val="0070C0"/>
                </a:solidFill>
              </a:rPr>
              <a:t>Малич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3" y="843560"/>
            <a:ext cx="7883153" cy="3726413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77500" lnSpcReduction="20000"/>
          </a:bodyPr>
          <a:lstStyle/>
          <a:p>
            <a:r>
              <a:rPr lang="ru-RU" sz="2700" dirty="0" smtClean="0"/>
              <a:t>               Рабочая Программа группы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Рабочая программа  сформирована с учетом принципов ФГОС дошкольного образования, основной образовательной  программы дошкольного образования «От рождения до школы» под редакцией Н.Е. </a:t>
            </a:r>
            <a:r>
              <a:rPr lang="ru-RU" dirty="0" err="1" smtClean="0"/>
              <a:t>Вераксы</a:t>
            </a:r>
            <a:r>
              <a:rPr lang="ru-RU" dirty="0" smtClean="0"/>
              <a:t>, Т.С.Комаровой, М.А.Васильевой.</a:t>
            </a:r>
            <a:br>
              <a:rPr lang="ru-RU" dirty="0" smtClean="0"/>
            </a:br>
            <a:r>
              <a:rPr lang="ru-RU" dirty="0" smtClean="0"/>
              <a:t>                                 </a:t>
            </a:r>
            <a:r>
              <a:rPr lang="ru-RU" sz="2400" dirty="0" smtClean="0"/>
              <a:t>Задачи Программы</a:t>
            </a:r>
            <a:br>
              <a:rPr lang="ru-RU" sz="2400" dirty="0" smtClean="0"/>
            </a:br>
            <a:r>
              <a:rPr lang="ru-RU" dirty="0" smtClean="0"/>
              <a:t>Задачи воспитания и развития детей 3-4 лет жизни.</a:t>
            </a:r>
            <a:br>
              <a:rPr lang="ru-RU" dirty="0" smtClean="0"/>
            </a:br>
            <a:r>
              <a:rPr lang="ru-RU" dirty="0" smtClean="0"/>
              <a:t>1.Развитие потребности в активной двигательной активности, своевременное овладение основными видами движений, освоение элементарных навыков личной гигиены.</a:t>
            </a:r>
            <a:br>
              <a:rPr lang="ru-RU" dirty="0" smtClean="0"/>
            </a:br>
            <a:r>
              <a:rPr lang="ru-RU" dirty="0" smtClean="0"/>
              <a:t>2. Обеспечение познавательного развития детей, обогащение представлений об окружающих предметах и явлениях, развитие любознательности.</a:t>
            </a:r>
            <a:br>
              <a:rPr lang="ru-RU" dirty="0" smtClean="0"/>
            </a:br>
            <a:r>
              <a:rPr lang="ru-RU" dirty="0" smtClean="0"/>
              <a:t>3. Воспитание доброжелательного отношения к окружающим, эмоциональной отзывчивости, способности к сопереживанию, общению.</a:t>
            </a:r>
            <a:br>
              <a:rPr lang="ru-RU" dirty="0" smtClean="0"/>
            </a:br>
            <a:r>
              <a:rPr lang="ru-RU" dirty="0" smtClean="0"/>
              <a:t>4. Обогащение опыта самопознания дошкольников.</a:t>
            </a:r>
            <a:br>
              <a:rPr lang="ru-RU" dirty="0" smtClean="0"/>
            </a:br>
            <a:r>
              <a:rPr lang="ru-RU" dirty="0" smtClean="0"/>
              <a:t>5. Обучение детей различным способам действий в условиях предметно- действенного сотрудничества.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5486"/>
            <a:ext cx="8229600" cy="59406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Программно- методическое обеспечение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образовательного процесса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43-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059" t="830" r="35055" b="2894"/>
          <a:stretch>
            <a:fillRect/>
          </a:stretch>
        </p:blipFill>
        <p:spPr>
          <a:xfrm rot="16200000">
            <a:off x="2581869" y="-1306768"/>
            <a:ext cx="4196294" cy="828092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44-001.jpg"/>
          <p:cNvPicPr>
            <a:picLocks noChangeAspect="1"/>
          </p:cNvPicPr>
          <p:nvPr/>
        </p:nvPicPr>
        <p:blipFill>
          <a:blip r:embed="rId2" cstate="print">
            <a:lum/>
          </a:blip>
          <a:srcRect l="22596" t="1750" r="4048" b="4194"/>
          <a:stretch>
            <a:fillRect/>
          </a:stretch>
        </p:blipFill>
        <p:spPr>
          <a:xfrm rot="16200000">
            <a:off x="2418756" y="-1489709"/>
            <a:ext cx="4522519" cy="81369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Блок-схема: узел 4"/>
          <p:cNvSpPr/>
          <p:nvPr/>
        </p:nvSpPr>
        <p:spPr>
          <a:xfrm>
            <a:off x="1547667" y="2571752"/>
            <a:ext cx="45719" cy="3428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5978"/>
            <a:ext cx="8147248" cy="128565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 группе у нас игрушек не счесть: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Мячики есть и конструкторы есть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Есть и машины, и куклы и мишки-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            </a:t>
            </a:r>
            <a:r>
              <a:rPr lang="ru-RU" sz="2000" dirty="0" smtClean="0">
                <a:solidFill>
                  <a:srgbClr val="7030A0"/>
                </a:solidFill>
              </a:rPr>
              <a:t>   </a:t>
            </a:r>
            <a:r>
              <a:rPr lang="ru-RU" sz="2000" b="1" dirty="0" smtClean="0">
                <a:solidFill>
                  <a:srgbClr val="7030A0"/>
                </a:solidFill>
              </a:rPr>
              <a:t>Любят играть в них девчонки, мальчишки.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P102045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2067694"/>
            <a:ext cx="2880320" cy="2142238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Содержимое 7" descr="P102047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7569" t="12732" r="16474" b="8778"/>
          <a:stretch>
            <a:fillRect/>
          </a:stretch>
        </p:blipFill>
        <p:spPr>
          <a:xfrm>
            <a:off x="3707904" y="3291830"/>
            <a:ext cx="2271464" cy="1584176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Рисунок 8" descr="P1020675.JPG"/>
          <p:cNvPicPr>
            <a:picLocks noChangeAspect="1"/>
          </p:cNvPicPr>
          <p:nvPr/>
        </p:nvPicPr>
        <p:blipFill>
          <a:blip r:embed="rId4" cstate="print"/>
          <a:srcRect l="8746" r="9025" b="7229"/>
          <a:stretch>
            <a:fillRect/>
          </a:stretch>
        </p:blipFill>
        <p:spPr>
          <a:xfrm>
            <a:off x="3635899" y="1491630"/>
            <a:ext cx="2376261" cy="16740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Рисунок 11" descr="IMG_20171108_102858.jpg"/>
          <p:cNvPicPr>
            <a:picLocks noChangeAspect="1"/>
          </p:cNvPicPr>
          <p:nvPr/>
        </p:nvPicPr>
        <p:blipFill>
          <a:blip r:embed="rId5" cstate="print">
            <a:lum/>
          </a:blip>
          <a:srcRect l="9144" t="11430" r="7037" b="7418"/>
          <a:stretch>
            <a:fillRect/>
          </a:stretch>
        </p:blipFill>
        <p:spPr>
          <a:xfrm>
            <a:off x="6516216" y="1707654"/>
            <a:ext cx="2304256" cy="259228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0" name="4-конечная звезда 9"/>
          <p:cNvSpPr/>
          <p:nvPr/>
        </p:nvSpPr>
        <p:spPr>
          <a:xfrm rot="2399772">
            <a:off x="1014499" y="140186"/>
            <a:ext cx="914400" cy="685800"/>
          </a:xfrm>
          <a:prstGeom prst="star4">
            <a:avLst>
              <a:gd name="adj" fmla="val 157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4-конечная звезда 10"/>
          <p:cNvSpPr/>
          <p:nvPr/>
        </p:nvSpPr>
        <p:spPr>
          <a:xfrm rot="1269679">
            <a:off x="7555053" y="764505"/>
            <a:ext cx="745175" cy="531263"/>
          </a:xfrm>
          <a:prstGeom prst="star4">
            <a:avLst>
              <a:gd name="adj" fmla="val 2109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4-конечная звезда 12"/>
          <p:cNvSpPr/>
          <p:nvPr/>
        </p:nvSpPr>
        <p:spPr>
          <a:xfrm rot="3194621">
            <a:off x="1354922" y="4146331"/>
            <a:ext cx="685800" cy="770384"/>
          </a:xfrm>
          <a:prstGeom prst="star4">
            <a:avLst/>
          </a:prstGeom>
          <a:solidFill>
            <a:srgbClr val="FFFF00"/>
          </a:soli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1935239">
            <a:off x="2897486" y="1478140"/>
            <a:ext cx="664010" cy="497265"/>
          </a:xfrm>
          <a:prstGeom prst="star4">
            <a:avLst>
              <a:gd name="adj" fmla="val 18682"/>
            </a:avLst>
          </a:prstGeom>
          <a:solidFill>
            <a:srgbClr val="FF0000"/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95487"/>
            <a:ext cx="5987008" cy="867743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100" dirty="0" smtClean="0">
                <a:solidFill>
                  <a:srgbClr val="0070C0"/>
                </a:solidFill>
              </a:rPr>
              <a:t>Упражнения, зарядка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100" dirty="0" smtClean="0">
                <a:solidFill>
                  <a:srgbClr val="0070C0"/>
                </a:solidFill>
              </a:rPr>
              <a:t>Нам нужны как подзарядка.</a:t>
            </a:r>
            <a:endParaRPr lang="ru-RU" sz="3100" dirty="0"/>
          </a:p>
        </p:txBody>
      </p:sp>
      <p:pic>
        <p:nvPicPr>
          <p:cNvPr id="5" name="Содержимое 4" descr="P10207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5" y="1131590"/>
            <a:ext cx="2927999" cy="18450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 descr="P1020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165816"/>
            <a:ext cx="2880320" cy="185420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Содержимое 6" descr="P102078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043607" y="1131590"/>
            <a:ext cx="2736305" cy="179101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 descr="P10207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147814"/>
            <a:ext cx="2952328" cy="1800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4-конечная звезда 8"/>
          <p:cNvSpPr/>
          <p:nvPr/>
        </p:nvSpPr>
        <p:spPr>
          <a:xfrm rot="1464048">
            <a:off x="298984" y="3406102"/>
            <a:ext cx="661187" cy="541004"/>
          </a:xfrm>
          <a:prstGeom prst="star4">
            <a:avLst>
              <a:gd name="adj" fmla="val 1449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4-конечная звезда 9"/>
          <p:cNvSpPr/>
          <p:nvPr/>
        </p:nvSpPr>
        <p:spPr>
          <a:xfrm>
            <a:off x="2483771" y="1761662"/>
            <a:ext cx="45719" cy="342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4-конечная звезда 10"/>
          <p:cNvSpPr/>
          <p:nvPr/>
        </p:nvSpPr>
        <p:spPr>
          <a:xfrm rot="1579505">
            <a:off x="4213829" y="2646882"/>
            <a:ext cx="640682" cy="605822"/>
          </a:xfrm>
          <a:prstGeom prst="star4">
            <a:avLst>
              <a:gd name="adj" fmla="val 14626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>
            <a:off x="6084168" y="3867896"/>
            <a:ext cx="144016" cy="342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4-конечная звезда 12"/>
          <p:cNvSpPr/>
          <p:nvPr/>
        </p:nvSpPr>
        <p:spPr>
          <a:xfrm rot="3156602">
            <a:off x="7620520" y="589024"/>
            <a:ext cx="542531" cy="734632"/>
          </a:xfrm>
          <a:prstGeom prst="star4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20778839">
            <a:off x="1193783" y="470082"/>
            <a:ext cx="750229" cy="563059"/>
          </a:xfrm>
          <a:prstGeom prst="star4">
            <a:avLst>
              <a:gd name="adj" fmla="val 21508"/>
            </a:avLst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 rot="1441334">
            <a:off x="8184580" y="3990470"/>
            <a:ext cx="562628" cy="399985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480"/>
            <a:ext cx="8291264" cy="10801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С грязными руками кушать не садимся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Сразу к умывальнику быстро- быстро мчимся.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2034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31590"/>
            <a:ext cx="2880320" cy="1818004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Содержимое 7" descr="P102078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004048" y="3075806"/>
            <a:ext cx="2880320" cy="1872208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Рисунок 8" descr="P1020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059582"/>
            <a:ext cx="3024336" cy="18900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Рисунок 9" descr="P10207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075806"/>
            <a:ext cx="2952328" cy="18722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1" name="4-конечная звезда 10"/>
          <p:cNvSpPr/>
          <p:nvPr/>
        </p:nvSpPr>
        <p:spPr>
          <a:xfrm rot="17946566">
            <a:off x="4135587" y="2628226"/>
            <a:ext cx="685800" cy="595480"/>
          </a:xfrm>
          <a:prstGeom prst="star4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158241">
            <a:off x="8105727" y="784198"/>
            <a:ext cx="486078" cy="412939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4-конечная звезда 12"/>
          <p:cNvSpPr/>
          <p:nvPr/>
        </p:nvSpPr>
        <p:spPr>
          <a:xfrm rot="20278978">
            <a:off x="808834" y="348074"/>
            <a:ext cx="464663" cy="569013"/>
          </a:xfrm>
          <a:prstGeom prst="star4">
            <a:avLst>
              <a:gd name="adj" fmla="val 13668"/>
            </a:avLst>
          </a:prstGeom>
          <a:solidFill>
            <a:srgbClr val="FFFF00"/>
          </a:solidFill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5-конечная звезда 13"/>
          <p:cNvSpPr/>
          <p:nvPr/>
        </p:nvSpPr>
        <p:spPr>
          <a:xfrm rot="20345968">
            <a:off x="253173" y="3441376"/>
            <a:ext cx="539552" cy="3843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Повара нас кормят, поят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Каждый день стараются,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И котлеты и пельмени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Вкусно получаются.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IMG_20171108_091720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6228184" y="2787774"/>
            <a:ext cx="2016224" cy="213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Рисунок 8" descr="IMG_20171108_091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707654"/>
            <a:ext cx="2187000" cy="244827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Рисунок 9" descr="IMG_20171120_1158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8" y="2787774"/>
            <a:ext cx="2028348" cy="2124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Рисунок 10" descr="P10205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771550"/>
            <a:ext cx="2567992" cy="172819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3" name="Содержимое 12" descr="IMG_20100114_043205.jpg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lum bright="10000" contrast="10000"/>
          </a:blip>
          <a:stretch>
            <a:fillRect/>
          </a:stretch>
        </p:blipFill>
        <p:spPr>
          <a:xfrm>
            <a:off x="6660232" y="483518"/>
            <a:ext cx="1872208" cy="216024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4-конечная звезда 7"/>
          <p:cNvSpPr/>
          <p:nvPr/>
        </p:nvSpPr>
        <p:spPr>
          <a:xfrm rot="20235271">
            <a:off x="3201047" y="4135824"/>
            <a:ext cx="914400" cy="685800"/>
          </a:xfrm>
          <a:prstGeom prst="star4">
            <a:avLst>
              <a:gd name="adj" fmla="val 125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514624">
            <a:off x="5760002" y="1349027"/>
            <a:ext cx="792088" cy="469776"/>
          </a:xfrm>
          <a:prstGeom prst="star4">
            <a:avLst>
              <a:gd name="adj" fmla="val 21539"/>
            </a:avLst>
          </a:prstGeom>
          <a:solidFill>
            <a:srgbClr val="92D050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2369105">
            <a:off x="847240" y="122753"/>
            <a:ext cx="914400" cy="685800"/>
          </a:xfrm>
          <a:prstGeom prst="star4">
            <a:avLst/>
          </a:prstGeom>
          <a:solidFill>
            <a:srgbClr val="FFFF0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5486"/>
            <a:ext cx="8147248" cy="124213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00B050"/>
                </a:solidFill>
              </a:rPr>
              <a:t>                                       Воспитатели помогут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                                       Много нового узнать.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                                       Учимся мы здесь играя,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                                       Легче мир так познавать.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10" name="Содержимое 9" descr="P1020522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contrast="10000"/>
          </a:blip>
          <a:srcRect l="10694" b="-6250"/>
          <a:stretch>
            <a:fillRect/>
          </a:stretch>
        </p:blipFill>
        <p:spPr>
          <a:xfrm>
            <a:off x="971600" y="1779662"/>
            <a:ext cx="3060000" cy="30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Содержимое 10" descr="20171002_09503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10000" contrast="20000"/>
          </a:blip>
          <a:srcRect r="3714" b="-72"/>
          <a:stretch>
            <a:fillRect/>
          </a:stretch>
        </p:blipFill>
        <p:spPr>
          <a:xfrm rot="5400000">
            <a:off x="5292080" y="1779664"/>
            <a:ext cx="3024336" cy="288032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4-конечная звезда 6"/>
          <p:cNvSpPr/>
          <p:nvPr/>
        </p:nvSpPr>
        <p:spPr>
          <a:xfrm rot="1623709">
            <a:off x="7235435" y="332679"/>
            <a:ext cx="720080" cy="486054"/>
          </a:xfrm>
          <a:prstGeom prst="star4">
            <a:avLst>
              <a:gd name="adj" fmla="val 1943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4-конечная звезда 7"/>
          <p:cNvSpPr/>
          <p:nvPr/>
        </p:nvSpPr>
        <p:spPr>
          <a:xfrm rot="784744">
            <a:off x="4408024" y="3003805"/>
            <a:ext cx="698376" cy="540060"/>
          </a:xfrm>
          <a:prstGeom prst="star4">
            <a:avLst>
              <a:gd name="adj" fmla="val 18745"/>
            </a:avLst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4-конечная звезда 8"/>
          <p:cNvSpPr/>
          <p:nvPr/>
        </p:nvSpPr>
        <p:spPr>
          <a:xfrm rot="3083062">
            <a:off x="1423610" y="484988"/>
            <a:ext cx="540060" cy="720080"/>
          </a:xfrm>
          <a:prstGeom prst="star4">
            <a:avLst>
              <a:gd name="adj" fmla="val 1741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3444841">
            <a:off x="465227" y="2125340"/>
            <a:ext cx="592256" cy="831610"/>
          </a:xfrm>
          <a:prstGeom prst="star4">
            <a:avLst>
              <a:gd name="adj" fmla="val 1741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20375167">
            <a:off x="7985636" y="1294671"/>
            <a:ext cx="857779" cy="662596"/>
          </a:xfrm>
          <a:prstGeom prst="star4">
            <a:avLst>
              <a:gd name="adj" fmla="val 17418"/>
            </a:avLst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8003232" cy="720079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6">
                    <a:lumMod val="75000"/>
                  </a:schemeClr>
                </a:solidFill>
              </a:rPr>
              <a:t>Наша группа не простая,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6">
                    <a:lumMod val="75000"/>
                  </a:schemeClr>
                </a:solidFill>
              </a:rPr>
              <a:t>Наша группа- речевая!</a:t>
            </a:r>
            <a:endParaRPr lang="ru-RU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8" y="897564"/>
            <a:ext cx="4223320" cy="1134126"/>
          </a:xfrm>
        </p:spPr>
        <p:txBody>
          <a:bodyPr>
            <a:normAutofit fontScale="70000" lnSpcReduction="20000"/>
          </a:bodyPr>
          <a:lstStyle/>
          <a:p>
            <a:r>
              <a:rPr lang="ru-RU" sz="2600" b="0" dirty="0" smtClean="0">
                <a:solidFill>
                  <a:srgbClr val="0070C0"/>
                </a:solidFill>
              </a:rPr>
              <a:t>Наш психолог много знает,</a:t>
            </a:r>
          </a:p>
          <a:p>
            <a:r>
              <a:rPr lang="ru-RU" sz="2600" b="0" dirty="0" smtClean="0">
                <a:solidFill>
                  <a:srgbClr val="0070C0"/>
                </a:solidFill>
              </a:rPr>
              <a:t>Всем поможет и поймет.</a:t>
            </a:r>
          </a:p>
          <a:p>
            <a:r>
              <a:rPr lang="ru-RU" sz="2600" b="0" dirty="0" smtClean="0">
                <a:solidFill>
                  <a:srgbClr val="0070C0"/>
                </a:solidFill>
              </a:rPr>
              <a:t>Учит нас общаться,</a:t>
            </a:r>
          </a:p>
          <a:p>
            <a:r>
              <a:rPr lang="ru-RU" sz="2600" b="0" dirty="0" smtClean="0">
                <a:solidFill>
                  <a:srgbClr val="0070C0"/>
                </a:solidFill>
              </a:rPr>
              <a:t>Быстрее развиваться.</a:t>
            </a:r>
            <a:endParaRPr lang="ru-RU" sz="2600" b="0" dirty="0">
              <a:solidFill>
                <a:srgbClr val="0070C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1520" y="951570"/>
            <a:ext cx="4184204" cy="113412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Если ваш малыш картавит,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Логопед дефект исправит.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Он научит говорить,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Все слова произносить.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P1020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607924" y="2463818"/>
            <a:ext cx="1656184" cy="1440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Рисунок 7" descr="IMG_20171122_092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2067694"/>
            <a:ext cx="2417400" cy="2844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Рисунок 8" descr="P1020440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tretch>
            <a:fillRect/>
          </a:stretch>
        </p:blipFill>
        <p:spPr>
          <a:xfrm>
            <a:off x="251520" y="2067694"/>
            <a:ext cx="2736000" cy="18002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Рисунок 9" descr="P10205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939902"/>
            <a:ext cx="2567697" cy="10260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Рисунок 10" descr="IMG_20171110_103829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3131840" y="2787774"/>
            <a:ext cx="1485000" cy="170102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3" name="4-конечная звезда 12"/>
          <p:cNvSpPr/>
          <p:nvPr/>
        </p:nvSpPr>
        <p:spPr>
          <a:xfrm rot="3081423">
            <a:off x="7567205" y="1227453"/>
            <a:ext cx="618566" cy="775978"/>
          </a:xfrm>
          <a:prstGeom prst="star4">
            <a:avLst>
              <a:gd name="adj" fmla="val 187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20399980">
            <a:off x="1037816" y="266609"/>
            <a:ext cx="719412" cy="701344"/>
          </a:xfrm>
          <a:prstGeom prst="star4">
            <a:avLst>
              <a:gd name="adj" fmla="val 1303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073463">
            <a:off x="3592420" y="2082962"/>
            <a:ext cx="562005" cy="557243"/>
          </a:xfrm>
          <a:prstGeom prst="star4">
            <a:avLst>
              <a:gd name="adj" fmla="val 22607"/>
            </a:avLst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483518"/>
            <a:ext cx="68407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        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Добро пожаловать в группу «</a:t>
            </a:r>
            <a:r>
              <a:rPr lang="ru-RU" sz="2400" b="1" dirty="0" smtClean="0">
                <a:solidFill>
                  <a:srgbClr val="FF0000"/>
                </a:solidFill>
              </a:rPr>
              <a:t>Ф</a:t>
            </a:r>
            <a:r>
              <a:rPr lang="ru-RU" sz="2400" b="1" dirty="0" smtClean="0">
                <a:solidFill>
                  <a:srgbClr val="0070C0"/>
                </a:solidFill>
              </a:rPr>
              <a:t>а</a:t>
            </a:r>
            <a:r>
              <a:rPr lang="ru-RU" sz="2400" b="1" dirty="0" smtClean="0">
                <a:solidFill>
                  <a:srgbClr val="00B050"/>
                </a:solidFill>
              </a:rPr>
              <a:t>н</a:t>
            </a:r>
            <a:r>
              <a:rPr lang="ru-RU" sz="2400" b="1" dirty="0" smtClean="0">
                <a:solidFill>
                  <a:srgbClr val="FFFF00"/>
                </a:solidFill>
              </a:rPr>
              <a:t>т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а</a:t>
            </a:r>
            <a:r>
              <a:rPr lang="ru-RU" sz="2400" b="1" dirty="0" smtClean="0">
                <a:solidFill>
                  <a:srgbClr val="92D050"/>
                </a:solidFill>
              </a:rPr>
              <a:t>з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е</a:t>
            </a:r>
            <a:r>
              <a:rPr lang="ru-RU" sz="2400" b="1" dirty="0" smtClean="0">
                <a:solidFill>
                  <a:srgbClr val="7030A0"/>
                </a:solidFill>
              </a:rPr>
              <a:t>р</a:t>
            </a:r>
            <a:r>
              <a:rPr lang="ru-RU" sz="2400" b="1" dirty="0" smtClean="0">
                <a:solidFill>
                  <a:srgbClr val="FFC000"/>
                </a:solidFill>
              </a:rPr>
              <a:t>ы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Наш девиз                                      Наш герб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Фантазеры-дошколята,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Очень дружные ребята.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Любим песни петь, играть,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Рисовать, стихи </a:t>
            </a:r>
            <a:r>
              <a:rPr lang="ru-RU" smtClean="0">
                <a:solidFill>
                  <a:schemeClr val="accent1">
                    <a:lumMod val="75000"/>
                  </a:schemeClr>
                </a:solidFill>
              </a:rPr>
              <a:t>читать.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Фантазеры- я и ты,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Пусть сбываются мечты!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Рисунок 3" descr="detsad-289600-1427542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419622"/>
            <a:ext cx="2142117" cy="171138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730773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95486"/>
            <a:ext cx="5698976" cy="1080120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Снова музыка играет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Нас на танец приглашает!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Здесь  улучшат нам осанку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И раскроют все таланты!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IMG_20171114_100156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67544" y="3291830"/>
            <a:ext cx="2649600" cy="1656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Содержимое 5" descr="IMG_20171128_09535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148064" y="3291830"/>
            <a:ext cx="2636728" cy="1728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 descr="IMG_20171128_095225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3347864" y="1419622"/>
            <a:ext cx="2592288" cy="172819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Рисунок 7" descr="IMG_20171128_100612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rcRect l="3175" b="14276"/>
          <a:stretch>
            <a:fillRect/>
          </a:stretch>
        </p:blipFill>
        <p:spPr>
          <a:xfrm>
            <a:off x="6588224" y="771550"/>
            <a:ext cx="2051976" cy="21602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Рисунок 8" descr="IMG_20171205_163551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rcRect b="18101"/>
          <a:stretch>
            <a:fillRect/>
          </a:stretch>
        </p:blipFill>
        <p:spPr>
          <a:xfrm>
            <a:off x="323528" y="843558"/>
            <a:ext cx="2439596" cy="223224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0" name="4-конечная звезда 9"/>
          <p:cNvSpPr/>
          <p:nvPr/>
        </p:nvSpPr>
        <p:spPr>
          <a:xfrm rot="2177548">
            <a:off x="1070482" y="128455"/>
            <a:ext cx="820925" cy="554270"/>
          </a:xfrm>
          <a:prstGeom prst="star4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4-конечная звезда 10"/>
          <p:cNvSpPr/>
          <p:nvPr/>
        </p:nvSpPr>
        <p:spPr>
          <a:xfrm rot="20526582">
            <a:off x="8021607" y="3037752"/>
            <a:ext cx="730969" cy="570383"/>
          </a:xfrm>
          <a:prstGeom prst="star4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338905">
            <a:off x="3917233" y="3194312"/>
            <a:ext cx="720080" cy="486054"/>
          </a:xfrm>
          <a:prstGeom prst="star4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4-конечная звезда 12"/>
          <p:cNvSpPr/>
          <p:nvPr/>
        </p:nvSpPr>
        <p:spPr>
          <a:xfrm>
            <a:off x="2051720" y="3435846"/>
            <a:ext cx="288032" cy="5400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23478"/>
            <a:ext cx="3816424" cy="439559"/>
          </a:xfrm>
          <a:ln>
            <a:noFill/>
          </a:ln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Наши прогулки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627535"/>
            <a:ext cx="4029844" cy="648073"/>
          </a:xfrm>
        </p:spPr>
        <p:txBody>
          <a:bodyPr/>
          <a:lstStyle/>
          <a:p>
            <a:r>
              <a:rPr lang="ru-RU" sz="2000" dirty="0" smtClean="0">
                <a:solidFill>
                  <a:srgbClr val="0070C0"/>
                </a:solidFill>
              </a:rPr>
              <a:t>Раз, два, три, четыре, пять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Собираемся гулять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7" name="Содержимое 6" descr="IMG_20171114_11081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07654"/>
            <a:ext cx="1728192" cy="1944216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2040" y="555526"/>
            <a:ext cx="2952328" cy="1080120"/>
          </a:xfrm>
        </p:spPr>
        <p:txBody>
          <a:bodyPr/>
          <a:lstStyle/>
          <a:p>
            <a:r>
              <a:rPr lang="ru-RU" sz="1600" dirty="0" smtClean="0">
                <a:solidFill>
                  <a:srgbClr val="7030A0"/>
                </a:solidFill>
              </a:rPr>
              <a:t>Дружно за руки возьмемся,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Будем весело шагать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Попрошу я вас, ребята: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От меня не отставать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8" name="Содержимое 7" descr="IMG_20171114_11185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092280" y="1491630"/>
            <a:ext cx="1584176" cy="1854008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Рисунок 9" descr="IMG_20171114_112403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6084168" y="3363838"/>
            <a:ext cx="1512168" cy="16561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Рисунок 8" descr="IMG_20171120_110857.jpg"/>
          <p:cNvPicPr>
            <a:picLocks noChangeAspect="1"/>
          </p:cNvPicPr>
          <p:nvPr/>
        </p:nvPicPr>
        <p:blipFill>
          <a:blip r:embed="rId5" cstate="print">
            <a:lum bright="30000" contrast="20000"/>
          </a:blip>
          <a:stretch>
            <a:fillRect/>
          </a:stretch>
        </p:blipFill>
        <p:spPr>
          <a:xfrm>
            <a:off x="1619672" y="1275606"/>
            <a:ext cx="1608644" cy="18540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Рисунок 10" descr="IMG_20171204_115135.jpg"/>
          <p:cNvPicPr>
            <a:picLocks noChangeAspect="1"/>
          </p:cNvPicPr>
          <p:nvPr/>
        </p:nvPicPr>
        <p:blipFill>
          <a:blip r:embed="rId6" cstate="print">
            <a:lum bright="30000" contrast="30000"/>
          </a:blip>
          <a:srcRect l="5201" t="16227" b="16400"/>
          <a:stretch>
            <a:fillRect/>
          </a:stretch>
        </p:blipFill>
        <p:spPr>
          <a:xfrm>
            <a:off x="611560" y="3219822"/>
            <a:ext cx="2232248" cy="16741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Рисунок 11" descr="IMG_20171122_1040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3003798"/>
            <a:ext cx="1493992" cy="172819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3" name="4-конечная звезда 12"/>
          <p:cNvSpPr/>
          <p:nvPr/>
        </p:nvSpPr>
        <p:spPr>
          <a:xfrm>
            <a:off x="2483771" y="1977686"/>
            <a:ext cx="45719" cy="342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13200786">
            <a:off x="649232" y="2169857"/>
            <a:ext cx="803815" cy="475373"/>
          </a:xfrm>
          <a:prstGeom prst="star4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4-конечная звезда 14"/>
          <p:cNvSpPr/>
          <p:nvPr/>
        </p:nvSpPr>
        <p:spPr>
          <a:xfrm>
            <a:off x="5004049" y="2193710"/>
            <a:ext cx="45719" cy="342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4-конечная звезда 18"/>
          <p:cNvSpPr/>
          <p:nvPr/>
        </p:nvSpPr>
        <p:spPr>
          <a:xfrm rot="2408606">
            <a:off x="7783393" y="767826"/>
            <a:ext cx="914400" cy="685800"/>
          </a:xfrm>
          <a:prstGeom prst="star4">
            <a:avLst>
              <a:gd name="adj" fmla="val 15779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4-конечная звезда 19"/>
          <p:cNvSpPr/>
          <p:nvPr/>
        </p:nvSpPr>
        <p:spPr>
          <a:xfrm>
            <a:off x="899595" y="3597866"/>
            <a:ext cx="45719" cy="342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4-конечная звезда 20"/>
          <p:cNvSpPr/>
          <p:nvPr/>
        </p:nvSpPr>
        <p:spPr>
          <a:xfrm rot="20263184">
            <a:off x="3612775" y="932835"/>
            <a:ext cx="783908" cy="594076"/>
          </a:xfrm>
          <a:prstGeom prst="star4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4-конечная звезда 21"/>
          <p:cNvSpPr/>
          <p:nvPr/>
        </p:nvSpPr>
        <p:spPr>
          <a:xfrm rot="20131252">
            <a:off x="5117209" y="3886365"/>
            <a:ext cx="613795" cy="509498"/>
          </a:xfrm>
          <a:prstGeom prst="star4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Мы физкультурой не прочь заниматься</a:t>
            </a:r>
            <a:r>
              <a:rPr lang="ru-RU" sz="2800" b="1" dirty="0" smtClean="0">
                <a:solidFill>
                  <a:srgbClr val="00B050"/>
                </a:solidFill>
              </a:rPr>
              <a:t/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 на прогулке с горки кататься!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Содержимое 4" descr="IMG_20171208_1055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715766"/>
            <a:ext cx="1944216" cy="226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Содержимое 5" descr="IMG_20171208_11213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6156176" y="3363838"/>
            <a:ext cx="2448272" cy="158400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 descr="IMG_20171206_110235.jpg"/>
          <p:cNvPicPr>
            <a:picLocks noChangeAspect="1"/>
          </p:cNvPicPr>
          <p:nvPr/>
        </p:nvPicPr>
        <p:blipFill>
          <a:blip r:embed="rId4" cstate="print"/>
          <a:srcRect l="2890" t="18997" b="2782"/>
          <a:stretch>
            <a:fillRect/>
          </a:stretch>
        </p:blipFill>
        <p:spPr>
          <a:xfrm>
            <a:off x="3131840" y="1545636"/>
            <a:ext cx="2448272" cy="261029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Рисунок 7" descr="IMG_20171114_112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915566"/>
            <a:ext cx="1440160" cy="162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 descr="IMG_20171204_105446.jpg"/>
          <p:cNvPicPr>
            <a:picLocks noChangeAspect="1"/>
          </p:cNvPicPr>
          <p:nvPr/>
        </p:nvPicPr>
        <p:blipFill>
          <a:blip r:embed="rId6" cstate="print"/>
          <a:srcRect l="15176"/>
          <a:stretch>
            <a:fillRect/>
          </a:stretch>
        </p:blipFill>
        <p:spPr>
          <a:xfrm>
            <a:off x="6588224" y="1113588"/>
            <a:ext cx="1668582" cy="2052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5-конечная звезда 9"/>
          <p:cNvSpPr/>
          <p:nvPr/>
        </p:nvSpPr>
        <p:spPr>
          <a:xfrm rot="4162827">
            <a:off x="2570477" y="933186"/>
            <a:ext cx="432048" cy="79208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4-конечная звезда 10"/>
          <p:cNvSpPr/>
          <p:nvPr/>
        </p:nvSpPr>
        <p:spPr>
          <a:xfrm rot="4258801">
            <a:off x="3836986" y="4027890"/>
            <a:ext cx="685800" cy="914400"/>
          </a:xfrm>
          <a:prstGeom prst="star4">
            <a:avLst>
              <a:gd name="adj" fmla="val 15697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390189">
            <a:off x="5651116" y="2300968"/>
            <a:ext cx="914400" cy="6858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70C0"/>
                </a:solidFill>
              </a:rPr>
              <a:t>В детском садике у нас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Наступает«тихий час».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Дети глазки закрывают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И тихонько засыпают.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7" name="Содержимое 6" descr="IMG_20171205_151740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10000" contrast="10000"/>
          </a:blip>
          <a:srcRect l="256" t="7177"/>
          <a:stretch>
            <a:fillRect/>
          </a:stretch>
        </p:blipFill>
        <p:spPr>
          <a:xfrm>
            <a:off x="6444208" y="1779662"/>
            <a:ext cx="2232248" cy="1332148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1653648"/>
            <a:ext cx="4176464" cy="54006"/>
          </a:xfrm>
        </p:spPr>
        <p:txBody>
          <a:bodyPr/>
          <a:lstStyle/>
          <a:p>
            <a:r>
              <a:rPr lang="ru-RU" sz="2000" dirty="0" smtClean="0">
                <a:solidFill>
                  <a:srgbClr val="00B050"/>
                </a:solidFill>
              </a:rPr>
              <a:t>Потянулись дружно-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Просыпаться нужно.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Ручки- вниз, ручки- вверх!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Кто умеет лучше всех?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9" name="Рисунок 8" descr="P1020373.JPG"/>
          <p:cNvPicPr>
            <a:picLocks noChangeAspect="1"/>
          </p:cNvPicPr>
          <p:nvPr/>
        </p:nvPicPr>
        <p:blipFill>
          <a:blip r:embed="rId3" cstate="print"/>
          <a:srcRect t="15153"/>
          <a:stretch>
            <a:fillRect/>
          </a:stretch>
        </p:blipFill>
        <p:spPr>
          <a:xfrm>
            <a:off x="467546" y="3219822"/>
            <a:ext cx="2624871" cy="1548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Рисунок 9" descr="P1020751.JPG"/>
          <p:cNvPicPr>
            <a:picLocks noChangeAspect="1"/>
          </p:cNvPicPr>
          <p:nvPr/>
        </p:nvPicPr>
        <p:blipFill>
          <a:blip r:embed="rId4" cstate="print"/>
          <a:srcRect l="7012" t="16400" r="7116" b="15351"/>
          <a:stretch>
            <a:fillRect/>
          </a:stretch>
        </p:blipFill>
        <p:spPr>
          <a:xfrm>
            <a:off x="6516215" y="3363838"/>
            <a:ext cx="2304257" cy="14401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Рисунок 10" descr="P1020748.JPG"/>
          <p:cNvPicPr>
            <a:picLocks noChangeAspect="1"/>
          </p:cNvPicPr>
          <p:nvPr/>
        </p:nvPicPr>
        <p:blipFill>
          <a:blip r:embed="rId5" cstate="print"/>
          <a:srcRect b="15350"/>
          <a:stretch>
            <a:fillRect/>
          </a:stretch>
        </p:blipFill>
        <p:spPr>
          <a:xfrm>
            <a:off x="683568" y="1761660"/>
            <a:ext cx="2304256" cy="124213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Рисунок 11" descr="IMG_20171205_151929.jpg"/>
          <p:cNvPicPr>
            <a:picLocks noChangeAspect="1"/>
          </p:cNvPicPr>
          <p:nvPr/>
        </p:nvPicPr>
        <p:blipFill>
          <a:blip r:embed="rId6" cstate="print">
            <a:lum bright="20000" contrast="20000"/>
          </a:blip>
          <a:srcRect l="3244" t="20739" b="11168"/>
          <a:stretch>
            <a:fillRect/>
          </a:stretch>
        </p:blipFill>
        <p:spPr>
          <a:xfrm>
            <a:off x="3563888" y="1923678"/>
            <a:ext cx="2373818" cy="2304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3" name="4-конечная звезда 12"/>
          <p:cNvSpPr/>
          <p:nvPr/>
        </p:nvSpPr>
        <p:spPr>
          <a:xfrm rot="2780894">
            <a:off x="4110236" y="4131636"/>
            <a:ext cx="685800" cy="914400"/>
          </a:xfrm>
          <a:prstGeom prst="star4">
            <a:avLst>
              <a:gd name="adj" fmla="val 21312"/>
            </a:avLst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2653641">
            <a:off x="3287198" y="783500"/>
            <a:ext cx="914400" cy="685800"/>
          </a:xfrm>
          <a:prstGeom prst="star4">
            <a:avLst>
              <a:gd name="adj" fmla="val 16188"/>
            </a:avLst>
          </a:prstGeom>
          <a:solidFill>
            <a:srgbClr val="00B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4-конечная звезда 14"/>
          <p:cNvSpPr/>
          <p:nvPr/>
        </p:nvSpPr>
        <p:spPr>
          <a:xfrm>
            <a:off x="1907707" y="4191932"/>
            <a:ext cx="45719" cy="342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4-конечная звезда 15"/>
          <p:cNvSpPr/>
          <p:nvPr/>
        </p:nvSpPr>
        <p:spPr>
          <a:xfrm rot="8747201">
            <a:off x="7457641" y="876587"/>
            <a:ext cx="914400" cy="607932"/>
          </a:xfrm>
          <a:prstGeom prst="star4">
            <a:avLst>
              <a:gd name="adj" fmla="val 1577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Играем,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Фантазируем, </a:t>
            </a:r>
            <a:r>
              <a:rPr lang="ru-RU" sz="3200" b="1" dirty="0" smtClean="0">
                <a:solidFill>
                  <a:srgbClr val="00B050"/>
                </a:solidFill>
              </a:rPr>
              <a:t>развиваемся!</a:t>
            </a:r>
            <a:endParaRPr lang="ru-RU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Содержимое 4" descr="P1020799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rcRect l="9171" t="2383" b="4901"/>
          <a:stretch>
            <a:fillRect/>
          </a:stretch>
        </p:blipFill>
        <p:spPr>
          <a:xfrm>
            <a:off x="6084168" y="3219822"/>
            <a:ext cx="2272696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171124_095236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3635896" y="3111810"/>
            <a:ext cx="164794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P1020381.JPG"/>
          <p:cNvPicPr>
            <a:picLocks noChangeAspect="1"/>
          </p:cNvPicPr>
          <p:nvPr/>
        </p:nvPicPr>
        <p:blipFill>
          <a:blip r:embed="rId4" cstate="print"/>
          <a:srcRect l="3703" t="3850" r="6455" b="3836"/>
          <a:stretch>
            <a:fillRect/>
          </a:stretch>
        </p:blipFill>
        <p:spPr>
          <a:xfrm>
            <a:off x="467544" y="3291830"/>
            <a:ext cx="2232248" cy="162901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Рисунок 9" descr="P1020412.JPG"/>
          <p:cNvPicPr>
            <a:picLocks noChangeAspect="1"/>
          </p:cNvPicPr>
          <p:nvPr/>
        </p:nvPicPr>
        <p:blipFill>
          <a:blip r:embed="rId5" cstate="print"/>
          <a:srcRect t="20484" r="5110"/>
          <a:stretch>
            <a:fillRect/>
          </a:stretch>
        </p:blipFill>
        <p:spPr>
          <a:xfrm>
            <a:off x="3059832" y="1059582"/>
            <a:ext cx="2749500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20171108_110837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rcRect l="-399" t="22700"/>
          <a:stretch>
            <a:fillRect/>
          </a:stretch>
        </p:blipFill>
        <p:spPr>
          <a:xfrm>
            <a:off x="539552" y="1329612"/>
            <a:ext cx="1944216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P1020651.JPG"/>
          <p:cNvPicPr>
            <a:picLocks noChangeAspect="1"/>
          </p:cNvPicPr>
          <p:nvPr/>
        </p:nvPicPr>
        <p:blipFill>
          <a:blip r:embed="rId7" cstate="print"/>
          <a:srcRect t="416" r="14879"/>
          <a:stretch>
            <a:fillRect/>
          </a:stretch>
        </p:blipFill>
        <p:spPr>
          <a:xfrm>
            <a:off x="6372200" y="1437624"/>
            <a:ext cx="2016224" cy="153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4-конечная звезда 12"/>
          <p:cNvSpPr/>
          <p:nvPr/>
        </p:nvSpPr>
        <p:spPr>
          <a:xfrm rot="2676854">
            <a:off x="504622" y="489793"/>
            <a:ext cx="914400" cy="685800"/>
          </a:xfrm>
          <a:prstGeom prst="star4">
            <a:avLst>
              <a:gd name="adj" fmla="val 15833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4466490">
            <a:off x="6664387" y="646648"/>
            <a:ext cx="685800" cy="914400"/>
          </a:xfrm>
          <a:prstGeom prst="star4">
            <a:avLst>
              <a:gd name="adj" fmla="val 19023"/>
            </a:avLst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4-конечная звезда 14"/>
          <p:cNvSpPr/>
          <p:nvPr/>
        </p:nvSpPr>
        <p:spPr>
          <a:xfrm rot="1823810">
            <a:off x="2802716" y="2878817"/>
            <a:ext cx="914400" cy="685800"/>
          </a:xfrm>
          <a:prstGeom prst="star4">
            <a:avLst>
              <a:gd name="adj" fmla="val 17955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9502"/>
            <a:ext cx="6984776" cy="1131590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00B0F0"/>
                </a:solidFill>
              </a:rPr>
              <a:t>                                            </a:t>
            </a:r>
            <a:r>
              <a:rPr lang="ru-RU" sz="2000" b="1" dirty="0" smtClean="0">
                <a:solidFill>
                  <a:srgbClr val="00B0F0"/>
                </a:solidFill>
              </a:rPr>
              <a:t>        Вместе </a:t>
            </a:r>
            <a:r>
              <a:rPr lang="ru-RU" sz="2000" b="1" dirty="0" smtClean="0">
                <a:solidFill>
                  <a:srgbClr val="00B0F0"/>
                </a:solidFill>
              </a:rPr>
              <a:t>спорят и мечтают,</a:t>
            </a:r>
            <a:r>
              <a:rPr lang="ru-RU" sz="2800" b="1" dirty="0" smtClean="0">
                <a:solidFill>
                  <a:srgbClr val="00B0F0"/>
                </a:solidFill>
              </a:rPr>
              <a:t/>
            </a:r>
            <a:br>
              <a:rPr lang="ru-RU" sz="2800" b="1" dirty="0" smtClean="0">
                <a:solidFill>
                  <a:srgbClr val="00B0F0"/>
                </a:solidFill>
              </a:rPr>
            </a:br>
            <a:r>
              <a:rPr lang="ru-RU" sz="2800" b="1" dirty="0" smtClean="0">
                <a:solidFill>
                  <a:srgbClr val="00B0F0"/>
                </a:solidFill>
              </a:rPr>
              <a:t>                                     </a:t>
            </a:r>
            <a:r>
              <a:rPr lang="ru-RU" sz="2000" b="1" dirty="0" smtClean="0">
                <a:solidFill>
                  <a:srgbClr val="00B0F0"/>
                </a:solidFill>
              </a:rPr>
              <a:t>Незаметно подрастают.</a:t>
            </a:r>
            <a:r>
              <a:rPr lang="ru-RU" sz="2800" b="1" dirty="0" smtClean="0">
                <a:solidFill>
                  <a:srgbClr val="00B0F0"/>
                </a:solidFill>
              </a:rPr>
              <a:t/>
            </a:r>
            <a:br>
              <a:rPr lang="ru-RU" sz="2800" b="1" dirty="0" smtClean="0">
                <a:solidFill>
                  <a:srgbClr val="00B0F0"/>
                </a:solidFill>
              </a:rPr>
            </a:br>
            <a:r>
              <a:rPr lang="ru-RU" sz="2800" b="1" dirty="0" smtClean="0">
                <a:solidFill>
                  <a:srgbClr val="00B0F0"/>
                </a:solidFill>
              </a:rPr>
              <a:t>                                     </a:t>
            </a:r>
            <a:r>
              <a:rPr lang="ru-RU" sz="2000" b="1" dirty="0" smtClean="0">
                <a:solidFill>
                  <a:srgbClr val="00B0F0"/>
                </a:solidFill>
              </a:rPr>
              <a:t>Детский сад второй наш дом,</a:t>
            </a:r>
            <a:r>
              <a:rPr lang="ru-RU" sz="2800" b="1" dirty="0" smtClean="0">
                <a:solidFill>
                  <a:srgbClr val="00B0F0"/>
                </a:solidFill>
              </a:rPr>
              <a:t/>
            </a:r>
            <a:br>
              <a:rPr lang="ru-RU" sz="2800" b="1" dirty="0" smtClean="0">
                <a:solidFill>
                  <a:srgbClr val="00B0F0"/>
                </a:solidFill>
              </a:rPr>
            </a:br>
            <a:r>
              <a:rPr lang="ru-RU" sz="2800" b="1" dirty="0" smtClean="0">
                <a:solidFill>
                  <a:srgbClr val="00B0F0"/>
                </a:solidFill>
              </a:rPr>
              <a:t>                                     </a:t>
            </a:r>
            <a:r>
              <a:rPr lang="ru-RU" sz="2000" b="1" dirty="0" smtClean="0">
                <a:solidFill>
                  <a:srgbClr val="00B0F0"/>
                </a:solidFill>
              </a:rPr>
              <a:t>Как тепло, уютно в нем!</a:t>
            </a:r>
            <a:endParaRPr lang="ru-RU" sz="2000" b="1" dirty="0">
              <a:solidFill>
                <a:srgbClr val="00B0F0"/>
              </a:solidFill>
            </a:endParaRPr>
          </a:p>
        </p:txBody>
      </p:sp>
      <p:pic>
        <p:nvPicPr>
          <p:cNvPr id="10" name="Содержимое 9" descr="IMG_20100102_0902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-1126" t="3814" r="9909"/>
          <a:stretch>
            <a:fillRect/>
          </a:stretch>
        </p:blipFill>
        <p:spPr>
          <a:xfrm>
            <a:off x="6516217" y="1779662"/>
            <a:ext cx="216024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P102056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7" y="2931790"/>
            <a:ext cx="2683385" cy="1836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 descr="IMG_20100103_022249.jpg"/>
          <p:cNvPicPr>
            <a:picLocks noChangeAspect="1"/>
          </p:cNvPicPr>
          <p:nvPr/>
        </p:nvPicPr>
        <p:blipFill>
          <a:blip r:embed="rId4" cstate="print"/>
          <a:srcRect l="3041" t="36490" r="5733"/>
          <a:stretch>
            <a:fillRect/>
          </a:stretch>
        </p:blipFill>
        <p:spPr>
          <a:xfrm>
            <a:off x="539552" y="1275606"/>
            <a:ext cx="2457000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1020734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10500" r="11548" b="-320"/>
          <a:stretch>
            <a:fillRect/>
          </a:stretch>
        </p:blipFill>
        <p:spPr>
          <a:xfrm rot="5400000">
            <a:off x="3897861" y="1877739"/>
            <a:ext cx="2140079" cy="251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4-конечная звезда 6"/>
          <p:cNvSpPr/>
          <p:nvPr/>
        </p:nvSpPr>
        <p:spPr>
          <a:xfrm>
            <a:off x="2123731" y="1761662"/>
            <a:ext cx="45719" cy="342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4-конечная звезда 7"/>
          <p:cNvSpPr/>
          <p:nvPr/>
        </p:nvSpPr>
        <p:spPr>
          <a:xfrm rot="873130">
            <a:off x="611043" y="227354"/>
            <a:ext cx="914400" cy="685800"/>
          </a:xfrm>
          <a:prstGeom prst="star4">
            <a:avLst>
              <a:gd name="adj" fmla="val 19198"/>
            </a:avLst>
          </a:prstGeom>
          <a:solidFill>
            <a:srgbClr val="FFFF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2413419">
            <a:off x="7510026" y="652246"/>
            <a:ext cx="663867" cy="685800"/>
          </a:xfrm>
          <a:prstGeom prst="star4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4-конечная звезда 12"/>
          <p:cNvSpPr/>
          <p:nvPr/>
        </p:nvSpPr>
        <p:spPr>
          <a:xfrm rot="1699147">
            <a:off x="4616561" y="4332654"/>
            <a:ext cx="735270" cy="676956"/>
          </a:xfrm>
          <a:prstGeom prst="star4">
            <a:avLst>
              <a:gd name="adj" fmla="val 205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2319350">
            <a:off x="3176825" y="973913"/>
            <a:ext cx="625737" cy="594066"/>
          </a:xfrm>
          <a:prstGeom prst="star4">
            <a:avLst>
              <a:gd name="adj" fmla="val 23141"/>
            </a:avLst>
          </a:prstGeom>
          <a:solidFill>
            <a:schemeClr val="bg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P10204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1509" y="1869671"/>
            <a:ext cx="2772307" cy="2448274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Содержимое 5" descr="P10205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424524" y="2135050"/>
            <a:ext cx="2727000" cy="2448272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5" name="Прямоугольник 4"/>
          <p:cNvSpPr/>
          <p:nvPr/>
        </p:nvSpPr>
        <p:spPr>
          <a:xfrm>
            <a:off x="2483768" y="303498"/>
            <a:ext cx="442082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Солнце скрылось  за домами,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Покидаем детский </a:t>
            </a:r>
            <a:r>
              <a:rPr lang="ru-RU" sz="20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сад.</a:t>
            </a:r>
            <a:endParaRPr lang="ru-RU" sz="2000" b="1" dirty="0" smtClean="0">
              <a:ln w="11430"/>
              <a:solidFill>
                <a:srgbClr val="F79646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рассказываю маме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 себя и про ребят</a:t>
            </a:r>
            <a:r>
              <a:rPr lang="ru-RU" sz="24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2400" b="1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P10206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466856" y="1901031"/>
            <a:ext cx="2619000" cy="20882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9" name="4-конечная звезда 8"/>
          <p:cNvSpPr/>
          <p:nvPr/>
        </p:nvSpPr>
        <p:spPr>
          <a:xfrm rot="2234850">
            <a:off x="7265656" y="4213949"/>
            <a:ext cx="864096" cy="648072"/>
          </a:xfrm>
          <a:prstGeom prst="star4">
            <a:avLst>
              <a:gd name="adj" fmla="val 1597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4-конечная звезда 9"/>
          <p:cNvSpPr/>
          <p:nvPr/>
        </p:nvSpPr>
        <p:spPr>
          <a:xfrm rot="1389275">
            <a:off x="5171355" y="1152184"/>
            <a:ext cx="977574" cy="684983"/>
          </a:xfrm>
          <a:prstGeom prst="star4">
            <a:avLst>
              <a:gd name="adj" fmla="val 17790"/>
            </a:avLst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4-конечная звезда 10"/>
          <p:cNvSpPr/>
          <p:nvPr/>
        </p:nvSpPr>
        <p:spPr>
          <a:xfrm rot="4742562">
            <a:off x="1164468" y="194118"/>
            <a:ext cx="685800" cy="914400"/>
          </a:xfrm>
          <a:prstGeom prst="star4">
            <a:avLst>
              <a:gd name="adj" fmla="val 17418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HeroicExtremeRightFacing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Спасибо всем за внимание,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Мы говорим вам: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«Д</a:t>
            </a:r>
            <a:r>
              <a:rPr lang="ru-RU" sz="3200" b="1" dirty="0" smtClean="0">
                <a:solidFill>
                  <a:srgbClr val="00B0F0"/>
                </a:solidFill>
              </a:rPr>
              <a:t>о </a:t>
            </a:r>
            <a:r>
              <a:rPr lang="ru-RU" sz="3200" b="1" dirty="0" smtClean="0">
                <a:solidFill>
                  <a:srgbClr val="00B050"/>
                </a:solidFill>
              </a:rPr>
              <a:t>с</a:t>
            </a:r>
            <a:r>
              <a:rPr lang="ru-RU" sz="3200" b="1" dirty="0" smtClean="0">
                <a:solidFill>
                  <a:srgbClr val="FFFF00"/>
                </a:solidFill>
              </a:rPr>
              <a:t>в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sz="3200" b="1" dirty="0" smtClean="0">
                <a:solidFill>
                  <a:srgbClr val="0070C0"/>
                </a:solidFill>
              </a:rPr>
              <a:t>а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н</a:t>
            </a:r>
            <a:r>
              <a:rPr lang="ru-RU" sz="3200" b="1" dirty="0" smtClean="0">
                <a:solidFill>
                  <a:srgbClr val="FFC000"/>
                </a:solidFill>
              </a:rPr>
              <a:t>и</a:t>
            </a:r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я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r>
              <a:rPr lang="ru-RU" sz="3200" b="1" dirty="0" smtClean="0">
                <a:solidFill>
                  <a:srgbClr val="FFFF00"/>
                </a:solidFill>
              </a:rPr>
              <a:t>!</a:t>
            </a:r>
            <a:r>
              <a:rPr lang="ru-RU" sz="3200" b="1" dirty="0" smtClean="0">
                <a:solidFill>
                  <a:srgbClr val="FF0000"/>
                </a:solidFill>
              </a:rPr>
              <a:t>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1743061z16ee2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1779662"/>
            <a:ext cx="2261331" cy="2520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19362" y="627534"/>
            <a:ext cx="32056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Наши  девочки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203598"/>
            <a:ext cx="2594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На поляночке цветочки, 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А у нас в </a:t>
            </a:r>
            <a:r>
              <a:rPr lang="ru-RU" sz="1600" dirty="0" err="1" smtClean="0">
                <a:solidFill>
                  <a:srgbClr val="FF0000"/>
                </a:solidFill>
              </a:rPr>
              <a:t>садочке</a:t>
            </a:r>
            <a:r>
              <a:rPr lang="ru-RU" sz="1600" dirty="0" smtClean="0">
                <a:solidFill>
                  <a:srgbClr val="FF0000"/>
                </a:solidFill>
              </a:rPr>
              <a:t> - дочки.</a:t>
            </a:r>
          </a:p>
          <a:p>
            <a:r>
              <a:rPr lang="ru-RU" sz="1600" dirty="0" err="1" smtClean="0">
                <a:solidFill>
                  <a:srgbClr val="FF0000"/>
                </a:solidFill>
              </a:rPr>
              <a:t>Красотульки</a:t>
            </a:r>
            <a:r>
              <a:rPr lang="ru-RU" sz="1600" dirty="0" smtClean="0">
                <a:solidFill>
                  <a:srgbClr val="FF0000"/>
                </a:solidFill>
              </a:rPr>
              <a:t> озорные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Мастерицы и певицы.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P1020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93648" y="981550"/>
            <a:ext cx="1680000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1020562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 rot="5400000">
            <a:off x="5946176" y="1413598"/>
            <a:ext cx="1680000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0100103_011014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499992" y="2355726"/>
            <a:ext cx="1431000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171208_0803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2499742"/>
            <a:ext cx="1242000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7653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3768" y="627534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411510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Наши</a:t>
            </a:r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мальчики</a:t>
            </a:r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98757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Посмотрите- молодцы</a:t>
            </a:r>
            <a:r>
              <a:rPr lang="ru-RU" dirty="0" smtClean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Раскрасавцы- удальцы.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IMG_20171208_102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067694"/>
            <a:ext cx="1215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171208_102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39502"/>
            <a:ext cx="118800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0171124_112735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3923928" y="2283718"/>
            <a:ext cx="1215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171127_162115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5292080" y="1923678"/>
            <a:ext cx="1215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20171124_113231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6588224" y="411510"/>
            <a:ext cx="1215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0714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776" y="555526"/>
            <a:ext cx="439248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Сильные и смелые,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Отважные, умелые!</a:t>
            </a:r>
          </a:p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sz="2000" u="sng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Рисунок 2" descr="IMG_20171124_1126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2627784" y="2067694"/>
            <a:ext cx="118800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0171208_102130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067944" y="2355726"/>
            <a:ext cx="118800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171124_112821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1835696" y="339502"/>
            <a:ext cx="118800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171208_1022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2139702"/>
            <a:ext cx="118800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171208_082222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tretch>
            <a:fillRect/>
          </a:stretch>
        </p:blipFill>
        <p:spPr>
          <a:xfrm>
            <a:off x="6228184" y="411510"/>
            <a:ext cx="118800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0714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5486"/>
            <a:ext cx="8280920" cy="1717700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</a:t>
            </a:r>
            <a:r>
              <a:rPr lang="ru-RU" sz="1600" b="1" dirty="0" smtClean="0">
                <a:solidFill>
                  <a:srgbClr val="0070C0"/>
                </a:solidFill>
              </a:rPr>
              <a:t>Наш  уютный детский сад-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</a:t>
            </a:r>
            <a:r>
              <a:rPr lang="ru-RU" sz="1600" b="1" dirty="0" smtClean="0">
                <a:solidFill>
                  <a:srgbClr val="0070C0"/>
                </a:solidFill>
              </a:rPr>
              <a:t>Это счастье для ребят !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</a:t>
            </a:r>
            <a:r>
              <a:rPr lang="ru-RU" sz="1600" b="1" dirty="0" smtClean="0">
                <a:solidFill>
                  <a:srgbClr val="0070C0"/>
                </a:solidFill>
              </a:rPr>
              <a:t>По дорожке прямиком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</a:t>
            </a:r>
            <a:r>
              <a:rPr lang="ru-RU" sz="1600" b="1" dirty="0" smtClean="0">
                <a:solidFill>
                  <a:srgbClr val="0070C0"/>
                </a:solidFill>
              </a:rPr>
              <a:t>Побежим в любимый дом,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</a:t>
            </a:r>
            <a:r>
              <a:rPr lang="ru-RU" sz="1600" b="1" dirty="0" smtClean="0">
                <a:solidFill>
                  <a:srgbClr val="0070C0"/>
                </a:solidFill>
              </a:rPr>
              <a:t>Потому, что детский сад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                                                     </a:t>
            </a:r>
            <a:r>
              <a:rPr lang="ru-RU" sz="1600" b="1" dirty="0" smtClean="0">
                <a:solidFill>
                  <a:srgbClr val="0070C0"/>
                </a:solidFill>
              </a:rPr>
              <a:t>Ждет всегда своих ребят!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1800" dirty="0">
              <a:solidFill>
                <a:srgbClr val="00B050"/>
              </a:solidFill>
            </a:endParaRPr>
          </a:p>
        </p:txBody>
      </p:sp>
      <p:pic>
        <p:nvPicPr>
          <p:cNvPr id="5" name="Содержимое 4" descr="P102039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3528" y="627534"/>
            <a:ext cx="2784000" cy="2088000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Содержимое 5" descr="P102039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6228184" y="699542"/>
            <a:ext cx="2592000" cy="1944000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 descr="P10205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219822"/>
            <a:ext cx="1824000" cy="1368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 descr="P10203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3219822"/>
            <a:ext cx="1852691" cy="1332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 descr="P1020392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3419872" y="2571750"/>
            <a:ext cx="2640000" cy="1980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136904" cy="1728192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accent2"/>
                </a:solidFill>
              </a:rPr>
              <a:t>                                     Наша группа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C00000"/>
                </a:solidFill>
              </a:rPr>
              <a:t>                                                             </a:t>
            </a:r>
            <a:r>
              <a:rPr lang="ru-RU" sz="1600" dirty="0" smtClean="0">
                <a:solidFill>
                  <a:srgbClr val="7030A0"/>
                </a:solidFill>
              </a:rPr>
              <a:t>В группе нашей очень много</a:t>
            </a:r>
            <a:r>
              <a:rPr lang="ru-RU" sz="1800" dirty="0" smtClean="0">
                <a:solidFill>
                  <a:srgbClr val="7030A0"/>
                </a:solidFill>
              </a:rPr>
              <a:t/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                                                      </a:t>
            </a:r>
            <a:r>
              <a:rPr lang="ru-RU" sz="1600" dirty="0" smtClean="0">
                <a:solidFill>
                  <a:srgbClr val="7030A0"/>
                </a:solidFill>
              </a:rPr>
              <a:t>Интересных уголков,  </a:t>
            </a:r>
            <a:r>
              <a:rPr lang="ru-RU" sz="1800" dirty="0" smtClean="0">
                <a:solidFill>
                  <a:srgbClr val="7030A0"/>
                </a:solidFill>
              </a:rPr>
              <a:t/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                                                      </a:t>
            </a:r>
            <a:r>
              <a:rPr lang="ru-RU" sz="1600" dirty="0" smtClean="0">
                <a:solidFill>
                  <a:srgbClr val="7030A0"/>
                </a:solidFill>
              </a:rPr>
              <a:t>Игры есть по интересам</a:t>
            </a:r>
            <a:r>
              <a:rPr lang="ru-RU" sz="1800" dirty="0" smtClean="0">
                <a:solidFill>
                  <a:srgbClr val="7030A0"/>
                </a:solidFill>
              </a:rPr>
              <a:t/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                                                      </a:t>
            </a:r>
            <a:r>
              <a:rPr lang="ru-RU" sz="1600" dirty="0" smtClean="0">
                <a:solidFill>
                  <a:srgbClr val="7030A0"/>
                </a:solidFill>
              </a:rPr>
              <a:t>Каждый здесь играть готов.</a:t>
            </a:r>
            <a:r>
              <a:rPr lang="ru-RU" sz="1800" dirty="0" smtClean="0">
                <a:solidFill>
                  <a:srgbClr val="7030A0"/>
                </a:solidFill>
              </a:rPr>
              <a:t/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P102046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39552" y="2859782"/>
            <a:ext cx="2400000" cy="1800000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Содержимое 4" descr="P102046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395536" y="555526"/>
            <a:ext cx="2688000" cy="2016000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 descr="P1020689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t="3774"/>
          <a:stretch>
            <a:fillRect/>
          </a:stretch>
        </p:blipFill>
        <p:spPr>
          <a:xfrm>
            <a:off x="6228184" y="627534"/>
            <a:ext cx="2544000" cy="183599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 descr="P1020541.JPG"/>
          <p:cNvPicPr>
            <a:picLocks noChangeAspect="1"/>
          </p:cNvPicPr>
          <p:nvPr/>
        </p:nvPicPr>
        <p:blipFill>
          <a:blip r:embed="rId5" cstate="print"/>
          <a:srcRect b="8098"/>
          <a:stretch>
            <a:fillRect/>
          </a:stretch>
        </p:blipFill>
        <p:spPr>
          <a:xfrm>
            <a:off x="3851920" y="3651870"/>
            <a:ext cx="1723574" cy="1188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 descr="P10203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851670"/>
            <a:ext cx="2208000" cy="1656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 descr="P10205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438232" y="2973766"/>
            <a:ext cx="2064000" cy="1548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7494"/>
            <a:ext cx="4752528" cy="1224136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В нашей группе предметно- развивающая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800" b="1" dirty="0" smtClean="0">
                <a:solidFill>
                  <a:srgbClr val="0070C0"/>
                </a:solidFill>
              </a:rPr>
              <a:t>среда разделена на уголки-микроцентры</a:t>
            </a:r>
            <a:br>
              <a:rPr lang="ru-RU" sz="1800" b="1" dirty="0" smtClean="0">
                <a:solidFill>
                  <a:srgbClr val="0070C0"/>
                </a:solidFill>
              </a:rPr>
            </a:br>
            <a:r>
              <a:rPr lang="ru-RU" sz="1600" b="1" dirty="0" smtClean="0">
                <a:solidFill>
                  <a:srgbClr val="0070C0"/>
                </a:solidFill>
              </a:rPr>
              <a:t>Здесь ребята не скучают,</a:t>
            </a:r>
            <a:br>
              <a:rPr lang="ru-RU" sz="1600" b="1" dirty="0" smtClean="0">
                <a:solidFill>
                  <a:srgbClr val="0070C0"/>
                </a:solidFill>
              </a:rPr>
            </a:br>
            <a:r>
              <a:rPr lang="ru-RU" sz="1600" b="1" dirty="0" smtClean="0">
                <a:solidFill>
                  <a:srgbClr val="0070C0"/>
                </a:solidFill>
              </a:rPr>
              <a:t>Очень весело играют ! 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 descr="P1020601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 rot="5400000">
            <a:off x="383560" y="1071558"/>
            <a:ext cx="1824000" cy="1368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 descr="P1020635.JPG"/>
          <p:cNvPicPr>
            <a:picLocks noChangeAspect="1"/>
          </p:cNvPicPr>
          <p:nvPr/>
        </p:nvPicPr>
        <p:blipFill>
          <a:blip r:embed="rId3" cstate="print"/>
          <a:srcRect b="10527"/>
          <a:stretch>
            <a:fillRect/>
          </a:stretch>
        </p:blipFill>
        <p:spPr>
          <a:xfrm rot="5400000">
            <a:off x="1967736" y="3159790"/>
            <a:ext cx="1824000" cy="1368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 descr="P10205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419622"/>
            <a:ext cx="1944216" cy="1260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Содержимое 11" descr="P1020638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 rot="5400000">
            <a:off x="5208096" y="3159790"/>
            <a:ext cx="1824000" cy="1368000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Рисунок 12" descr="P1020639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tretch>
            <a:fillRect/>
          </a:stretch>
        </p:blipFill>
        <p:spPr>
          <a:xfrm rot="5400000">
            <a:off x="3623920" y="3159790"/>
            <a:ext cx="1824000" cy="1368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Рисунок 13" descr="P1020626.JPG"/>
          <p:cNvPicPr>
            <a:picLocks noChangeAspect="1"/>
          </p:cNvPicPr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 rot="5400000">
            <a:off x="6936288" y="1071558"/>
            <a:ext cx="1824000" cy="1368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Рисунок 14" descr="P1020402.JP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rcRect l="3409" t="13638"/>
          <a:stretch>
            <a:fillRect/>
          </a:stretch>
        </p:blipFill>
        <p:spPr>
          <a:xfrm>
            <a:off x="4860032" y="1419622"/>
            <a:ext cx="1878973" cy="1260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 descr="P1020612.JPG"/>
          <p:cNvPicPr>
            <a:picLocks noChangeAspect="1"/>
          </p:cNvPicPr>
          <p:nvPr/>
        </p:nvPicPr>
        <p:blipFill>
          <a:blip r:embed="rId9" cstate="print">
            <a:lum bright="10000"/>
          </a:blip>
          <a:stretch>
            <a:fillRect/>
          </a:stretch>
        </p:blipFill>
        <p:spPr>
          <a:xfrm>
            <a:off x="395536" y="2859782"/>
            <a:ext cx="1565279" cy="1476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Рисунок 15" descr="P1020623.JPG"/>
          <p:cNvPicPr>
            <a:picLocks noChangeAspect="1"/>
          </p:cNvPicPr>
          <p:nvPr/>
        </p:nvPicPr>
        <p:blipFill>
          <a:blip r:embed="rId10" cstate="print"/>
          <a:srcRect l="8141"/>
          <a:stretch>
            <a:fillRect/>
          </a:stretch>
        </p:blipFill>
        <p:spPr>
          <a:xfrm>
            <a:off x="7020272" y="2859782"/>
            <a:ext cx="1763688" cy="1440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67494"/>
            <a:ext cx="3960440" cy="795735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День за днем мы растем-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    </a:t>
            </a:r>
            <a:r>
              <a:rPr lang="ru-RU" sz="2000" b="1" dirty="0" smtClean="0">
                <a:solidFill>
                  <a:srgbClr val="FF0000"/>
                </a:solidFill>
              </a:rPr>
              <a:t>и наш мир познаем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" name="Содержимое 9" descr="P1020577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10000"/>
          </a:blip>
          <a:srcRect r="-2425" b="17733"/>
          <a:stretch>
            <a:fillRect/>
          </a:stretch>
        </p:blipFill>
        <p:spPr>
          <a:xfrm rot="5400000">
            <a:off x="791483" y="2823875"/>
            <a:ext cx="1944217" cy="1728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Содержимое 12" descr="P102058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 rot="5400000">
            <a:off x="6267888" y="2820078"/>
            <a:ext cx="1936624" cy="1728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Рисунок 16" descr="P1020595.JPG"/>
          <p:cNvPicPr>
            <a:picLocks noChangeAspect="1"/>
          </p:cNvPicPr>
          <p:nvPr/>
        </p:nvPicPr>
        <p:blipFill>
          <a:blip r:embed="rId4" cstate="print"/>
          <a:srcRect l="3030" r="9091"/>
          <a:stretch>
            <a:fillRect/>
          </a:stretch>
        </p:blipFill>
        <p:spPr>
          <a:xfrm>
            <a:off x="3275856" y="1275606"/>
            <a:ext cx="2376264" cy="1692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 descr="P1020647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rcRect b="22821"/>
          <a:stretch>
            <a:fillRect/>
          </a:stretch>
        </p:blipFill>
        <p:spPr>
          <a:xfrm>
            <a:off x="611560" y="1131590"/>
            <a:ext cx="2160240" cy="136815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 descr="P1020738.JPG"/>
          <p:cNvPicPr>
            <a:picLocks noChangeAspect="1"/>
          </p:cNvPicPr>
          <p:nvPr/>
        </p:nvPicPr>
        <p:blipFill>
          <a:blip r:embed="rId6" cstate="print"/>
          <a:srcRect b="18173"/>
          <a:stretch>
            <a:fillRect/>
          </a:stretch>
        </p:blipFill>
        <p:spPr>
          <a:xfrm>
            <a:off x="3347864" y="3219822"/>
            <a:ext cx="2346413" cy="1440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 descr="IMG_20171124_115116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tretch>
            <a:fillRect/>
          </a:stretch>
        </p:blipFill>
        <p:spPr>
          <a:xfrm>
            <a:off x="6516216" y="1131590"/>
            <a:ext cx="1944216" cy="144016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1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</TotalTime>
  <Words>299</Words>
  <Application>Microsoft Office PowerPoint</Application>
  <PresentationFormat>Экран (16:9)</PresentationFormat>
  <Paragraphs>80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Тема Office</vt:lpstr>
      <vt:lpstr>1_Тема Office</vt:lpstr>
      <vt:lpstr>2_Тема Office</vt:lpstr>
      <vt:lpstr>51</vt:lpstr>
      <vt:lpstr>Слайд 1</vt:lpstr>
      <vt:lpstr>Слайд 2</vt:lpstr>
      <vt:lpstr>Слайд 3</vt:lpstr>
      <vt:lpstr>Слайд 4</vt:lpstr>
      <vt:lpstr>Слайд 5</vt:lpstr>
      <vt:lpstr>                                                     Наш  уютный детский сад-                                                      Это счастье для ребят !                                                      По дорожке прямиком                                                      Побежим в любимый дом,                                                      Потому, что детский сад                                                      Ждет всегда своих ребят! </vt:lpstr>
      <vt:lpstr>                                     Наша группа                                                              В группе нашей очень много                                                       Интересных уголков,                                                         Игры есть по интересам                                                       Каждый здесь играть готов.  </vt:lpstr>
      <vt:lpstr>В нашей группе предметно- развивающая среда разделена на уголки-микроцентры Здесь ребята не скучают, Очень весело играют ! </vt:lpstr>
      <vt:lpstr>День за днем мы растем-     и наш мир познаем</vt:lpstr>
      <vt:lpstr>             С детьми работают   Воспитатели: Татьяна Викторовна Захарова,  Людмила Гордеевна Ларина  Младший воспитатель: Виктория Теодоровна Харомонова  Учитель-логопед: Нина Николаевна Железняк  Педагог- психолог: Светлана Борисовна Дубовик  Музыкальный руководитель: Юлиана Александровна Малич    </vt:lpstr>
      <vt:lpstr>Слайд 11</vt:lpstr>
      <vt:lpstr>Программно- методическое обеспечение образовательного процесса</vt:lpstr>
      <vt:lpstr>Слайд 13</vt:lpstr>
      <vt:lpstr>В группе у нас игрушек не счесть: Мячики есть и конструкторы есть. Есть и машины, и куклы и мишки-                 Любят играть в них девчонки, мальчишки. </vt:lpstr>
      <vt:lpstr> Упражнения, зарядка  Нам нужны как подзарядка.</vt:lpstr>
      <vt:lpstr>С грязными руками кушать не садимся Сразу к умывальнику быстро- быстро мчимся.</vt:lpstr>
      <vt:lpstr>                                           Повара нас кормят, поят                                            Каждый день стараются,                                            И котлеты и пельмени                                            Вкусно получаются.</vt:lpstr>
      <vt:lpstr>                                       Воспитатели помогут                                        Много нового узнать.                                        Учимся мы здесь играя,                                        Легче мир так познавать.</vt:lpstr>
      <vt:lpstr>Наша группа не простая, Наша группа- речевая!</vt:lpstr>
      <vt:lpstr>Снова музыка играет Нас на танец приглашает! Здесь  улучшат нам осанку И раскроют все таланты!</vt:lpstr>
      <vt:lpstr>Наши прогулки</vt:lpstr>
      <vt:lpstr>Мы физкультурой не прочь заниматься И на прогулке с горки кататься!</vt:lpstr>
      <vt:lpstr>Слайд 23</vt:lpstr>
      <vt:lpstr>Играем, Фантазируем, развиваемся!</vt:lpstr>
      <vt:lpstr>                                                    Вместе спорят и мечтают,                                      Незаметно подрастают.                                      Детский сад второй наш дом,                                      Как тепло, уютно в нем!</vt:lpstr>
      <vt:lpstr>Слайд 26</vt:lpstr>
      <vt:lpstr>Спасибо всем за внимание, Мы говорим вам: «До свидания»!!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Людмила Ларина</cp:lastModifiedBy>
  <cp:revision>373</cp:revision>
  <dcterms:created xsi:type="dcterms:W3CDTF">2017-08-10T14:31:25Z</dcterms:created>
  <dcterms:modified xsi:type="dcterms:W3CDTF">2018-01-05T10:40:57Z</dcterms:modified>
</cp:coreProperties>
</file>