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41"/>
  </p:notesMasterIdLst>
  <p:handoutMasterIdLst>
    <p:handoutMasterId r:id="rId4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9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2" r:id="rId28"/>
    <p:sldId id="281" r:id="rId29"/>
    <p:sldId id="283" r:id="rId30"/>
    <p:sldId id="284" r:id="rId31"/>
    <p:sldId id="285" r:id="rId32"/>
    <p:sldId id="290" r:id="rId33"/>
    <p:sldId id="291" r:id="rId34"/>
    <p:sldId id="292" r:id="rId35"/>
    <p:sldId id="293" r:id="rId36"/>
    <p:sldId id="288" r:id="rId37"/>
    <p:sldId id="294" r:id="rId38"/>
    <p:sldId id="287" r:id="rId39"/>
    <p:sldId id="286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587" autoAdjust="0"/>
    <p:restoredTop sz="86410" autoAdjust="0"/>
  </p:normalViewPr>
  <p:slideViewPr>
    <p:cSldViewPr>
      <p:cViewPr>
        <p:scale>
          <a:sx n="70" d="100"/>
          <a:sy n="70" d="100"/>
        </p:scale>
        <p:origin x="-1140" y="-16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1/6/2018</a:t>
            </a:fld>
            <a:endParaRPr lang="en-US" dirty="0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1/6/2018</a:t>
            </a:fld>
            <a:endParaRPr lang="en-US" dirty="0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82550"/>
            <a:ext cx="8537575" cy="14335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2588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192587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>
          <a:xfrm>
            <a:off x="301625" y="6245225"/>
            <a:ext cx="2286000" cy="473075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286000" cy="473075"/>
          </a:xfrm>
        </p:spPr>
        <p:txBody>
          <a:bodyPr/>
          <a:lstStyle>
            <a:lvl1pPr>
              <a:defRPr/>
            </a:lvl1pPr>
          </a:lstStyle>
          <a:p>
            <a:fld id="{CB0D24E1-8308-440F-BD88-642283FF27A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10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1/6/2018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dirty="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42976" y="2285992"/>
            <a:ext cx="7577814" cy="1470025"/>
          </a:xfrm>
        </p:spPr>
        <p:txBody>
          <a:bodyPr>
            <a:normAutofit fontScale="90000"/>
          </a:bodyPr>
          <a:lstStyle/>
          <a:p>
            <a:pPr indent="-339725">
              <a:lnSpc>
                <a:spcPct val="90000"/>
              </a:lnSpc>
              <a:spcBef>
                <a:spcPts val="3675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itchFamily="16" charset="0"/>
              </a:rPr>
              <a:t>КИСЛОТЫ:</a:t>
            </a:r>
            <a:br>
              <a:rPr lang="ru-RU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6" charset="0"/>
              </a:rPr>
              <a:t>классификация и химические свойства </a:t>
            </a:r>
            <a:endParaRPr lang="ru-RU" dirty="0">
              <a:solidFill>
                <a:schemeClr val="tx1"/>
              </a:solidFill>
              <a:latin typeface="Times New Roman" pitchFamily="1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5072074"/>
            <a:ext cx="4572000" cy="10654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39725" algn="ctr">
              <a:lnSpc>
                <a:spcPct val="90000"/>
              </a:lnSpc>
              <a:spcBef>
                <a:spcPts val="3675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dirty="0" smtClean="0">
                <a:latin typeface="Times New Roman" pitchFamily="16" charset="0"/>
              </a:rPr>
              <a:t>Учитель химии</a:t>
            </a:r>
            <a:endParaRPr lang="ru-RU" dirty="0" smtClean="0">
              <a:latin typeface="Times New Roman" pitchFamily="16" charset="0"/>
            </a:endParaRPr>
          </a:p>
          <a:p>
            <a:pPr indent="-339725" algn="ctr">
              <a:lnSpc>
                <a:spcPct val="90000"/>
              </a:lnSpc>
              <a:spcBef>
                <a:spcPts val="3675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dirty="0" smtClean="0">
                <a:latin typeface="Times New Roman" pitchFamily="16" charset="0"/>
              </a:rPr>
              <a:t>Якимович Е. Л.</a:t>
            </a:r>
            <a:endParaRPr lang="ru-RU" dirty="0"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57224" y="1700213"/>
            <a:ext cx="7858180" cy="208915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8000" b="1" dirty="0">
                <a:solidFill>
                  <a:srgbClr val="FF0000"/>
                </a:solidFill>
              </a:rPr>
              <a:t>О  С  Т  Ы  Л  К  И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0"/>
            <a:ext cx="8540750" cy="1052496"/>
          </a:xfrm>
          <a:ln/>
        </p:spPr>
        <p:txBody>
          <a:bodyPr>
            <a:normAutofit fontScale="90000"/>
          </a:bodyPr>
          <a:lstStyle/>
          <a:p>
            <a:pPr algn="l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  <a:t/>
            </a:r>
            <a:b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  <a:t/>
            </a:r>
            <a:b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  <a:t/>
            </a:r>
            <a:b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  <a:t/>
            </a:r>
            <a:b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</a:br>
            <a:r>
              <a:rPr lang="ru-RU" sz="4800" u="sng" dirty="0" smtClean="0">
                <a:solidFill>
                  <a:schemeClr val="tx1"/>
                </a:solidFill>
                <a:latin typeface="Times New Roman" pitchFamily="16" charset="0"/>
              </a:rPr>
              <a:t>  Тема </a:t>
            </a:r>
            <a:r>
              <a:rPr lang="ru-RU" sz="4800" u="sng" dirty="0">
                <a:solidFill>
                  <a:schemeClr val="tx1"/>
                </a:solidFill>
                <a:latin typeface="Times New Roman" pitchFamily="16" charset="0"/>
              </a:rPr>
              <a:t>урока: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85786" y="1341438"/>
            <a:ext cx="7715304" cy="2159000"/>
          </a:xfrm>
          <a:ln/>
        </p:spPr>
        <p:txBody>
          <a:bodyPr>
            <a:normAutofit fontScale="47500" lnSpcReduction="20000"/>
          </a:bodyPr>
          <a:lstStyle/>
          <a:p>
            <a:pPr indent="-339725" algn="ctr">
              <a:lnSpc>
                <a:spcPct val="90000"/>
              </a:lnSpc>
              <a:spcBef>
                <a:spcPts val="3675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6" charset="0"/>
              </a:rPr>
              <a:t>КИСЛОТЫ:</a:t>
            </a:r>
          </a:p>
          <a:p>
            <a:pPr indent="-339725" algn="ctr">
              <a:lnSpc>
                <a:spcPct val="90000"/>
              </a:lnSpc>
              <a:spcBef>
                <a:spcPts val="3675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6" charset="0"/>
              </a:rPr>
              <a:t>классификация и химические свойства </a:t>
            </a:r>
            <a:endParaRPr lang="ru-RU" sz="9600" dirty="0">
              <a:solidFill>
                <a:srgbClr val="FF0000"/>
              </a:solidFill>
              <a:latin typeface="Times New Roman" pitchFamily="16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500438"/>
            <a:ext cx="3554412" cy="266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03250" y="285728"/>
            <a:ext cx="8540750" cy="1312863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8000" b="1" dirty="0">
                <a:solidFill>
                  <a:schemeClr val="tx1"/>
                </a:solidFill>
              </a:rPr>
              <a:t>Задачи урока: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7158" y="1785926"/>
            <a:ext cx="8540750" cy="4498975"/>
          </a:xfrm>
          <a:ln/>
        </p:spPr>
        <p:txBody>
          <a:bodyPr>
            <a:normAutofit/>
          </a:bodyPr>
          <a:lstStyle/>
          <a:p>
            <a:pPr marL="339725" indent="-339725">
              <a:lnSpc>
                <a:spcPct val="80000"/>
              </a:lnSpc>
              <a:spcBef>
                <a:spcPts val="700"/>
              </a:spcBef>
              <a:buClr>
                <a:srgbClr val="A3C145"/>
              </a:buClr>
              <a:buSzPct val="80000"/>
              <a:buFont typeface="Arial" charset="0"/>
              <a:buChar char="►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sz="3200" b="1" dirty="0" smtClean="0">
                <a:solidFill>
                  <a:srgbClr val="00FF00"/>
                </a:solidFill>
              </a:rPr>
              <a:t>Научиться классифицировать кислоты.</a:t>
            </a:r>
          </a:p>
          <a:p>
            <a:pPr marL="339725" indent="-339725">
              <a:lnSpc>
                <a:spcPct val="80000"/>
              </a:lnSpc>
              <a:spcBef>
                <a:spcPts val="700"/>
              </a:spcBef>
              <a:buClr>
                <a:srgbClr val="A3C145"/>
              </a:buClr>
              <a:buSzPct val="80000"/>
              <a:buFont typeface="Arial" charset="0"/>
              <a:buChar char="►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endParaRPr lang="ru-RU" sz="3200" b="1" dirty="0" smtClean="0">
              <a:solidFill>
                <a:srgbClr val="00FF00"/>
              </a:solidFill>
            </a:endParaRPr>
          </a:p>
          <a:p>
            <a:pPr marL="339725" indent="-339725">
              <a:lnSpc>
                <a:spcPct val="80000"/>
              </a:lnSpc>
              <a:spcBef>
                <a:spcPts val="700"/>
              </a:spcBef>
              <a:buClr>
                <a:srgbClr val="A3C145"/>
              </a:buClr>
              <a:buSzPct val="80000"/>
              <a:buFont typeface="Arial" charset="0"/>
              <a:buChar char="►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 sz="3200" b="1" dirty="0" smtClean="0">
                <a:solidFill>
                  <a:srgbClr val="00FF00"/>
                </a:solidFill>
              </a:rPr>
              <a:t>Исследовать химические свойства </a:t>
            </a:r>
            <a:r>
              <a:rPr lang="ru-RU" sz="3200" b="1" dirty="0" err="1" smtClean="0">
                <a:solidFill>
                  <a:srgbClr val="00FF00"/>
                </a:solidFill>
              </a:rPr>
              <a:t>кслот</a:t>
            </a:r>
            <a:r>
              <a:rPr lang="ru-RU" sz="3200" b="1" dirty="0" smtClean="0">
                <a:solidFill>
                  <a:srgbClr val="00FF00"/>
                </a:solidFill>
              </a:rPr>
              <a:t> (отношение кислот к металлам, оксидам металлов, основаниям и солям.)</a:t>
            </a:r>
            <a:endParaRPr lang="ru-RU" sz="32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" dur="8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" dur="8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" dur="8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60"/>
                            </p:stCondLst>
                            <p:childTnLst>
                              <p:par>
                                <p:cTn id="16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8" dur="8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9" dur="8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0" dur="8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341438"/>
            <a:ext cx="3719513" cy="504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188913"/>
            <a:ext cx="8893175" cy="1079500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 dirty="0">
                <a:solidFill>
                  <a:schemeClr val="tx1"/>
                </a:solidFill>
              </a:rPr>
              <a:t>КИСЛОТЫ В КУЛИНАРИИ</a:t>
            </a:r>
            <a:r>
              <a:rPr lang="ru-RU" sz="5400" b="1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288" y="2636838"/>
            <a:ext cx="4248150" cy="116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FF00"/>
                </a:solidFill>
                <a:latin typeface="Tahoma" pitchFamily="32" charset="0"/>
              </a:rPr>
              <a:t>Уксусная и лимонная 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FF00"/>
                </a:solidFill>
                <a:latin typeface="Tahoma" pitchFamily="32" charset="0"/>
              </a:rPr>
              <a:t>кислоты.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652963"/>
            <a:ext cx="2087563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3" dur="8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4" dur="8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5" dur="8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8" dur="8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9" dur="8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0" dur="8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Кислоты в природе</a:t>
            </a:r>
            <a:endParaRPr lang="ru-RU" sz="5400" dirty="0"/>
          </a:p>
        </p:txBody>
      </p:sp>
      <p:pic>
        <p:nvPicPr>
          <p:cNvPr id="1026" name="Picture 2" descr="Ants (Pheidole megacephala) tending aphids for honeydew.  The tight association of ants and aphids give the ants a significant carbohydrate boost and the aphids protection from predators.&#10;&#10;St. Lucia, KZN, South Afr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786189"/>
            <a:ext cx="3857652" cy="30718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43306" y="1571612"/>
            <a:ext cx="55006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Муравей не просто кусает, он впрыскивает в рану яд, содержащий до 70% муравьиной кислоты. Из-за этой кислоты так жжется крапива</a:t>
            </a:r>
            <a:endParaRPr lang="ru-RU" sz="2800" dirty="0"/>
          </a:p>
        </p:txBody>
      </p:sp>
      <p:sp>
        <p:nvSpPr>
          <p:cNvPr id="1028" name="AutoShape 4" descr="Картинки по запросу паук педипальпида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паук педипальпида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паук педипальпида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3643306" cy="242889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4000504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паук </a:t>
            </a:r>
            <a:r>
              <a:rPr lang="ru-RU" sz="2800" dirty="0" err="1" smtClean="0"/>
              <a:t>педипальпида</a:t>
            </a:r>
            <a:r>
              <a:rPr lang="ru-RU" sz="2800" dirty="0" smtClean="0"/>
              <a:t>, спасаясь от своих врагов, стреляет в них струйкой жидкости, состоящей на 84% из уксусной кислоты.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596187" cy="1143000"/>
          </a:xfrm>
          <a:ln/>
        </p:spPr>
        <p:txBody>
          <a:bodyPr>
            <a:noAutofit/>
          </a:bodyPr>
          <a:lstStyle/>
          <a:p>
            <a:pPr algn="l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>
                <a:solidFill>
                  <a:schemeClr val="tx1"/>
                </a:solidFill>
              </a:rPr>
              <a:t>КИСЛОТЫ  В МЕДИЦИНЕ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6113"/>
            <a:ext cx="4679950" cy="4248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003800" y="2492375"/>
            <a:ext cx="3960813" cy="2466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FF00"/>
                </a:solidFill>
                <a:latin typeface="Tahoma" pitchFamily="32" charset="0"/>
              </a:rPr>
              <a:t>Аскорбиновая, 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FF00"/>
                </a:solidFill>
                <a:latin typeface="Tahoma" pitchFamily="32" charset="0"/>
              </a:rPr>
              <a:t>ацетилсалициловая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FF00"/>
                </a:solidFill>
                <a:latin typeface="Tahoma" pitchFamily="32" charset="0"/>
              </a:rPr>
              <a:t>и другие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i="1">
              <a:solidFill>
                <a:srgbClr val="00FF00"/>
              </a:solidFill>
              <a:latin typeface="Tahoma" pitchFamily="32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260350"/>
            <a:ext cx="1979613" cy="177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80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6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68313" y="4508500"/>
            <a:ext cx="5219700" cy="180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00FF00"/>
                </a:solidFill>
              </a:rPr>
              <a:t>Соляная кислота, находящаяся в желудке, помогает переваривать пищу.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143240" y="1484313"/>
            <a:ext cx="5749935" cy="24797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>
                <a:solidFill>
                  <a:srgbClr val="FF6600"/>
                </a:solidFill>
              </a:rPr>
              <a:t>Молочная кислота образуется в мышцах при физической нагрузке</a:t>
            </a:r>
            <a:r>
              <a:rPr lang="ru-RU" sz="2800" b="1" i="1" dirty="0" smtClean="0">
                <a:solidFill>
                  <a:srgbClr val="FF6600"/>
                </a:solidFill>
              </a:rPr>
              <a:t>.</a:t>
            </a:r>
          </a:p>
          <a:p>
            <a:pPr>
              <a:spcBef>
                <a:spcPts val="17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 smtClean="0">
                <a:solidFill>
                  <a:srgbClr val="FF0000"/>
                </a:solidFill>
              </a:rPr>
              <a:t>Аминокислоты образуют белки, которые выполняют много функций в  живом организме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341438"/>
            <a:ext cx="3178175" cy="3024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789363"/>
            <a:ext cx="3209925" cy="2762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48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7989887" cy="1143000"/>
          </a:xfrm>
          <a:ln/>
        </p:spPr>
        <p:txBody>
          <a:bodyPr>
            <a:no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>
                <a:solidFill>
                  <a:schemeClr val="tx1"/>
                </a:solidFill>
              </a:rPr>
              <a:t>КИСЛОТЫ СОДЕРЖАТСЯ В ОРГАНИЗМАХ </a:t>
            </a:r>
            <a:r>
              <a:rPr lang="ru-RU" sz="3200" b="1" dirty="0" smtClean="0">
                <a:solidFill>
                  <a:schemeClr val="tx1"/>
                </a:solidFill>
              </a:rPr>
              <a:t>ЖИВОТНЫХ и ЧЕЛОВЕКА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597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5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5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852992" y="4709264"/>
            <a:ext cx="580496" cy="725620"/>
            <a:chOff x="2852992" y="4709264"/>
            <a:chExt cx="580496" cy="72562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2780992" y="478688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2785488" y="478126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997833"/>
          </a:xfrm>
        </p:spPr>
        <p:txBody>
          <a:bodyPr>
            <a:noAutofit/>
          </a:bodyPr>
          <a:lstStyle/>
          <a:p>
            <a:r>
              <a:rPr lang="ru-RU" sz="7200" dirty="0" smtClean="0"/>
              <a:t>«Лови ошибку»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81439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OH 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б)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3NaOH +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в) 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4000" baseline="5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г)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 Ca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+ CO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4000" baseline="5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2- </a:t>
            </a:r>
            <a:endParaRPr lang="en-US" sz="4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2NaOH + K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 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 + 2KOH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11"/>
          <p:cNvGrpSpPr/>
          <p:nvPr/>
        </p:nvGrpSpPr>
        <p:grpSpPr>
          <a:xfrm>
            <a:off x="2852992" y="4709264"/>
            <a:ext cx="580496" cy="725620"/>
            <a:chOff x="2852992" y="4709264"/>
            <a:chExt cx="580496" cy="72562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2780992" y="478688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2785488" y="478126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11"/>
          <p:cNvGrpSpPr/>
          <p:nvPr/>
        </p:nvGrpSpPr>
        <p:grpSpPr>
          <a:xfrm>
            <a:off x="4491570" y="5572140"/>
            <a:ext cx="580496" cy="725620"/>
            <a:chOff x="2852992" y="4709264"/>
            <a:chExt cx="580496" cy="725620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2780992" y="478688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2785488" y="4781264"/>
              <a:ext cx="720000" cy="576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ЗАДАНИЕ: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857364"/>
            <a:ext cx="75009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Найди «белую ворону»</a:t>
            </a:r>
          </a:p>
          <a:p>
            <a:endParaRPr lang="ru-RU" sz="4400" dirty="0" smtClean="0"/>
          </a:p>
          <a:p>
            <a:r>
              <a:rPr lang="ru-RU" sz="4400" dirty="0" smtClean="0"/>
              <a:t>а) </a:t>
            </a:r>
            <a:r>
              <a:rPr lang="en-US" sz="4400" dirty="0" err="1" smtClean="0"/>
              <a:t>HBr</a:t>
            </a:r>
            <a:r>
              <a:rPr lang="en-US" sz="4400" dirty="0" smtClean="0"/>
              <a:t>,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S, HNO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, </a:t>
            </a:r>
            <a:r>
              <a:rPr lang="en-US" sz="4400" dirty="0" err="1" smtClean="0"/>
              <a:t>HCl</a:t>
            </a:r>
            <a:endParaRPr lang="en-US" sz="4400" dirty="0" smtClean="0"/>
          </a:p>
          <a:p>
            <a:endParaRPr lang="en-US" sz="4400" dirty="0" smtClean="0"/>
          </a:p>
          <a:p>
            <a:r>
              <a:rPr lang="ru-RU" sz="4400" dirty="0" smtClean="0"/>
              <a:t>б) </a:t>
            </a:r>
            <a:r>
              <a:rPr lang="en-US" sz="4400" dirty="0" smtClean="0"/>
              <a:t>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SO</a:t>
            </a:r>
            <a:r>
              <a:rPr lang="en-US" sz="4400" baseline="-25000" dirty="0" smtClean="0"/>
              <a:t>4</a:t>
            </a:r>
            <a:r>
              <a:rPr lang="en-US" sz="4400" dirty="0" smtClean="0"/>
              <a:t>,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CO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, H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PO</a:t>
            </a:r>
            <a:r>
              <a:rPr lang="en-US" sz="4400" baseline="-25000" dirty="0" smtClean="0"/>
              <a:t>4</a:t>
            </a:r>
            <a:r>
              <a:rPr lang="en-US" sz="4400" dirty="0" smtClean="0"/>
              <a:t>,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0"/>
            <a:ext cx="5651500" cy="1214422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Классификация кислот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3963985" cy="1368425"/>
          </a:xfrm>
          <a:ln/>
        </p:spPr>
        <p:txBody>
          <a:bodyPr>
            <a:normAutofit/>
          </a:bodyPr>
          <a:lstStyle/>
          <a:p>
            <a:pPr indent="-339725"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1" dirty="0">
                <a:solidFill>
                  <a:schemeClr val="tx1"/>
                </a:solidFill>
                <a:effectLst/>
              </a:rPr>
              <a:t>I.   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По числу атомов </a:t>
            </a:r>
            <a:r>
              <a:rPr lang="en-US" sz="3200" b="1" dirty="0">
                <a:solidFill>
                  <a:schemeClr val="tx1"/>
                </a:solidFill>
                <a:effectLst/>
              </a:rPr>
              <a:t>  </a:t>
            </a:r>
          </a:p>
          <a:p>
            <a:pPr indent="-339725"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1" dirty="0">
                <a:solidFill>
                  <a:schemeClr val="tx1"/>
                </a:solidFill>
                <a:effectLst/>
              </a:rPr>
              <a:t>         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водорода: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7643834" y="642918"/>
            <a:ext cx="1008063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7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X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5643570" y="500042"/>
            <a:ext cx="503237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18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I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4949825" y="1428736"/>
            <a:ext cx="4194175" cy="175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 algn="ctr">
              <a:lnSpc>
                <a:spcPct val="80000"/>
              </a:lnSpc>
              <a:spcBef>
                <a:spcPts val="4725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9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H</a:t>
            </a:r>
            <a:r>
              <a:rPr lang="en-US" sz="18900" baseline="-2500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x</a:t>
            </a:r>
            <a:r>
              <a:rPr lang="en-US" sz="189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R</a:t>
            </a:r>
            <a:endParaRPr lang="en-US" sz="189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2" charset="0"/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714480" y="4572008"/>
            <a:ext cx="5761037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800" b="1" dirty="0">
                <a:solidFill>
                  <a:srgbClr val="00FF00"/>
                </a:solidFill>
                <a:latin typeface="Tahoma" pitchFamily="32" charset="0"/>
              </a:rPr>
              <a:t>x = 1</a:t>
            </a:r>
            <a:r>
              <a:rPr lang="en-US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ahoma" pitchFamily="32" charset="0"/>
              </a:rPr>
              <a:t>– </a:t>
            </a:r>
            <a:r>
              <a:rPr lang="ru-RU" sz="2800" b="1" dirty="0">
                <a:solidFill>
                  <a:srgbClr val="00FF00"/>
                </a:solidFill>
                <a:latin typeface="Tahoma" pitchFamily="32" charset="0"/>
              </a:rPr>
              <a:t>одно</a:t>
            </a:r>
            <a:r>
              <a:rPr lang="ru-RU" sz="2800" b="1" dirty="0">
                <a:solidFill>
                  <a:srgbClr val="FF0000"/>
                </a:solidFill>
                <a:latin typeface="Tahoma" pitchFamily="32" charset="0"/>
              </a:rPr>
              <a:t>основная</a:t>
            </a:r>
            <a:r>
              <a:rPr lang="ru-RU" sz="2800" b="1" dirty="0">
                <a:solidFill>
                  <a:srgbClr val="FFFFFF"/>
                </a:solidFill>
                <a:latin typeface="Tahoma" pitchFamily="32" charset="0"/>
              </a:rPr>
              <a:t>  </a:t>
            </a:r>
            <a:r>
              <a:rPr lang="en-US" sz="2800" b="1" dirty="0">
                <a:latin typeface="Tahoma" pitchFamily="32" charset="0"/>
              </a:rPr>
              <a:t>HNO</a:t>
            </a:r>
            <a:r>
              <a:rPr lang="en-US" sz="2800" b="1" baseline="-25000" dirty="0">
                <a:latin typeface="Tahoma" pitchFamily="32" charset="0"/>
              </a:rPr>
              <a:t>3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714480" y="5143512"/>
            <a:ext cx="5976937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800" b="1" dirty="0">
                <a:solidFill>
                  <a:srgbClr val="00FF00"/>
                </a:solidFill>
                <a:latin typeface="Tahoma" pitchFamily="32" charset="0"/>
              </a:rPr>
              <a:t>x = 2</a:t>
            </a:r>
            <a:r>
              <a:rPr lang="en-US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ahoma" pitchFamily="32" charset="0"/>
              </a:rPr>
              <a:t>– </a:t>
            </a:r>
            <a:r>
              <a:rPr lang="ru-RU" sz="2800" b="1" dirty="0">
                <a:solidFill>
                  <a:srgbClr val="00FF00"/>
                </a:solidFill>
                <a:latin typeface="Tahoma" pitchFamily="32" charset="0"/>
              </a:rPr>
              <a:t>двух</a:t>
            </a:r>
            <a:r>
              <a:rPr lang="ru-RU" sz="2800" b="1" dirty="0">
                <a:solidFill>
                  <a:srgbClr val="FF0000"/>
                </a:solidFill>
                <a:latin typeface="Tahoma" pitchFamily="32" charset="0"/>
              </a:rPr>
              <a:t>основная </a:t>
            </a:r>
            <a:r>
              <a:rPr lang="ru-RU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latin typeface="Tahoma" pitchFamily="32" charset="0"/>
              </a:rPr>
              <a:t>H</a:t>
            </a:r>
            <a:r>
              <a:rPr lang="ru-RU" sz="2800" b="1" baseline="-25000" dirty="0">
                <a:latin typeface="Tahoma" pitchFamily="32" charset="0"/>
              </a:rPr>
              <a:t>2</a:t>
            </a:r>
            <a:r>
              <a:rPr lang="en-US" sz="2800" b="1" dirty="0">
                <a:latin typeface="Tahoma" pitchFamily="32" charset="0"/>
              </a:rPr>
              <a:t>CO</a:t>
            </a:r>
            <a:r>
              <a:rPr lang="en-US" sz="2800" b="1" baseline="-25000" dirty="0">
                <a:latin typeface="Tahoma" pitchFamily="32" charset="0"/>
              </a:rPr>
              <a:t>3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1714480" y="5643578"/>
            <a:ext cx="5976937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800" b="1" dirty="0">
                <a:solidFill>
                  <a:srgbClr val="00FF00"/>
                </a:solidFill>
                <a:latin typeface="Tahoma" pitchFamily="32" charset="0"/>
              </a:rPr>
              <a:t>x = 3</a:t>
            </a:r>
            <a:r>
              <a:rPr lang="en-US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ahoma" pitchFamily="32" charset="0"/>
              </a:rPr>
              <a:t>– </a:t>
            </a:r>
            <a:r>
              <a:rPr lang="ru-RU" sz="2800" b="1" dirty="0" err="1">
                <a:solidFill>
                  <a:srgbClr val="00FF00"/>
                </a:solidFill>
                <a:latin typeface="Tahoma" pitchFamily="32" charset="0"/>
              </a:rPr>
              <a:t>трех</a:t>
            </a:r>
            <a:r>
              <a:rPr lang="ru-RU" sz="2800" b="1" dirty="0" err="1">
                <a:solidFill>
                  <a:srgbClr val="FF0000"/>
                </a:solidFill>
                <a:latin typeface="Tahoma" pitchFamily="32" charset="0"/>
              </a:rPr>
              <a:t>основная</a:t>
            </a:r>
            <a:r>
              <a:rPr lang="ru-RU" sz="2800" b="1" dirty="0">
                <a:solidFill>
                  <a:srgbClr val="FFFFFF"/>
                </a:solidFill>
                <a:latin typeface="Tahoma" pitchFamily="32" charset="0"/>
              </a:rPr>
              <a:t>  </a:t>
            </a:r>
            <a:r>
              <a:rPr lang="en-US" sz="2800" b="1" dirty="0">
                <a:latin typeface="Tahoma" pitchFamily="32" charset="0"/>
              </a:rPr>
              <a:t>H</a:t>
            </a:r>
            <a:r>
              <a:rPr lang="ru-RU" sz="2800" b="1" baseline="-25000" dirty="0">
                <a:latin typeface="Tahoma" pitchFamily="32" charset="0"/>
              </a:rPr>
              <a:t>3</a:t>
            </a:r>
            <a:r>
              <a:rPr lang="en-US" sz="2800" b="1" dirty="0">
                <a:latin typeface="Tahoma" pitchFamily="32" charset="0"/>
              </a:rPr>
              <a:t>PO</a:t>
            </a:r>
            <a:r>
              <a:rPr lang="en-US" sz="2800" b="1" baseline="-25000" dirty="0">
                <a:latin typeface="Tahoma" pitchFamily="32" charset="0"/>
              </a:rPr>
              <a:t>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" dur="8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" dur="8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6" dur="8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40"/>
                            </p:stCondLst>
                            <p:childTnLst>
                              <p:par>
                                <p:cTn id="18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0" dur="8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1" dur="8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2" dur="8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7" dur="8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8" dur="8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9" dur="8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4" dur="8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5" dur="8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6" dur="8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41" dur="8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42" dur="8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43" dur="8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0"/>
            <a:ext cx="5651500" cy="1285860"/>
          </a:xfrm>
          <a:ln/>
        </p:spPr>
        <p:txBody>
          <a:bodyPr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Классификация кислот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" y="2143116"/>
            <a:ext cx="5000628" cy="1117600"/>
          </a:xfrm>
          <a:ln/>
        </p:spPr>
        <p:txBody>
          <a:bodyPr>
            <a:noAutofit/>
          </a:bodyPr>
          <a:lstStyle/>
          <a:p>
            <a:pPr indent="-339725">
              <a:lnSpc>
                <a:spcPct val="8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1" dirty="0">
                <a:solidFill>
                  <a:schemeClr val="tx1"/>
                </a:solidFill>
                <a:effectLst/>
              </a:rPr>
              <a:t>II.   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По наличию в кислотном остатке атомов</a:t>
            </a:r>
            <a:r>
              <a:rPr lang="en-US" sz="32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кислорода: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7643834" y="642918"/>
            <a:ext cx="1008063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7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X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5715008" y="500042"/>
            <a:ext cx="503237" cy="1081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18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</a:rPr>
              <a:t>I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4949825" y="1500174"/>
            <a:ext cx="4194175" cy="175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 algn="ctr">
              <a:lnSpc>
                <a:spcPct val="80000"/>
              </a:lnSpc>
              <a:spcBef>
                <a:spcPts val="4725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189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H</a:t>
            </a:r>
            <a:r>
              <a:rPr lang="en-US" sz="18900" baseline="-25000" dirty="0" err="1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x</a:t>
            </a:r>
            <a:r>
              <a:rPr lang="en-US" sz="189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R</a:t>
            </a:r>
            <a:endParaRPr lang="en-US" sz="189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2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785918" y="4643446"/>
            <a:ext cx="5761037" cy="503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800" b="1" dirty="0">
                <a:solidFill>
                  <a:srgbClr val="00FF00"/>
                </a:solidFill>
                <a:latin typeface="Tahoma" pitchFamily="32" charset="0"/>
              </a:rPr>
              <a:t>1)</a:t>
            </a:r>
            <a:r>
              <a:rPr lang="en-US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ahoma" pitchFamily="32" charset="0"/>
              </a:rPr>
              <a:t>– </a:t>
            </a:r>
            <a:r>
              <a:rPr lang="ru-RU" sz="2800" b="1" dirty="0" err="1">
                <a:solidFill>
                  <a:srgbClr val="00FF00"/>
                </a:solidFill>
                <a:latin typeface="Tahoma" pitchFamily="32" charset="0"/>
              </a:rPr>
              <a:t>бес</a:t>
            </a:r>
            <a:r>
              <a:rPr lang="ru-RU" sz="2800" b="1" dirty="0" err="1">
                <a:solidFill>
                  <a:srgbClr val="FF0000"/>
                </a:solidFill>
                <a:latin typeface="Tahoma" pitchFamily="32" charset="0"/>
              </a:rPr>
              <a:t>кислородные</a:t>
            </a:r>
            <a:r>
              <a:rPr lang="ru-RU" sz="2800" b="1" dirty="0">
                <a:solidFill>
                  <a:srgbClr val="FFFFFF"/>
                </a:solidFill>
                <a:latin typeface="Tahoma" pitchFamily="32" charset="0"/>
              </a:rPr>
              <a:t>  </a:t>
            </a:r>
            <a:r>
              <a:rPr lang="en-US" sz="2800" b="1" dirty="0">
                <a:latin typeface="Tahoma" pitchFamily="32" charset="0"/>
              </a:rPr>
              <a:t>HI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1763713" y="5357826"/>
            <a:ext cx="7380287" cy="503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800" b="1" dirty="0">
                <a:solidFill>
                  <a:srgbClr val="00FF00"/>
                </a:solidFill>
                <a:latin typeface="Tahoma" pitchFamily="32" charset="0"/>
              </a:rPr>
              <a:t>2)</a:t>
            </a:r>
            <a:r>
              <a:rPr lang="en-US" sz="2800" b="1" dirty="0">
                <a:solidFill>
                  <a:srgbClr val="FFFFFF"/>
                </a:solidFill>
                <a:latin typeface="Tahoma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ahoma" pitchFamily="32" charset="0"/>
              </a:rPr>
              <a:t>– </a:t>
            </a:r>
            <a:r>
              <a:rPr lang="ru-RU" sz="2800" b="1" dirty="0">
                <a:solidFill>
                  <a:srgbClr val="00FF00"/>
                </a:solidFill>
                <a:latin typeface="Tahoma" pitchFamily="32" charset="0"/>
              </a:rPr>
              <a:t>кислородо</a:t>
            </a:r>
            <a:r>
              <a:rPr lang="ru-RU" sz="2800" b="1" dirty="0">
                <a:solidFill>
                  <a:srgbClr val="FF0000"/>
                </a:solidFill>
                <a:latin typeface="Tahoma" pitchFamily="32" charset="0"/>
              </a:rPr>
              <a:t>содержащие</a:t>
            </a:r>
            <a:r>
              <a:rPr lang="ru-RU" sz="2800" b="1" dirty="0">
                <a:solidFill>
                  <a:srgbClr val="FFFFFF"/>
                </a:solidFill>
                <a:latin typeface="Tahoma" pitchFamily="32" charset="0"/>
              </a:rPr>
              <a:t>  </a:t>
            </a:r>
            <a:r>
              <a:rPr lang="en-US" sz="2800" b="1" dirty="0">
                <a:latin typeface="Tahoma" pitchFamily="32" charset="0"/>
              </a:rPr>
              <a:t>H</a:t>
            </a:r>
            <a:r>
              <a:rPr lang="ru-RU" sz="2800" b="1" baseline="-25000" dirty="0">
                <a:latin typeface="Tahoma" pitchFamily="32" charset="0"/>
              </a:rPr>
              <a:t>2</a:t>
            </a:r>
            <a:r>
              <a:rPr lang="en-US" sz="2800" b="1" dirty="0">
                <a:latin typeface="Tahoma" pitchFamily="32" charset="0"/>
              </a:rPr>
              <a:t>CO</a:t>
            </a:r>
            <a:r>
              <a:rPr lang="en-US" sz="2800" b="1" baseline="-25000" dirty="0">
                <a:latin typeface="Tahoma" pitchFamily="32" charset="0"/>
              </a:rPr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" dur="8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" dur="8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6" dur="8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1" dur="80" fill="hold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2" dur="80" fill="hold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3" dur="80" fill="hold"/>
                                        <p:tgtEl>
                                          <p:spTgt spid="46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8" dur="8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9" dur="8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125,-109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63,-9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0" dur="8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71546"/>
            <a:ext cx="750099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1313" algn="ctr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800" i="1" dirty="0" smtClean="0">
                <a:solidFill>
                  <a:srgbClr val="006600"/>
                </a:solidFill>
              </a:rPr>
              <a:t>Относительно смешивания </a:t>
            </a:r>
            <a:r>
              <a:rPr lang="ru-RU" sz="2800" dirty="0" smtClean="0">
                <a:solidFill>
                  <a:srgbClr val="006600"/>
                </a:solidFill>
              </a:rPr>
              <a:t>серной кислоты</a:t>
            </a:r>
            <a:r>
              <a:rPr lang="ru-RU" sz="2800" i="1" dirty="0" smtClean="0">
                <a:solidFill>
                  <a:srgbClr val="006600"/>
                </a:solidFill>
              </a:rPr>
              <a:t> с водой с давних пор существует строгое правило: </a:t>
            </a:r>
          </a:p>
          <a:p>
            <a:pPr marL="342900" indent="-341313" algn="ctr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i="1" dirty="0" smtClean="0">
                <a:solidFill>
                  <a:srgbClr val="FF0000"/>
                </a:solidFill>
              </a:rPr>
              <a:t>«Запомни раз и навсегда:</a:t>
            </a:r>
          </a:p>
          <a:p>
            <a:pPr marL="342900" indent="-341313" algn="ctr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600" i="1" dirty="0" smtClean="0">
                <a:solidFill>
                  <a:srgbClr val="FF0000"/>
                </a:solidFill>
              </a:rPr>
              <a:t>Сначала - вода, затем - кислота, иначе может случиться беда». </a:t>
            </a:r>
          </a:p>
          <a:p>
            <a:pPr marL="342900" indent="-341313" algn="ctr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800" i="1" dirty="0" smtClean="0">
                <a:solidFill>
                  <a:srgbClr val="006600"/>
                </a:solidFill>
              </a:rPr>
              <a:t>Если же сделать наоборот, то первые же порции воды, оставшись наверху (вода легче кислоты) и взаимодействуя с кислотой, разогреваются так сильно, что вскипают и разбрызгиваются вместе с кислотой; могут попасть в глаза, на лицо и одежду</a:t>
            </a:r>
            <a:r>
              <a:rPr lang="ru-RU" sz="2800" i="1" dirty="0" smtClean="0">
                <a:solidFill>
                  <a:srgbClr val="00000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285728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Разбавление серной кислоты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714348" y="285728"/>
            <a:ext cx="9144000" cy="83822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dirty="0">
                <a:solidFill>
                  <a:srgbClr val="000000"/>
                </a:solidFill>
              </a:rPr>
              <a:t>Ожоги кожи рук серной кислотой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7532712" cy="5114748"/>
          </a:xfrm>
          <a:prstGeom prst="rect">
            <a:avLst/>
          </a:prstGeom>
          <a:noFill/>
          <a:ln w="9360">
            <a:solidFill>
              <a:srgbClr val="333399"/>
            </a:solidFill>
            <a:prstDash val="sysDot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Техника безопасности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928802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</a:rPr>
              <a:t>выполнять все указания учителя,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</a:rPr>
              <a:t>не пробовать вещества на вкус,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</a:rPr>
              <a:t>не приступать к выполнению опыта, не зная, что и как нужно делать,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FF0000"/>
                </a:solidFill>
              </a:rPr>
              <a:t>обращаться с лабораторной посудой бережно и закончив работу, привести рабочее место в порядок.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Техника безопасности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071546"/>
            <a:ext cx="8572560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>
                <a:solidFill>
                  <a:srgbClr val="FF0000"/>
                </a:solidFill>
              </a:rPr>
              <a:t>Внимание!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Работать с кислотами необходимо аккуратно, так как можно получить ожог или отравление.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 попадании кислоты на кожу надо смыть её струёй воды.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Обработать 2% раствором гидрокарбонатом натрия.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Электрохимический ряд напряжения металлов</a:t>
            </a:r>
            <a:endParaRPr lang="ru-RU" sz="4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1"/>
            <a:ext cx="9144000" cy="5214950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Li K </a:t>
            </a:r>
            <a:r>
              <a:rPr lang="en-US" sz="4800" b="1" dirty="0" err="1" smtClean="0"/>
              <a:t>Ba</a:t>
            </a:r>
            <a:r>
              <a:rPr lang="en-US" sz="4800" b="1" dirty="0" smtClean="0"/>
              <a:t> Ca Mg Al </a:t>
            </a:r>
            <a:r>
              <a:rPr lang="en-US" sz="4800" b="1" dirty="0" err="1" smtClean="0"/>
              <a:t>Mn</a:t>
            </a:r>
            <a:r>
              <a:rPr lang="en-US" sz="4800" b="1" dirty="0" smtClean="0"/>
              <a:t> Zn Cr </a:t>
            </a:r>
            <a:r>
              <a:rPr lang="en-US" sz="4800" b="1" dirty="0" err="1" smtClean="0"/>
              <a:t>Pb</a:t>
            </a:r>
            <a:r>
              <a:rPr lang="en-US" sz="4800" b="1" dirty="0" smtClean="0"/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H2</a:t>
            </a:r>
          </a:p>
          <a:p>
            <a:pPr>
              <a:buNone/>
            </a:pP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 Cu Hg Ag Au</a:t>
            </a:r>
            <a:endParaRPr lang="ru-RU" sz="4800" b="1" dirty="0" smtClean="0"/>
          </a:p>
          <a:p>
            <a:pPr>
              <a:buNone/>
            </a:pPr>
            <a:r>
              <a:rPr lang="ru-RU" dirty="0" smtClean="0"/>
              <a:t>Металлы не реагируют с растворами кислот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dirty="0" smtClean="0"/>
              <a:t>Металл + Кислота = соль + </a:t>
            </a:r>
            <a:r>
              <a:rPr lang="en-US" sz="4400" b="1" dirty="0" smtClean="0">
                <a:solidFill>
                  <a:srgbClr val="FF0000"/>
                </a:solidFill>
              </a:rPr>
              <a:t>H2</a:t>
            </a:r>
            <a:endParaRPr lang="ru-RU" sz="4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2428868"/>
            <a:ext cx="7643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dirty="0" smtClean="0"/>
              <a:t>Металлы, реагирующие с  растворами кислот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Растворы кислот реагируют с основными оксидами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/>
              <a:t>Кислота + основный оксид = соль + вода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кислот с оксидами</a:t>
            </a:r>
            <a:endParaRPr lang="ru-RU" dirty="0"/>
          </a:p>
        </p:txBody>
      </p:sp>
      <p:pic>
        <p:nvPicPr>
          <p:cNvPr id="65538" name="Picture 2" descr="http://files.school-collection.edu.ru/dlrstore/64e9fd5e-e6d4-9c25-6f69-62c7ee4cfef0/index.files/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00438"/>
            <a:ext cx="492922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Растворы кислот реагируют с основаниями</a:t>
            </a:r>
          </a:p>
          <a:p>
            <a:endParaRPr lang="ru-RU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Кислота + основание = соль + вода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кислот с основаниями</a:t>
            </a:r>
            <a:endParaRPr lang="ru-RU" dirty="0"/>
          </a:p>
        </p:txBody>
      </p:sp>
      <p:sp>
        <p:nvSpPr>
          <p:cNvPr id="66562" name="AutoShape 2" descr="Картинки по запросу картинка взаимодействие кислот с основания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Кислоты реагируют с солями, если образуется: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Осадок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Газ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sz="3600" dirty="0" smtClean="0"/>
              <a:t>Кислота 1 + соль 1 = кислота 2 + соль 2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кислот с солями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25000" lnSpcReduction="20000"/>
          </a:bodyPr>
          <a:lstStyle/>
          <a:p>
            <a:r>
              <a:rPr lang="ru-RU" sz="4300" dirty="0" smtClean="0"/>
              <a:t> Вариант I						Вариант II</a:t>
            </a:r>
          </a:p>
          <a:p>
            <a:r>
              <a:rPr lang="ru-RU" sz="43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sz="7200" dirty="0" smtClean="0"/>
              <a:t>Найдите формула кислоты: 		1. Найдите формула кислоты: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а) </a:t>
            </a:r>
            <a:r>
              <a:rPr lang="ru-RU" sz="7200" dirty="0" err="1" smtClean="0"/>
              <a:t>NaOH</a:t>
            </a:r>
            <a:r>
              <a:rPr lang="ru-RU" sz="7200" dirty="0" smtClean="0"/>
              <a:t>    б)CO</a:t>
            </a:r>
            <a:r>
              <a:rPr lang="ru-RU" sz="7200" baseline="-25000" dirty="0" smtClean="0"/>
              <a:t>2  </a:t>
            </a:r>
            <a:r>
              <a:rPr lang="ru-RU" sz="7200" dirty="0" smtClean="0"/>
              <a:t> в)</a:t>
            </a:r>
            <a:r>
              <a:rPr lang="ru-RU" sz="7200" dirty="0" err="1" smtClean="0"/>
              <a:t>CuO</a:t>
            </a:r>
            <a:r>
              <a:rPr lang="ru-RU" sz="7200" dirty="0" smtClean="0"/>
              <a:t>   г)</a:t>
            </a:r>
            <a:r>
              <a:rPr lang="ru-RU" sz="7200" dirty="0" err="1" smtClean="0"/>
              <a:t>HBr</a:t>
            </a:r>
            <a:r>
              <a:rPr lang="ru-RU" sz="7200" dirty="0" smtClean="0"/>
              <a:t>	                        а) HI     б) KOH      в) </a:t>
            </a:r>
            <a:r>
              <a:rPr lang="ru-RU" sz="7200" dirty="0" err="1" smtClean="0"/>
              <a:t>CaO</a:t>
            </a:r>
            <a:r>
              <a:rPr lang="ru-RU" sz="7200" dirty="0" smtClean="0"/>
              <a:t>   г) SO</a:t>
            </a:r>
            <a:r>
              <a:rPr lang="ru-RU" sz="7200" baseline="-25000" dirty="0" smtClean="0"/>
              <a:t>3</a:t>
            </a:r>
            <a:endParaRPr lang="ru-RU" sz="7200" dirty="0" smtClean="0"/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2.К одноосновной кислоте относят		2.К одноосновной кислоте относят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а) H</a:t>
            </a:r>
            <a:r>
              <a:rPr lang="ru-RU" sz="7200" baseline="-25000" dirty="0" smtClean="0"/>
              <a:t>2</a:t>
            </a:r>
            <a:r>
              <a:rPr lang="ru-RU" sz="7200" dirty="0" smtClean="0"/>
              <a:t>S    б)</a:t>
            </a:r>
            <a:r>
              <a:rPr lang="ru-RU" sz="7200" dirty="0" err="1" smtClean="0"/>
              <a:t>HCl</a:t>
            </a:r>
            <a:r>
              <a:rPr lang="ru-RU" sz="7200" dirty="0" smtClean="0"/>
              <a:t>   в)H</a:t>
            </a:r>
            <a:r>
              <a:rPr lang="ru-RU" sz="7200" baseline="-25000" dirty="0" smtClean="0"/>
              <a:t>3</a:t>
            </a:r>
            <a:r>
              <a:rPr lang="ru-RU" sz="7200" dirty="0" smtClean="0"/>
              <a:t>PO</a:t>
            </a:r>
            <a:r>
              <a:rPr lang="ru-RU" sz="7200" baseline="-25000" dirty="0" smtClean="0"/>
              <a:t>4 </a:t>
            </a:r>
            <a:r>
              <a:rPr lang="ru-RU" sz="7200" dirty="0" smtClean="0"/>
              <a:t>  			а) HNO</a:t>
            </a:r>
            <a:r>
              <a:rPr lang="ru-RU" sz="7200" baseline="-25000" dirty="0" smtClean="0"/>
              <a:t>3</a:t>
            </a:r>
            <a:r>
              <a:rPr lang="ru-RU" sz="7200" dirty="0" smtClean="0"/>
              <a:t>    б) H</a:t>
            </a:r>
            <a:r>
              <a:rPr lang="ru-RU" sz="7200" baseline="-25000" dirty="0" smtClean="0"/>
              <a:t>2</a:t>
            </a:r>
            <a:r>
              <a:rPr lang="ru-RU" sz="7200" dirty="0" smtClean="0"/>
              <a:t>CO</a:t>
            </a:r>
            <a:r>
              <a:rPr lang="ru-RU" sz="7200" baseline="-25000" dirty="0" smtClean="0"/>
              <a:t>3 </a:t>
            </a:r>
            <a:r>
              <a:rPr lang="ru-RU" sz="7200" dirty="0" smtClean="0"/>
              <a:t>  в) H</a:t>
            </a:r>
            <a:r>
              <a:rPr lang="ru-RU" sz="7200" baseline="-25000" dirty="0" smtClean="0"/>
              <a:t>3</a:t>
            </a:r>
            <a:r>
              <a:rPr lang="ru-RU" sz="7200" dirty="0" smtClean="0"/>
              <a:t>PO</a:t>
            </a:r>
            <a:r>
              <a:rPr lang="ru-RU" sz="7200" baseline="-25000" dirty="0" smtClean="0"/>
              <a:t>4</a:t>
            </a:r>
            <a:r>
              <a:rPr lang="ru-RU" sz="7200" baseline="30000" dirty="0" smtClean="0"/>
              <a:t> </a:t>
            </a:r>
            <a:r>
              <a:rPr lang="ru-RU" sz="7200" dirty="0" smtClean="0"/>
              <a:t>  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3. 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smtClean="0"/>
              <a:t>SO</a:t>
            </a:r>
            <a:r>
              <a:rPr lang="ru-RU" sz="7200" baseline="-25000" dirty="0" smtClean="0"/>
              <a:t>4</a:t>
            </a:r>
            <a:r>
              <a:rPr lang="ru-RU" sz="7200" dirty="0" smtClean="0"/>
              <a:t> реагирует с:			3.  </a:t>
            </a:r>
            <a:r>
              <a:rPr lang="en-US" sz="7200" dirty="0" err="1" smtClean="0"/>
              <a:t>HCl</a:t>
            </a:r>
            <a:r>
              <a:rPr lang="en-US" sz="7200" dirty="0" smtClean="0"/>
              <a:t> </a:t>
            </a:r>
            <a:r>
              <a:rPr lang="ru-RU" sz="7200" dirty="0" smtClean="0"/>
              <a:t>реагирует с: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а) </a:t>
            </a:r>
            <a:r>
              <a:rPr lang="en-US" sz="7200" dirty="0" smtClean="0"/>
              <a:t>Cu</a:t>
            </a:r>
            <a:r>
              <a:rPr lang="ru-RU" sz="7200" dirty="0" smtClean="0"/>
              <a:t>       б) </a:t>
            </a:r>
            <a:r>
              <a:rPr lang="en-US" sz="7200" dirty="0" err="1" smtClean="0"/>
              <a:t>CuO</a:t>
            </a:r>
            <a:r>
              <a:rPr lang="ru-RU" sz="7200" dirty="0" smtClean="0"/>
              <a:t>   в) </a:t>
            </a:r>
            <a:r>
              <a:rPr lang="en-US" sz="7200" dirty="0" smtClean="0"/>
              <a:t>SO</a:t>
            </a:r>
            <a:r>
              <a:rPr lang="ru-RU" sz="7200" baseline="-25000" dirty="0" smtClean="0"/>
              <a:t>3			</a:t>
            </a:r>
            <a:r>
              <a:rPr lang="ru-RU" sz="7200" dirty="0" smtClean="0"/>
              <a:t>а)  </a:t>
            </a:r>
            <a:r>
              <a:rPr lang="en-US" sz="7200" dirty="0" err="1" smtClean="0"/>
              <a:t>CaO</a:t>
            </a:r>
            <a:r>
              <a:rPr lang="ru-RU" sz="7200" dirty="0" smtClean="0"/>
              <a:t>       б) </a:t>
            </a:r>
            <a:r>
              <a:rPr lang="en-US" sz="7200" dirty="0" smtClean="0"/>
              <a:t>CO</a:t>
            </a:r>
            <a:r>
              <a:rPr lang="ru-RU" sz="7200" dirty="0" smtClean="0"/>
              <a:t>2   в) 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smtClean="0"/>
              <a:t>SO</a:t>
            </a:r>
            <a:r>
              <a:rPr lang="ru-RU" sz="7200" baseline="-25000" dirty="0" smtClean="0"/>
              <a:t>4 </a:t>
            </a:r>
            <a:endParaRPr lang="ru-RU" sz="7200" dirty="0" smtClean="0"/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4.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smtClean="0"/>
              <a:t>SO</a:t>
            </a:r>
            <a:r>
              <a:rPr lang="ru-RU" sz="7200" baseline="-25000" dirty="0" smtClean="0"/>
              <a:t>4</a:t>
            </a:r>
            <a:r>
              <a:rPr lang="ru-RU" sz="7200" dirty="0" smtClean="0"/>
              <a:t>  - это:				4. 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err="1" smtClean="0"/>
              <a:t>SiO</a:t>
            </a:r>
            <a:r>
              <a:rPr lang="ru-RU" sz="7200" baseline="-25000" dirty="0" smtClean="0"/>
              <a:t>3</a:t>
            </a:r>
            <a:r>
              <a:rPr lang="ru-RU" sz="7200" dirty="0" smtClean="0"/>
              <a:t>   - это: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а) нерастворимая кислота       		а) нерастворимая кислота       </a:t>
            </a:r>
          </a:p>
          <a:p>
            <a:r>
              <a:rPr lang="ru-RU" sz="7200" dirty="0" smtClean="0"/>
              <a:t>б) растворимая кислота			б) растворимая кислота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5.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err="1" smtClean="0"/>
              <a:t>SiO</a:t>
            </a:r>
            <a:r>
              <a:rPr lang="ru-RU" sz="7200" baseline="-25000" dirty="0" smtClean="0"/>
              <a:t>3 </a:t>
            </a:r>
            <a:r>
              <a:rPr lang="ru-RU" sz="7200" dirty="0" smtClean="0"/>
              <a:t>— это:				5. </a:t>
            </a:r>
            <a:r>
              <a:rPr lang="en-US" sz="7200" dirty="0" smtClean="0"/>
              <a:t>H</a:t>
            </a:r>
            <a:r>
              <a:rPr lang="ru-RU" sz="7200" baseline="-25000" dirty="0" smtClean="0"/>
              <a:t>2</a:t>
            </a:r>
            <a:r>
              <a:rPr lang="en-US" sz="7200" dirty="0" smtClean="0"/>
              <a:t>SO</a:t>
            </a:r>
            <a:r>
              <a:rPr lang="ru-RU" sz="7200" baseline="-25000" dirty="0" smtClean="0"/>
              <a:t>4</a:t>
            </a:r>
            <a:r>
              <a:rPr lang="ru-RU" sz="7200" dirty="0" smtClean="0"/>
              <a:t> — это: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а) </a:t>
            </a:r>
            <a:r>
              <a:rPr lang="ru-RU" sz="7200" dirty="0" err="1" smtClean="0"/>
              <a:t>неэлектролит</a:t>
            </a:r>
            <a:r>
              <a:rPr lang="ru-RU" sz="7200" dirty="0" smtClean="0"/>
              <a:t>      			</a:t>
            </a:r>
            <a:r>
              <a:rPr lang="ru-RU" sz="7200" dirty="0" err="1" smtClean="0"/>
              <a:t>а</a:t>
            </a:r>
            <a:r>
              <a:rPr lang="ru-RU" sz="7200" dirty="0" smtClean="0"/>
              <a:t>) </a:t>
            </a:r>
            <a:r>
              <a:rPr lang="ru-RU" sz="7200" dirty="0" err="1" smtClean="0"/>
              <a:t>неэлектролит</a:t>
            </a:r>
            <a:r>
              <a:rPr lang="ru-RU" sz="7200" dirty="0" smtClean="0"/>
              <a:t>      </a:t>
            </a:r>
          </a:p>
          <a:p>
            <a:r>
              <a:rPr lang="ru-RU" sz="7200" dirty="0" smtClean="0"/>
              <a:t>б) электролит				б) электролит</a:t>
            </a:r>
          </a:p>
          <a:p>
            <a:r>
              <a:rPr lang="ru-RU" sz="7200" dirty="0" smtClean="0"/>
              <a:t> </a:t>
            </a:r>
          </a:p>
          <a:p>
            <a:r>
              <a:rPr lang="ru-RU" sz="7200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4977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I</a:t>
            </a:r>
            <a:r>
              <a:rPr lang="ru-RU" dirty="0" smtClean="0"/>
              <a:t> вариант						</a:t>
            </a:r>
            <a:r>
              <a:rPr lang="en-US" dirty="0" smtClean="0"/>
              <a:t>II </a:t>
            </a:r>
            <a:r>
              <a:rPr lang="ru-RU" dirty="0" smtClean="0"/>
              <a:t>вариант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Г							1.    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Б							2.    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Б							3.    </a:t>
            </a:r>
            <a:r>
              <a:rPr lang="ru-RU" smtClean="0"/>
              <a:t>А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Б							4.    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А							5.     Б</a:t>
            </a:r>
          </a:p>
          <a:p>
            <a:pPr marL="514350" indent="-514350" algn="l">
              <a:buNone/>
            </a:pPr>
            <a:endParaRPr lang="ru-RU" dirty="0" smtClean="0"/>
          </a:p>
          <a:p>
            <a:pPr marL="514350" indent="-514350" algn="l">
              <a:buNone/>
            </a:pPr>
            <a:r>
              <a:rPr lang="ru-RU" dirty="0" smtClean="0"/>
              <a:t>5 баллов- «5»</a:t>
            </a:r>
          </a:p>
          <a:p>
            <a:pPr marL="514350" indent="-514350" algn="l">
              <a:buNone/>
            </a:pPr>
            <a:r>
              <a:rPr lang="ru-RU" dirty="0" smtClean="0"/>
              <a:t>4 балла – «4»</a:t>
            </a:r>
          </a:p>
          <a:p>
            <a:pPr marL="514350" indent="-514350" algn="l">
              <a:buNone/>
            </a:pPr>
            <a:r>
              <a:rPr lang="ru-RU" dirty="0" smtClean="0"/>
              <a:t>3 балла – «3»</a:t>
            </a:r>
          </a:p>
          <a:p>
            <a:pPr marL="514350" indent="-514350" algn="l">
              <a:buNone/>
            </a:pPr>
            <a:r>
              <a:rPr lang="ru-RU" dirty="0" smtClean="0"/>
              <a:t>Менее 3 баллов – «2»									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Ответы теста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 smtClean="0"/>
              <a:t>Сегодня </a:t>
            </a:r>
            <a:r>
              <a:rPr lang="ru-RU" b="1" i="1" u="sng" dirty="0" smtClean="0"/>
              <a:t>на уроке я:</a:t>
            </a:r>
            <a:endParaRPr lang="ru-RU" dirty="0" smtClean="0"/>
          </a:p>
          <a:p>
            <a:r>
              <a:rPr lang="ru-RU" dirty="0" smtClean="0"/>
              <a:t>☼ Научился…</a:t>
            </a:r>
          </a:p>
          <a:p>
            <a:r>
              <a:rPr lang="ru-RU" dirty="0" smtClean="0"/>
              <a:t>☼ Мне показалось важным…</a:t>
            </a:r>
          </a:p>
          <a:p>
            <a:r>
              <a:rPr lang="ru-RU" dirty="0" smtClean="0"/>
              <a:t>☼ Я понял, что…                               </a:t>
            </a:r>
          </a:p>
          <a:p>
            <a:r>
              <a:rPr lang="ru-RU" dirty="0" smtClean="0"/>
              <a:t>☼ Я почувствовал, что…</a:t>
            </a:r>
          </a:p>
          <a:p>
            <a:r>
              <a:rPr lang="ru-RU" dirty="0" smtClean="0"/>
              <a:t>☼ Мне было интересно</a:t>
            </a:r>
          </a:p>
          <a:p>
            <a:r>
              <a:rPr lang="ru-RU" dirty="0" smtClean="0"/>
              <a:t>☼ На уроке мне было совсем не интересно</a:t>
            </a:r>
          </a:p>
          <a:p>
            <a:r>
              <a:rPr lang="ru-RU" b="1" i="1" u="sng" dirty="0" smtClean="0"/>
              <a:t>Своей  работой  на уроке я:</a:t>
            </a:r>
            <a:endParaRPr lang="ru-RU" dirty="0" smtClean="0"/>
          </a:p>
          <a:p>
            <a:r>
              <a:rPr lang="ru-RU" dirty="0" smtClean="0"/>
              <a:t>♦ Доволен…</a:t>
            </a:r>
          </a:p>
          <a:p>
            <a:r>
              <a:rPr lang="ru-RU" dirty="0" smtClean="0"/>
              <a:t>♦ Не совсем доволен…</a:t>
            </a:r>
          </a:p>
          <a:p>
            <a:r>
              <a:rPr lang="ru-RU" dirty="0" smtClean="0"/>
              <a:t>♦ Я не доволен, потому что…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14356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Рефлексия: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Домашнее задание: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Обязательно: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п.38, упр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1,2,3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Составить ионные уравнения к реакциям в карте урока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Желательно: презентация на тему «Страна кислот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/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571744"/>
            <a:ext cx="6572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Спасибо за урок!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Group 1"/>
          <p:cNvGraphicFramePr>
            <a:graphicFrameLocks noGrp="1"/>
          </p:cNvGraphicFramePr>
          <p:nvPr/>
        </p:nvGraphicFramePr>
        <p:xfrm>
          <a:off x="500034" y="428604"/>
          <a:ext cx="8429685" cy="5489434"/>
        </p:xfrm>
        <a:graphic>
          <a:graphicData uri="http://schemas.openxmlformats.org/drawingml/2006/table">
            <a:tbl>
              <a:tblPr/>
              <a:tblGrid>
                <a:gridCol w="3714777"/>
                <a:gridCol w="1428760"/>
                <a:gridCol w="1214446"/>
                <a:gridCol w="1071570"/>
                <a:gridCol w="1000132"/>
              </a:tblGrid>
              <a:tr h="43294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Уравнения реакций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Тип химической реакции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Соеди-нения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Разложения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Заме-щения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ahoma" pitchFamily="32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ahoma" pitchFamily="32" charset="0"/>
                          <a:cs typeface="Arial" charset="0"/>
                        </a:rPr>
                        <a:t>Обмена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=MgSO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2Na+S=Na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551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2Fe(OH)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=Fe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90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KOH+HCl=KCl+H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2Сa+O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=2CaO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38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Mg+CuCl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=Cu+MgCl</a:t>
                      </a:r>
                      <a:r>
                        <a:rPr kumimoji="0" lang="ru-RU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19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=CaO+CO</a:t>
                      </a:r>
                      <a:r>
                        <a:rPr kumimoji="0" lang="ru-RU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16154E-A0DF-4D27-AFD4-D3380C4344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1215</Words>
  <Application>Microsoft Office PowerPoint</Application>
  <PresentationFormat>Экран (4:3)</PresentationFormat>
  <Paragraphs>512</Paragraphs>
  <Slides>38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DesignTemplate</vt:lpstr>
      <vt:lpstr>КИСЛОТЫ: классификация и химические свойства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  С  Т  Ы  Л  К  И </vt:lpstr>
      <vt:lpstr>      Тема урока:</vt:lpstr>
      <vt:lpstr>Задачи урока:</vt:lpstr>
      <vt:lpstr>КИСЛОТЫ В КУЛИНАРИИ </vt:lpstr>
      <vt:lpstr>Кислоты в природе</vt:lpstr>
      <vt:lpstr>КИСЛОТЫ  В МЕДИЦИНЕ</vt:lpstr>
      <vt:lpstr>КИСЛОТЫ СОДЕРЖАТСЯ В ОРГАНИЗМАХ ЖИВОТНЫХ и ЧЕЛОВЕКА</vt:lpstr>
      <vt:lpstr>«Лови ошибку»</vt:lpstr>
      <vt:lpstr>«Лови ошибку»</vt:lpstr>
      <vt:lpstr>«Лови ошибку»</vt:lpstr>
      <vt:lpstr>«Лови ошибку»</vt:lpstr>
      <vt:lpstr>«Лови ошибку»</vt:lpstr>
      <vt:lpstr>«Лови ошибку»</vt:lpstr>
      <vt:lpstr>ЗАДАНИЕ:</vt:lpstr>
      <vt:lpstr>Классификация кислот</vt:lpstr>
      <vt:lpstr>Классификация кислот</vt:lpstr>
      <vt:lpstr>Слайд 26</vt:lpstr>
      <vt:lpstr>Слайд 27</vt:lpstr>
      <vt:lpstr>Слайд 28</vt:lpstr>
      <vt:lpstr>Слайд 29</vt:lpstr>
      <vt:lpstr>Электрохимический ряд напряжения металлов</vt:lpstr>
      <vt:lpstr>Взаимодействие кислот с оксидами</vt:lpstr>
      <vt:lpstr>Взаимодействие кислот с основаниями</vt:lpstr>
      <vt:lpstr>Взаимодействие кислот с солями</vt:lpstr>
      <vt:lpstr>ТЕСТ</vt:lpstr>
      <vt:lpstr>Ответы теста</vt:lpstr>
      <vt:lpstr>       </vt:lpstr>
      <vt:lpstr>Домашнее задание:</vt:lpstr>
      <vt:lpstr>Слайд 38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2012-04-17T10:01:45Z</dcterms:created>
  <dcterms:modified xsi:type="dcterms:W3CDTF">2018-01-06T02:02:51Z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