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ff\Desktop\&#1087;&#1088;&#1086;&#1084;&#1099;&#1089;&#1083;&#1099;%20&#1087;&#1088;&#1086;&#1077;&#1082;&#1090;\Lozhkari_-_Igra_na_lozhkah_(xMusic.me)&#1080;&#1080;&#1080;&#1080;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ff\Desktop\Lozhkari_-_Igra_na_lozhkah_(iPlayer.fm).mp3" TargetMode="External"/><Relationship Id="rId6" Type="http://schemas.openxmlformats.org/officeDocument/2006/relationships/image" Target="../media/image14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3429000"/>
            <a:ext cx="58326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C000"/>
                </a:solidFill>
                <a:latin typeface="Monotype Corsiva" pitchFamily="66" charset="0"/>
              </a:rPr>
              <a:t>Золотая хохлома</a:t>
            </a:r>
            <a:endParaRPr lang="ru-RU" sz="6600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088" y="4797152"/>
            <a:ext cx="33152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C000"/>
                </a:solidFill>
                <a:latin typeface="Monotype Corsiva" pitchFamily="66" charset="0"/>
              </a:rPr>
              <a:t>Составитель:</a:t>
            </a:r>
          </a:p>
          <a:p>
            <a:r>
              <a:rPr lang="ru-RU" sz="1600" dirty="0" smtClean="0">
                <a:solidFill>
                  <a:srgbClr val="FFC000"/>
                </a:solidFill>
                <a:latin typeface="Monotype Corsiva" pitchFamily="66" charset="0"/>
              </a:rPr>
              <a:t>Воспитатель МБДОУ № 200 «Детский сад комбинированного вида»</a:t>
            </a:r>
          </a:p>
          <a:p>
            <a:r>
              <a:rPr lang="ru-RU" sz="1600" dirty="0" smtClean="0">
                <a:solidFill>
                  <a:srgbClr val="FFC000"/>
                </a:solidFill>
                <a:latin typeface="Monotype Corsiva" pitchFamily="66" charset="0"/>
              </a:rPr>
              <a:t> г. Кемерово</a:t>
            </a:r>
          </a:p>
          <a:p>
            <a:r>
              <a:rPr lang="ru-RU" sz="1600" dirty="0" err="1" smtClean="0">
                <a:solidFill>
                  <a:srgbClr val="FFC000"/>
                </a:solidFill>
                <a:latin typeface="Monotype Corsiva" pitchFamily="66" charset="0"/>
              </a:rPr>
              <a:t>Боркова</a:t>
            </a:r>
            <a:r>
              <a:rPr lang="ru-RU" sz="1600" dirty="0" smtClean="0">
                <a:solidFill>
                  <a:srgbClr val="FFC000"/>
                </a:solidFill>
                <a:latin typeface="Monotype Corsiva" pitchFamily="66" charset="0"/>
              </a:rPr>
              <a:t> Ольга Евгеньевна</a:t>
            </a:r>
            <a:endParaRPr lang="ru-RU" sz="1600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pic>
        <p:nvPicPr>
          <p:cNvPr id="9" name="Lozhkari_-_Igra_na_lozhkah_(xMusic.me)иии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screen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">
                <p:cTn id="2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4" grpId="0" build="allAtOnce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screen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епоон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599" y="3284984"/>
            <a:ext cx="3846583" cy="28083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67944" y="2420888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C000"/>
                </a:solidFill>
                <a:latin typeface="Monotype Corsiva" pitchFamily="66" charset="0"/>
              </a:rPr>
              <a:t>сказка</a:t>
            </a:r>
            <a:endParaRPr lang="ru-RU" sz="4800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9912" y="3140968"/>
            <a:ext cx="53640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rgbClr val="FFC000"/>
                </a:solidFill>
                <a:latin typeface="Monotype Corsiva" pitchFamily="66" charset="0"/>
              </a:rPr>
              <a:t>Давным</a:t>
            </a:r>
            <a:r>
              <a:rPr lang="ru-RU" sz="2400" dirty="0" smtClean="0">
                <a:solidFill>
                  <a:srgbClr val="FFC000"/>
                </a:solidFill>
                <a:latin typeface="Monotype Corsiva" pitchFamily="66" charset="0"/>
              </a:rPr>
              <a:t>  давно жил в лесу за рекой Волгой мужичок – умелец. Избу поставил, лавку да стол сладил, посуду деревянную вырезал. Варил себе пшеничную кашу и птицам не забывал подсыпать. Прилетела к его порогу Жар – птица. Он и ее угостил. Жар – птица задела золотым крылом чашку с кашей, Чашка и стала золотой. Вот и пошла на Руси золотая посуда.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screen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D5ES3CB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79513" y="3645024"/>
            <a:ext cx="3023822" cy="3024336"/>
          </a:xfrm>
          <a:prstGeom prst="rect">
            <a:avLst/>
          </a:prstGeom>
        </p:spPr>
      </p:pic>
      <p:pic>
        <p:nvPicPr>
          <p:cNvPr id="3" name="Рисунок 2" descr="65151.750x0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336704" y="188640"/>
            <a:ext cx="3555776" cy="30963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19872" y="3284984"/>
            <a:ext cx="53285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Monotype Corsiva" pitchFamily="66" charset="0"/>
              </a:rPr>
              <a:t>Это была сказка! А сама роспись от древних мастеров идет. Сначала они иконы золотом писали, потом маслом льняным покрывали, да в печи прогревали. А почему Хохлома назвали?! Из соседних сел все умельцы везли на ярмарку свою  в село Хохлома свою посуду продавать. И разлетались оттуда Жар-птицами ложки да миски золотые по всем ярмаркам Руси.</a:t>
            </a:r>
            <a:endParaRPr lang="ru-RU" sz="2400" dirty="0">
              <a:solidFill>
                <a:srgbClr val="FFC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screen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03291659545b7ef467098718c6497dac317d574cd8.jpe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49672" y="3933057"/>
            <a:ext cx="3530240" cy="2736303"/>
          </a:xfrm>
          <a:prstGeom prst="rect">
            <a:avLst/>
          </a:prstGeom>
        </p:spPr>
      </p:pic>
      <p:pic>
        <p:nvPicPr>
          <p:cNvPr id="3" name="Рисунок 2" descr="uzor_listochki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970561" y="260648"/>
            <a:ext cx="3849911" cy="2627849"/>
          </a:xfrm>
          <a:prstGeom prst="rect">
            <a:avLst/>
          </a:prstGeom>
        </p:spPr>
      </p:pic>
      <p:pic>
        <p:nvPicPr>
          <p:cNvPr id="4" name="Рисунок 3" descr="1603291659535bf93b8d8a97e1f8b6f02923b6309d2a.jpe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251521" y="260648"/>
            <a:ext cx="3600400" cy="2664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27984" y="3573016"/>
            <a:ext cx="426911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  <a:latin typeface="Monotype Corsiva" pitchFamily="66" charset="0"/>
              </a:rPr>
              <a:t>Художники рисуют </a:t>
            </a:r>
          </a:p>
          <a:p>
            <a:r>
              <a:rPr lang="ru-RU" sz="2800" dirty="0" smtClean="0">
                <a:solidFill>
                  <a:srgbClr val="FFC000"/>
                </a:solidFill>
                <a:latin typeface="Monotype Corsiva" pitchFamily="66" charset="0"/>
              </a:rPr>
              <a:t>растительные орнаменты:</a:t>
            </a:r>
          </a:p>
          <a:p>
            <a:r>
              <a:rPr lang="ru-RU" sz="2800" dirty="0" smtClean="0">
                <a:solidFill>
                  <a:srgbClr val="FFC000"/>
                </a:solidFill>
                <a:latin typeface="Monotype Corsiva" pitchFamily="66" charset="0"/>
              </a:rPr>
              <a:t>листики, изогнутые веточки, </a:t>
            </a:r>
          </a:p>
          <a:p>
            <a:r>
              <a:rPr lang="ru-RU" sz="2800" dirty="0" smtClean="0">
                <a:solidFill>
                  <a:srgbClr val="FFC000"/>
                </a:solidFill>
                <a:latin typeface="Monotype Corsiva" pitchFamily="66" charset="0"/>
              </a:rPr>
              <a:t>землянички, малинки,</a:t>
            </a:r>
          </a:p>
          <a:p>
            <a:r>
              <a:rPr lang="ru-RU" sz="2800" dirty="0" smtClean="0">
                <a:solidFill>
                  <a:srgbClr val="FFC000"/>
                </a:solidFill>
                <a:latin typeface="Monotype Corsiva" pitchFamily="66" charset="0"/>
              </a:rPr>
              <a:t>рябинки, сердечки цветов.</a:t>
            </a:r>
            <a:endParaRPr lang="ru-RU" sz="2800" dirty="0">
              <a:solidFill>
                <a:srgbClr val="FFC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screen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odel-1001-16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51521" y="3573016"/>
            <a:ext cx="3435829" cy="2952328"/>
          </a:xfrm>
          <a:prstGeom prst="rect">
            <a:avLst/>
          </a:prstGeom>
        </p:spPr>
      </p:pic>
      <p:pic>
        <p:nvPicPr>
          <p:cNvPr id="3" name="Рисунок 2" descr="d7281a340832174c1a5e26e2b22k--posuda-dostatochno-vmestitelnaya-piala-iz-yasenya-derevyannaya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220072" y="85502"/>
            <a:ext cx="3744416" cy="29114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07905" y="3140968"/>
            <a:ext cx="51845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  <a:latin typeface="Monotype Corsiva" pitchFamily="66" charset="0"/>
              </a:rPr>
              <a:t>Посуду сначала вырезают из дерева. Она вся получается белого цвета. После чего ее смазывают тонким раствором глины и вылуживают серебром, оловом или алюминием. Посуда становится блестящей и гладкой, готовой для росписи.</a:t>
            </a:r>
            <a:endParaRPr lang="ru-RU" sz="2800" dirty="0">
              <a:solidFill>
                <a:srgbClr val="FFC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screen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апрн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95536" y="2784324"/>
            <a:ext cx="3744415" cy="38032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3969" y="2924944"/>
            <a:ext cx="460851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  <a:latin typeface="Monotype Corsiva" pitchFamily="66" charset="0"/>
              </a:rPr>
              <a:t>Самый любимый узор у </a:t>
            </a:r>
          </a:p>
          <a:p>
            <a:r>
              <a:rPr lang="ru-RU" sz="2800" dirty="0" smtClean="0">
                <a:solidFill>
                  <a:srgbClr val="FFC000"/>
                </a:solidFill>
                <a:latin typeface="Monotype Corsiva" pitchFamily="66" charset="0"/>
              </a:rPr>
              <a:t>художников – «Травка»</a:t>
            </a:r>
          </a:p>
          <a:p>
            <a:r>
              <a:rPr lang="ru-RU" sz="2800" dirty="0" smtClean="0">
                <a:solidFill>
                  <a:srgbClr val="FFC000"/>
                </a:solidFill>
                <a:latin typeface="Monotype Corsiva" pitchFamily="66" charset="0"/>
              </a:rPr>
              <a:t>изогнутая, кустиком или былинкой.  Травку пишут обычно черным или красным </a:t>
            </a:r>
          </a:p>
          <a:p>
            <a:r>
              <a:rPr lang="ru-RU" sz="2800" dirty="0" smtClean="0">
                <a:solidFill>
                  <a:srgbClr val="FFC000"/>
                </a:solidFill>
                <a:latin typeface="Monotype Corsiva" pitchFamily="66" charset="0"/>
              </a:rPr>
              <a:t>цветом. Это обязательный элемент </a:t>
            </a:r>
            <a:r>
              <a:rPr lang="ru-RU" sz="2800" dirty="0" err="1" smtClean="0">
                <a:solidFill>
                  <a:srgbClr val="FFC000"/>
                </a:solidFill>
                <a:latin typeface="Monotype Corsiva" pitchFamily="66" charset="0"/>
              </a:rPr>
              <a:t>хохламской</a:t>
            </a:r>
            <a:r>
              <a:rPr lang="ru-RU" sz="2800" dirty="0" smtClean="0">
                <a:solidFill>
                  <a:srgbClr val="FFC000"/>
                </a:solidFill>
                <a:latin typeface="Monotype Corsiva" pitchFamily="66" charset="0"/>
              </a:rPr>
              <a:t> росписи.</a:t>
            </a:r>
          </a:p>
          <a:p>
            <a:endParaRPr lang="ru-RU" dirty="0" smtClean="0">
              <a:solidFill>
                <a:srgbClr val="FFC000"/>
              </a:solidFill>
              <a:latin typeface="Monotype Corsiva" pitchFamily="66" charset="0"/>
            </a:endParaRPr>
          </a:p>
          <a:p>
            <a:endParaRPr lang="ru-RU" dirty="0">
              <a:solidFill>
                <a:srgbClr val="FFC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screen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аеен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46788" y="3573016"/>
            <a:ext cx="4397220" cy="25202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88025" y="3429000"/>
            <a:ext cx="417646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  <a:latin typeface="Monotype Corsiva" pitchFamily="66" charset="0"/>
              </a:rPr>
              <a:t>Самые замысловатые </a:t>
            </a:r>
          </a:p>
          <a:p>
            <a:r>
              <a:rPr lang="ru-RU" sz="2800" dirty="0" smtClean="0">
                <a:solidFill>
                  <a:srgbClr val="FFC000"/>
                </a:solidFill>
                <a:latin typeface="Monotype Corsiva" pitchFamily="66" charset="0"/>
              </a:rPr>
              <a:t>узоры – «Кудрины».</a:t>
            </a:r>
          </a:p>
          <a:p>
            <a:r>
              <a:rPr lang="ru-RU" sz="2800" dirty="0" smtClean="0">
                <a:solidFill>
                  <a:srgbClr val="FFC000"/>
                </a:solidFill>
                <a:latin typeface="Monotype Corsiva" pitchFamily="66" charset="0"/>
              </a:rPr>
              <a:t>Это травка превращается</a:t>
            </a:r>
          </a:p>
          <a:p>
            <a:r>
              <a:rPr lang="ru-RU" sz="2800" dirty="0" smtClean="0">
                <a:solidFill>
                  <a:srgbClr val="FFC000"/>
                </a:solidFill>
                <a:latin typeface="Monotype Corsiva" pitchFamily="66" charset="0"/>
              </a:rPr>
              <a:t> в кудри – завитки,</a:t>
            </a:r>
          </a:p>
          <a:p>
            <a:r>
              <a:rPr lang="ru-RU" sz="2800" dirty="0" smtClean="0">
                <a:solidFill>
                  <a:srgbClr val="FFC000"/>
                </a:solidFill>
                <a:latin typeface="Monotype Corsiva" pitchFamily="66" charset="0"/>
              </a:rPr>
              <a:t>похожие на Жар птиц..</a:t>
            </a:r>
          </a:p>
          <a:p>
            <a:r>
              <a:rPr lang="ru-RU" sz="2800" dirty="0" smtClean="0">
                <a:solidFill>
                  <a:srgbClr val="FFC000"/>
                </a:solidFill>
                <a:latin typeface="Monotype Corsiva" pitchFamily="66" charset="0"/>
              </a:rPr>
              <a:t>«Кудрины» пишутся золотом.</a:t>
            </a:r>
          </a:p>
          <a:p>
            <a:endParaRPr lang="ru-RU" dirty="0">
              <a:solidFill>
                <a:srgbClr val="FFC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screen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41024205638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51520" y="3429000"/>
            <a:ext cx="3444197" cy="2736303"/>
          </a:xfrm>
          <a:prstGeom prst="rect">
            <a:avLst/>
          </a:prstGeom>
        </p:spPr>
      </p:pic>
      <p:pic>
        <p:nvPicPr>
          <p:cNvPr id="5" name="Рисунок 4" descr="iпр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084168" y="332656"/>
            <a:ext cx="2342753" cy="2342753"/>
          </a:xfrm>
          <a:prstGeom prst="rect">
            <a:avLst/>
          </a:prstGeom>
        </p:spPr>
      </p:pic>
      <p:pic>
        <p:nvPicPr>
          <p:cNvPr id="7" name="Рисунок 6" descr="904223594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490528" y="2060848"/>
            <a:ext cx="2811827" cy="20882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67944" y="4509120"/>
            <a:ext cx="450956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Monotype Corsiva" pitchFamily="66" charset="0"/>
              </a:rPr>
              <a:t>Когда посуду расписали, </a:t>
            </a:r>
          </a:p>
          <a:p>
            <a:r>
              <a:rPr lang="ru-RU" sz="2400" dirty="0" smtClean="0">
                <a:solidFill>
                  <a:srgbClr val="FFC000"/>
                </a:solidFill>
                <a:latin typeface="Monotype Corsiva" pitchFamily="66" charset="0"/>
              </a:rPr>
              <a:t>ее покрывают лаком и </a:t>
            </a:r>
          </a:p>
          <a:p>
            <a:r>
              <a:rPr lang="ru-RU" sz="2400" dirty="0" smtClean="0">
                <a:solidFill>
                  <a:srgbClr val="FFC000"/>
                </a:solidFill>
                <a:latin typeface="Monotype Corsiva" pitchFamily="66" charset="0"/>
              </a:rPr>
              <a:t>высушивают в печи. </a:t>
            </a:r>
          </a:p>
          <a:p>
            <a:r>
              <a:rPr lang="ru-RU" sz="2400" dirty="0" smtClean="0">
                <a:solidFill>
                  <a:srgbClr val="FFC000"/>
                </a:solidFill>
                <a:latin typeface="Monotype Corsiva" pitchFamily="66" charset="0"/>
              </a:rPr>
              <a:t>Получается легкая, красивая посуда, </a:t>
            </a:r>
          </a:p>
          <a:p>
            <a:r>
              <a:rPr lang="ru-RU" sz="2400" dirty="0" smtClean="0">
                <a:solidFill>
                  <a:srgbClr val="FFC000"/>
                </a:solidFill>
                <a:latin typeface="Monotype Corsiva" pitchFamily="66" charset="0"/>
              </a:rPr>
              <a:t>мебель, поделки.</a:t>
            </a:r>
          </a:p>
          <a:p>
            <a:endParaRPr lang="ru-RU" dirty="0">
              <a:solidFill>
                <a:srgbClr val="FFC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302602b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51520" y="4049341"/>
            <a:ext cx="3024336" cy="2473235"/>
          </a:xfrm>
          <a:prstGeom prst="rect">
            <a:avLst/>
          </a:prstGeom>
        </p:spPr>
      </p:pic>
      <p:pic>
        <p:nvPicPr>
          <p:cNvPr id="3" name="Рисунок 2" descr="i6RK29LT8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652120" y="188640"/>
            <a:ext cx="3312368" cy="3024336"/>
          </a:xfrm>
          <a:prstGeom prst="rect">
            <a:avLst/>
          </a:prstGeom>
        </p:spPr>
      </p:pic>
      <p:pic>
        <p:nvPicPr>
          <p:cNvPr id="5" name="Рисунок 4" descr="iпр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3275856" y="1988840"/>
            <a:ext cx="2381250" cy="23812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47865" y="4437112"/>
            <a:ext cx="57961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Monotype Corsiva" pitchFamily="66" charset="0"/>
              </a:rPr>
              <a:t>Цветы, кусты и плоды на Руси считались </a:t>
            </a:r>
          </a:p>
          <a:p>
            <a:r>
              <a:rPr lang="ru-RU" sz="2400" dirty="0" smtClean="0">
                <a:solidFill>
                  <a:srgbClr val="FFC000"/>
                </a:solidFill>
                <a:latin typeface="Monotype Corsiva" pitchFamily="66" charset="0"/>
              </a:rPr>
              <a:t>Пожеланиями добра и благополучия, </a:t>
            </a:r>
          </a:p>
          <a:p>
            <a:r>
              <a:rPr lang="ru-RU" sz="2400" dirty="0" smtClean="0">
                <a:solidFill>
                  <a:srgbClr val="FFC000"/>
                </a:solidFill>
                <a:latin typeface="Monotype Corsiva" pitchFamily="66" charset="0"/>
              </a:rPr>
              <a:t>поэтому их так много в </a:t>
            </a:r>
            <a:r>
              <a:rPr lang="ru-RU" sz="2400" dirty="0" err="1" smtClean="0">
                <a:solidFill>
                  <a:srgbClr val="FFC000"/>
                </a:solidFill>
                <a:latin typeface="Monotype Corsiva" pitchFamily="66" charset="0"/>
              </a:rPr>
              <a:t>хохламской</a:t>
            </a:r>
            <a:r>
              <a:rPr lang="ru-RU" sz="2400" dirty="0" smtClean="0">
                <a:solidFill>
                  <a:srgbClr val="FFC000"/>
                </a:solidFill>
                <a:latin typeface="Monotype Corsiva" pitchFamily="66" charset="0"/>
              </a:rPr>
              <a:t> росписи. </a:t>
            </a:r>
          </a:p>
          <a:p>
            <a:r>
              <a:rPr lang="ru-RU" sz="2400" dirty="0" smtClean="0">
                <a:solidFill>
                  <a:srgbClr val="FFC000"/>
                </a:solidFill>
                <a:latin typeface="Monotype Corsiva" pitchFamily="66" charset="0"/>
              </a:rPr>
              <a:t>Люди покупали на ярмарках  «Золотую </a:t>
            </a:r>
            <a:r>
              <a:rPr lang="ru-RU" sz="2400" dirty="0" err="1" smtClean="0">
                <a:solidFill>
                  <a:srgbClr val="FFC000"/>
                </a:solidFill>
                <a:latin typeface="Monotype Corsiva" pitchFamily="66" charset="0"/>
              </a:rPr>
              <a:t>хохламу</a:t>
            </a:r>
            <a:r>
              <a:rPr lang="ru-RU" sz="2400" dirty="0" smtClean="0">
                <a:solidFill>
                  <a:srgbClr val="FFC000"/>
                </a:solidFill>
                <a:latin typeface="Monotype Corsiva" pitchFamily="66" charset="0"/>
              </a:rPr>
              <a:t>» и с добром и радостью несли ее в свой дом или дарили близким.</a:t>
            </a:r>
            <a:endParaRPr lang="ru-RU" sz="2400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pic>
        <p:nvPicPr>
          <p:cNvPr id="7" name="Lozhkari_-_Igra_na_lozhkah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screen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">
                <p:cTn id="2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331</Words>
  <Application>Microsoft Office PowerPoint</Application>
  <PresentationFormat>Экран (4:3)</PresentationFormat>
  <Paragraphs>33</Paragraphs>
  <Slides>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ff</dc:creator>
  <cp:lastModifiedBy>ff</cp:lastModifiedBy>
  <cp:revision>28</cp:revision>
  <dcterms:created xsi:type="dcterms:W3CDTF">2017-03-29T08:03:13Z</dcterms:created>
  <dcterms:modified xsi:type="dcterms:W3CDTF">2017-04-03T22:41:35Z</dcterms:modified>
</cp:coreProperties>
</file>