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ff\Desktop\&#1087;&#1088;&#1086;&#1084;&#1099;&#1089;&#1083;&#1099;%20&#1087;&#1088;&#1086;&#1077;&#1082;&#1090;\Lozhkari_-_Igra_na_lozhkah_(xMusic.me)&#1080;&#1080;&#1080;&#1080;.mp3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ff\Desktop\Lozhkari_-_Igra_na_lozhkah_(iPlayer.fm).mp3" TargetMode="External"/><Relationship Id="rId6" Type="http://schemas.openxmlformats.org/officeDocument/2006/relationships/image" Target="../media/image14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screen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79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7664" y="3429000"/>
            <a:ext cx="58326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C000"/>
                </a:solidFill>
                <a:latin typeface="Monotype Corsiva" pitchFamily="66" charset="0"/>
              </a:rPr>
              <a:t>Золотая хохлома</a:t>
            </a:r>
            <a:endParaRPr lang="ru-RU" sz="6600" dirty="0">
              <a:solidFill>
                <a:srgbClr val="FFC000"/>
              </a:solidFill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64088" y="4797152"/>
            <a:ext cx="33152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FFC000"/>
                </a:solidFill>
                <a:latin typeface="Monotype Corsiva" pitchFamily="66" charset="0"/>
              </a:rPr>
              <a:t>Составитель:</a:t>
            </a:r>
          </a:p>
          <a:p>
            <a:r>
              <a:rPr lang="ru-RU" sz="1600" dirty="0" smtClean="0">
                <a:solidFill>
                  <a:srgbClr val="FFC000"/>
                </a:solidFill>
                <a:latin typeface="Monotype Corsiva" pitchFamily="66" charset="0"/>
              </a:rPr>
              <a:t>Воспитатель МБДОУ № 200 «Детский сад комбинированного вида»</a:t>
            </a:r>
          </a:p>
          <a:p>
            <a:r>
              <a:rPr lang="ru-RU" sz="1600" dirty="0" smtClean="0">
                <a:solidFill>
                  <a:srgbClr val="FFC000"/>
                </a:solidFill>
                <a:latin typeface="Monotype Corsiva" pitchFamily="66" charset="0"/>
              </a:rPr>
              <a:t> г. Кемерово</a:t>
            </a:r>
          </a:p>
          <a:p>
            <a:r>
              <a:rPr lang="ru-RU" sz="1600" dirty="0" err="1" smtClean="0">
                <a:solidFill>
                  <a:srgbClr val="FFC000"/>
                </a:solidFill>
                <a:latin typeface="Monotype Corsiva" pitchFamily="66" charset="0"/>
              </a:rPr>
              <a:t>Боркова</a:t>
            </a:r>
            <a:r>
              <a:rPr lang="ru-RU" sz="1600" dirty="0" smtClean="0">
                <a:solidFill>
                  <a:srgbClr val="FFC000"/>
                </a:solidFill>
                <a:latin typeface="Monotype Corsiva" pitchFamily="66" charset="0"/>
              </a:rPr>
              <a:t> Ольга Евгеньевна</a:t>
            </a:r>
            <a:endParaRPr lang="ru-RU" sz="1600" dirty="0">
              <a:solidFill>
                <a:srgbClr val="FFC000"/>
              </a:solidFill>
              <a:latin typeface="Monotype Corsiva" pitchFamily="66" charset="0"/>
            </a:endParaRPr>
          </a:p>
        </p:txBody>
      </p:sp>
      <p:pic>
        <p:nvPicPr>
          <p:cNvPr id="9" name="Lozhkari_-_Igra_na_lozhkah_(xMusic.me)ииии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screen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">
                <p:cTn id="2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4" grpId="0" build="allAtOnce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screen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епоон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7599" y="3284984"/>
            <a:ext cx="3846583" cy="280831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67944" y="2420888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C000"/>
                </a:solidFill>
                <a:latin typeface="Monotype Corsiva" pitchFamily="66" charset="0"/>
              </a:rPr>
              <a:t>сказка</a:t>
            </a:r>
            <a:endParaRPr lang="ru-RU" sz="4800" dirty="0">
              <a:solidFill>
                <a:srgbClr val="FFC000"/>
              </a:solidFill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79912" y="3140968"/>
            <a:ext cx="53640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solidFill>
                  <a:srgbClr val="FFC000"/>
                </a:solidFill>
                <a:latin typeface="Monotype Corsiva" pitchFamily="66" charset="0"/>
              </a:rPr>
              <a:t>Давным</a:t>
            </a:r>
            <a:r>
              <a:rPr lang="ru-RU" sz="2400" dirty="0" smtClean="0">
                <a:solidFill>
                  <a:srgbClr val="FFC000"/>
                </a:solidFill>
                <a:latin typeface="Monotype Corsiva" pitchFamily="66" charset="0"/>
              </a:rPr>
              <a:t>  давно жил в лесу за рекой Волгой мужичок – умелец. Избу поставил, лавку да стол сладил, посуду деревянную вырезал. Варил себе пшеничную кашу и птицам не забывал подсыпать. Прилетела к его порогу Жар – птица. Он и ее угостил. Жар – птица задела золотым крылом чашку с кашей, Чашка и стала золотой. Вот и пошла на Руси золотая посуда.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screen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D5ES3CB3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179513" y="3645024"/>
            <a:ext cx="3023822" cy="3024336"/>
          </a:xfrm>
          <a:prstGeom prst="rect">
            <a:avLst/>
          </a:prstGeom>
        </p:spPr>
      </p:pic>
      <p:pic>
        <p:nvPicPr>
          <p:cNvPr id="3" name="Рисунок 2" descr="65151.750x0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5336704" y="188640"/>
            <a:ext cx="3555776" cy="309634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19872" y="3284984"/>
            <a:ext cx="53285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C000"/>
                </a:solidFill>
                <a:latin typeface="Monotype Corsiva" pitchFamily="66" charset="0"/>
              </a:rPr>
              <a:t>Это была сказка! А сама роспись от древних мастеров идет. Сначала они иконы золотом писали, потом маслом льняным покрывали, да в печи прогревали. А почему Хохлома назвали?! Из соседних сел все умельцы везли на ярмарку свою  в село Хохлома свою посуду продавать. И разлетались оттуда Жар-птицами ложки да миски золотые по всем ярмаркам Руси.</a:t>
            </a:r>
            <a:endParaRPr lang="ru-RU" sz="2400" dirty="0">
              <a:solidFill>
                <a:srgbClr val="FFC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screen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603291659545b7ef467098718c6497dac317d574cd8.jpe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249672" y="3933057"/>
            <a:ext cx="3530240" cy="2736303"/>
          </a:xfrm>
          <a:prstGeom prst="rect">
            <a:avLst/>
          </a:prstGeom>
        </p:spPr>
      </p:pic>
      <p:pic>
        <p:nvPicPr>
          <p:cNvPr id="3" name="Рисунок 2" descr="uzor_listochki.pn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4970561" y="260648"/>
            <a:ext cx="3849911" cy="2627849"/>
          </a:xfrm>
          <a:prstGeom prst="rect">
            <a:avLst/>
          </a:prstGeom>
        </p:spPr>
      </p:pic>
      <p:pic>
        <p:nvPicPr>
          <p:cNvPr id="4" name="Рисунок 3" descr="1603291659535bf93b8d8a97e1f8b6f02923b6309d2a.jpe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251521" y="260648"/>
            <a:ext cx="3600400" cy="26642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27984" y="3573016"/>
            <a:ext cx="426911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C000"/>
                </a:solidFill>
                <a:latin typeface="Monotype Corsiva" pitchFamily="66" charset="0"/>
              </a:rPr>
              <a:t>Художники рисуют </a:t>
            </a:r>
          </a:p>
          <a:p>
            <a:r>
              <a:rPr lang="ru-RU" sz="2800" dirty="0" smtClean="0">
                <a:solidFill>
                  <a:srgbClr val="FFC000"/>
                </a:solidFill>
                <a:latin typeface="Monotype Corsiva" pitchFamily="66" charset="0"/>
              </a:rPr>
              <a:t>растительные орнаменты:</a:t>
            </a:r>
          </a:p>
          <a:p>
            <a:r>
              <a:rPr lang="ru-RU" sz="2800" dirty="0" smtClean="0">
                <a:solidFill>
                  <a:srgbClr val="FFC000"/>
                </a:solidFill>
                <a:latin typeface="Monotype Corsiva" pitchFamily="66" charset="0"/>
              </a:rPr>
              <a:t>листики, изогнутые веточки, </a:t>
            </a:r>
          </a:p>
          <a:p>
            <a:r>
              <a:rPr lang="ru-RU" sz="2800" dirty="0" smtClean="0">
                <a:solidFill>
                  <a:srgbClr val="FFC000"/>
                </a:solidFill>
                <a:latin typeface="Monotype Corsiva" pitchFamily="66" charset="0"/>
              </a:rPr>
              <a:t>землянички, малинки,</a:t>
            </a:r>
          </a:p>
          <a:p>
            <a:r>
              <a:rPr lang="ru-RU" sz="2800" dirty="0" smtClean="0">
                <a:solidFill>
                  <a:srgbClr val="FFC000"/>
                </a:solidFill>
                <a:latin typeface="Monotype Corsiva" pitchFamily="66" charset="0"/>
              </a:rPr>
              <a:t>рябинки, сердечки цветов.</a:t>
            </a:r>
            <a:endParaRPr lang="ru-RU" sz="2800" dirty="0">
              <a:solidFill>
                <a:srgbClr val="FFC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screen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model-1001-16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251521" y="3573016"/>
            <a:ext cx="3435829" cy="2952328"/>
          </a:xfrm>
          <a:prstGeom prst="rect">
            <a:avLst/>
          </a:prstGeom>
        </p:spPr>
      </p:pic>
      <p:pic>
        <p:nvPicPr>
          <p:cNvPr id="3" name="Рисунок 2" descr="d7281a340832174c1a5e26e2b22k--posuda-dostatochno-vmestitelnaya-piala-iz-yasenya-derevyannaya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5220072" y="85502"/>
            <a:ext cx="3744416" cy="29114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707905" y="3140968"/>
            <a:ext cx="518457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C000"/>
                </a:solidFill>
                <a:latin typeface="Monotype Corsiva" pitchFamily="66" charset="0"/>
              </a:rPr>
              <a:t>Посуду сначала вырезают из дерева. Она вся получается белого цвета. После чего ее смазывают тонким раствором глины и вылуживают серебром, оловом или алюминием. Посуда становится блестящей и гладкой, готовой для росписи.</a:t>
            </a:r>
            <a:endParaRPr lang="ru-RU" sz="2800" dirty="0">
              <a:solidFill>
                <a:srgbClr val="FFC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screen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апрн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395536" y="2784324"/>
            <a:ext cx="3744415" cy="380329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283969" y="2924944"/>
            <a:ext cx="460851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C000"/>
                </a:solidFill>
                <a:latin typeface="Monotype Corsiva" pitchFamily="66" charset="0"/>
              </a:rPr>
              <a:t>Самый любимый узор у </a:t>
            </a:r>
          </a:p>
          <a:p>
            <a:r>
              <a:rPr lang="ru-RU" sz="2800" dirty="0" smtClean="0">
                <a:solidFill>
                  <a:srgbClr val="FFC000"/>
                </a:solidFill>
                <a:latin typeface="Monotype Corsiva" pitchFamily="66" charset="0"/>
              </a:rPr>
              <a:t>художников – «Травка»</a:t>
            </a:r>
          </a:p>
          <a:p>
            <a:r>
              <a:rPr lang="ru-RU" sz="2800" dirty="0" smtClean="0">
                <a:solidFill>
                  <a:srgbClr val="FFC000"/>
                </a:solidFill>
                <a:latin typeface="Monotype Corsiva" pitchFamily="66" charset="0"/>
              </a:rPr>
              <a:t>изогнутая, кустиком или былинкой.  Травку пишут обычно черным или красным </a:t>
            </a:r>
          </a:p>
          <a:p>
            <a:r>
              <a:rPr lang="ru-RU" sz="2800" dirty="0" smtClean="0">
                <a:solidFill>
                  <a:srgbClr val="FFC000"/>
                </a:solidFill>
                <a:latin typeface="Monotype Corsiva" pitchFamily="66" charset="0"/>
              </a:rPr>
              <a:t>цветом. Это обязательный элемент </a:t>
            </a:r>
            <a:r>
              <a:rPr lang="ru-RU" sz="2800" dirty="0" err="1" smtClean="0">
                <a:solidFill>
                  <a:srgbClr val="FFC000"/>
                </a:solidFill>
                <a:latin typeface="Monotype Corsiva" pitchFamily="66" charset="0"/>
              </a:rPr>
              <a:t>хохламской</a:t>
            </a:r>
            <a:r>
              <a:rPr lang="ru-RU" sz="2800" dirty="0" smtClean="0">
                <a:solidFill>
                  <a:srgbClr val="FFC000"/>
                </a:solidFill>
                <a:latin typeface="Monotype Corsiva" pitchFamily="66" charset="0"/>
              </a:rPr>
              <a:t> росписи.</a:t>
            </a:r>
          </a:p>
          <a:p>
            <a:endParaRPr lang="ru-RU" dirty="0" smtClean="0">
              <a:solidFill>
                <a:srgbClr val="FFC000"/>
              </a:solidFill>
              <a:latin typeface="Monotype Corsiva" pitchFamily="66" charset="0"/>
            </a:endParaRPr>
          </a:p>
          <a:p>
            <a:endParaRPr lang="ru-RU" dirty="0">
              <a:solidFill>
                <a:srgbClr val="FFC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screen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аеен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246788" y="3573016"/>
            <a:ext cx="4397220" cy="25202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88025" y="3429000"/>
            <a:ext cx="4176464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C000"/>
                </a:solidFill>
                <a:latin typeface="Monotype Corsiva" pitchFamily="66" charset="0"/>
              </a:rPr>
              <a:t>Самые замысловатые </a:t>
            </a:r>
          </a:p>
          <a:p>
            <a:r>
              <a:rPr lang="ru-RU" sz="2800" dirty="0" smtClean="0">
                <a:solidFill>
                  <a:srgbClr val="FFC000"/>
                </a:solidFill>
                <a:latin typeface="Monotype Corsiva" pitchFamily="66" charset="0"/>
              </a:rPr>
              <a:t>узоры – «Кудрины».</a:t>
            </a:r>
          </a:p>
          <a:p>
            <a:r>
              <a:rPr lang="ru-RU" sz="2800" dirty="0" smtClean="0">
                <a:solidFill>
                  <a:srgbClr val="FFC000"/>
                </a:solidFill>
                <a:latin typeface="Monotype Corsiva" pitchFamily="66" charset="0"/>
              </a:rPr>
              <a:t>Это травка превращается</a:t>
            </a:r>
          </a:p>
          <a:p>
            <a:r>
              <a:rPr lang="ru-RU" sz="2800" dirty="0" smtClean="0">
                <a:solidFill>
                  <a:srgbClr val="FFC000"/>
                </a:solidFill>
                <a:latin typeface="Monotype Corsiva" pitchFamily="66" charset="0"/>
              </a:rPr>
              <a:t> в кудри – завитки,</a:t>
            </a:r>
          </a:p>
          <a:p>
            <a:r>
              <a:rPr lang="ru-RU" sz="2800" dirty="0" smtClean="0">
                <a:solidFill>
                  <a:srgbClr val="FFC000"/>
                </a:solidFill>
                <a:latin typeface="Monotype Corsiva" pitchFamily="66" charset="0"/>
              </a:rPr>
              <a:t>похожие на Жар птиц..</a:t>
            </a:r>
          </a:p>
          <a:p>
            <a:r>
              <a:rPr lang="ru-RU" sz="2800" dirty="0" smtClean="0">
                <a:solidFill>
                  <a:srgbClr val="FFC000"/>
                </a:solidFill>
                <a:latin typeface="Monotype Corsiva" pitchFamily="66" charset="0"/>
              </a:rPr>
              <a:t>«Кудрины» пишутся золотом.</a:t>
            </a:r>
          </a:p>
          <a:p>
            <a:endParaRPr lang="ru-RU" dirty="0">
              <a:solidFill>
                <a:srgbClr val="FFC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screen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41024205638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251520" y="3429000"/>
            <a:ext cx="3444197" cy="2736303"/>
          </a:xfrm>
          <a:prstGeom prst="rect">
            <a:avLst/>
          </a:prstGeom>
        </p:spPr>
      </p:pic>
      <p:pic>
        <p:nvPicPr>
          <p:cNvPr id="5" name="Рисунок 4" descr="iпр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084168" y="332656"/>
            <a:ext cx="2342753" cy="2342753"/>
          </a:xfrm>
          <a:prstGeom prst="rect">
            <a:avLst/>
          </a:prstGeom>
        </p:spPr>
      </p:pic>
      <p:pic>
        <p:nvPicPr>
          <p:cNvPr id="7" name="Рисунок 6" descr="904223594.jp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3490528" y="2060848"/>
            <a:ext cx="2811827" cy="208823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067944" y="4509120"/>
            <a:ext cx="4509568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FFC000"/>
                </a:solidFill>
                <a:latin typeface="Monotype Corsiva" pitchFamily="66" charset="0"/>
              </a:rPr>
              <a:t>Когда посуду расписали, </a:t>
            </a:r>
          </a:p>
          <a:p>
            <a:r>
              <a:rPr lang="ru-RU" sz="2400" dirty="0" smtClean="0">
                <a:solidFill>
                  <a:srgbClr val="FFC000"/>
                </a:solidFill>
                <a:latin typeface="Monotype Corsiva" pitchFamily="66" charset="0"/>
              </a:rPr>
              <a:t>ее покрывают лаком и </a:t>
            </a:r>
          </a:p>
          <a:p>
            <a:r>
              <a:rPr lang="ru-RU" sz="2400" dirty="0" smtClean="0">
                <a:solidFill>
                  <a:srgbClr val="FFC000"/>
                </a:solidFill>
                <a:latin typeface="Monotype Corsiva" pitchFamily="66" charset="0"/>
              </a:rPr>
              <a:t>высушивают в печи. </a:t>
            </a:r>
          </a:p>
          <a:p>
            <a:r>
              <a:rPr lang="ru-RU" sz="2400" dirty="0" smtClean="0">
                <a:solidFill>
                  <a:srgbClr val="FFC000"/>
                </a:solidFill>
                <a:latin typeface="Monotype Corsiva" pitchFamily="66" charset="0"/>
              </a:rPr>
              <a:t>Получается легкая, красивая посуда, </a:t>
            </a:r>
          </a:p>
          <a:p>
            <a:r>
              <a:rPr lang="ru-RU" sz="2400" dirty="0" smtClean="0">
                <a:solidFill>
                  <a:srgbClr val="FFC000"/>
                </a:solidFill>
                <a:latin typeface="Monotype Corsiva" pitchFamily="66" charset="0"/>
              </a:rPr>
              <a:t>мебель, поделки.</a:t>
            </a:r>
          </a:p>
          <a:p>
            <a:endParaRPr lang="ru-RU" dirty="0">
              <a:solidFill>
                <a:srgbClr val="FFC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screen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302602b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251520" y="4049341"/>
            <a:ext cx="3024336" cy="2473235"/>
          </a:xfrm>
          <a:prstGeom prst="rect">
            <a:avLst/>
          </a:prstGeom>
        </p:spPr>
      </p:pic>
      <p:pic>
        <p:nvPicPr>
          <p:cNvPr id="3" name="Рисунок 2" descr="i6RK29LT8.jp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5652120" y="188640"/>
            <a:ext cx="3312368" cy="3024336"/>
          </a:xfrm>
          <a:prstGeom prst="rect">
            <a:avLst/>
          </a:prstGeom>
        </p:spPr>
      </p:pic>
      <p:pic>
        <p:nvPicPr>
          <p:cNvPr id="5" name="Рисунок 4" descr="iпр.jpg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>
            <a:off x="3275856" y="1988840"/>
            <a:ext cx="2381250" cy="23812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47865" y="4437112"/>
            <a:ext cx="57961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C000"/>
                </a:solidFill>
                <a:latin typeface="Monotype Corsiva" pitchFamily="66" charset="0"/>
              </a:rPr>
              <a:t>Цветы, кусты и плоды на Руси считались </a:t>
            </a:r>
          </a:p>
          <a:p>
            <a:r>
              <a:rPr lang="ru-RU" sz="2400" dirty="0" smtClean="0">
                <a:solidFill>
                  <a:srgbClr val="FFC000"/>
                </a:solidFill>
                <a:latin typeface="Monotype Corsiva" pitchFamily="66" charset="0"/>
              </a:rPr>
              <a:t>Пожеланиями добра и благополучия, </a:t>
            </a:r>
          </a:p>
          <a:p>
            <a:r>
              <a:rPr lang="ru-RU" sz="2400" dirty="0" smtClean="0">
                <a:solidFill>
                  <a:srgbClr val="FFC000"/>
                </a:solidFill>
                <a:latin typeface="Monotype Corsiva" pitchFamily="66" charset="0"/>
              </a:rPr>
              <a:t>поэтому их так много в </a:t>
            </a:r>
            <a:r>
              <a:rPr lang="ru-RU" sz="2400" dirty="0" err="1" smtClean="0">
                <a:solidFill>
                  <a:srgbClr val="FFC000"/>
                </a:solidFill>
                <a:latin typeface="Monotype Corsiva" pitchFamily="66" charset="0"/>
              </a:rPr>
              <a:t>хохламской</a:t>
            </a:r>
            <a:r>
              <a:rPr lang="ru-RU" sz="2400" dirty="0" smtClean="0">
                <a:solidFill>
                  <a:srgbClr val="FFC000"/>
                </a:solidFill>
                <a:latin typeface="Monotype Corsiva" pitchFamily="66" charset="0"/>
              </a:rPr>
              <a:t> росписи. </a:t>
            </a:r>
          </a:p>
          <a:p>
            <a:r>
              <a:rPr lang="ru-RU" sz="2400" dirty="0" smtClean="0">
                <a:solidFill>
                  <a:srgbClr val="FFC000"/>
                </a:solidFill>
                <a:latin typeface="Monotype Corsiva" pitchFamily="66" charset="0"/>
              </a:rPr>
              <a:t>Люди покупали на ярмарках  «Золотую </a:t>
            </a:r>
            <a:r>
              <a:rPr lang="ru-RU" sz="2400" dirty="0" err="1" smtClean="0">
                <a:solidFill>
                  <a:srgbClr val="FFC000"/>
                </a:solidFill>
                <a:latin typeface="Monotype Corsiva" pitchFamily="66" charset="0"/>
              </a:rPr>
              <a:t>хохламу</a:t>
            </a:r>
            <a:r>
              <a:rPr lang="ru-RU" sz="2400" dirty="0" smtClean="0">
                <a:solidFill>
                  <a:srgbClr val="FFC000"/>
                </a:solidFill>
                <a:latin typeface="Monotype Corsiva" pitchFamily="66" charset="0"/>
              </a:rPr>
              <a:t>» и с добром и радостью несли ее в свой дом или дарили близким.</a:t>
            </a:r>
            <a:endParaRPr lang="ru-RU" sz="2400" dirty="0">
              <a:solidFill>
                <a:srgbClr val="FFC000"/>
              </a:solidFill>
              <a:latin typeface="Monotype Corsiva" pitchFamily="66" charset="0"/>
            </a:endParaRPr>
          </a:p>
        </p:txBody>
      </p:sp>
      <p:pic>
        <p:nvPicPr>
          <p:cNvPr id="7" name="Lozhkari_-_Igra_na_lozhkah_(iPlayer.f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 cstate="screen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">
                <p:cTn id="2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331</Words>
  <Application>Microsoft Office PowerPoint</Application>
  <PresentationFormat>Экран (4:3)</PresentationFormat>
  <Paragraphs>33</Paragraphs>
  <Slides>9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ff</dc:creator>
  <cp:lastModifiedBy>ff</cp:lastModifiedBy>
  <cp:revision>28</cp:revision>
  <dcterms:created xsi:type="dcterms:W3CDTF">2017-03-29T08:03:13Z</dcterms:created>
  <dcterms:modified xsi:type="dcterms:W3CDTF">2017-04-03T22:41:35Z</dcterms:modified>
</cp:coreProperties>
</file>