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80" r:id="rId7"/>
    <p:sldId id="270" r:id="rId8"/>
    <p:sldId id="271" r:id="rId9"/>
    <p:sldId id="264" r:id="rId10"/>
    <p:sldId id="267" r:id="rId11"/>
    <p:sldId id="268" r:id="rId12"/>
    <p:sldId id="269" r:id="rId13"/>
    <p:sldId id="263" r:id="rId14"/>
    <p:sldId id="272" r:id="rId15"/>
    <p:sldId id="274" r:id="rId16"/>
    <p:sldId id="273" r:id="rId17"/>
    <p:sldId id="260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C57A-2C83-4EAD-9242-74BC52AFAF04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B52A-4873-4A35-86F8-FE140A76B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skidki-Novosibirsk-1378537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12200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43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языков на Земле?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5000636"/>
            <a:ext cx="3429024" cy="171451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Подготовила: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 ДО «Малая академия»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Краснодара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Клепинина Василиса Сергеевна.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9256" y="1428736"/>
            <a:ext cx="2981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Санскрит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64318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предок индийского языка.</a:t>
            </a:r>
            <a:endParaRPr lang="ru-RU" sz="2400" dirty="0"/>
          </a:p>
        </p:txBody>
      </p:sp>
      <p:pic>
        <p:nvPicPr>
          <p:cNvPr id="9218" name="Picture 2" descr="D:\Мои документы\Мои рисунки\hyperlink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704939" cy="3146428"/>
          </a:xfrm>
          <a:prstGeom prst="rect">
            <a:avLst/>
          </a:prstGeom>
          <a:noFill/>
        </p:spPr>
      </p:pic>
      <p:pic>
        <p:nvPicPr>
          <p:cNvPr id="9219" name="Picture 3" descr="D:\Мои документы\Мои рисунки\Taj-Mahal-Buildings-5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3524248" cy="264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Мои рисунки\21287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531305" cy="39243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571480"/>
            <a:ext cx="7126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Старославянский язык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00024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предок русского языка.</a:t>
            </a:r>
            <a:endParaRPr lang="ru-RU" sz="2400" dirty="0"/>
          </a:p>
        </p:txBody>
      </p:sp>
      <p:pic>
        <p:nvPicPr>
          <p:cNvPr id="10244" name="Picture 4" descr="D:\Мои документы\Мои рисунки\2NPYoKry3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2925763" cy="219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391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Последний носитель языка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D:\Мои документы\Мои рисунки\iron-shell-lakota-sioux-tribe-half-length-portrait-facing-front-in-traditional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232027" cy="396081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429124" y="2143116"/>
            <a:ext cx="39290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1996 году в США умер человек по имени Красная Грозовая Туча. Он был последним, кто знал язык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катоуба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индейского племени Сиу. Перед смертью он успел записать речевые образцы и обрядовые песни своего языка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Смитсоновского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института, чем оказал огромную услугу науке.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717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Папуа – Новая Гвинея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D:\Мои документы\Мои рисунки\papua-new-guinea-152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5572164" cy="3857652"/>
          </a:xfrm>
          <a:prstGeom prst="rect">
            <a:avLst/>
          </a:prstGeom>
          <a:noFill/>
        </p:spPr>
      </p:pic>
      <p:pic>
        <p:nvPicPr>
          <p:cNvPr id="7171" name="Picture 3" descr="D:\Мои документы\Мои рисунки\papua_new_guinea_huliwig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3133722" cy="235029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1214422"/>
            <a:ext cx="81438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самая многоязычная страна Земли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всего здесь зафиксировано 820 местных языков и диалектов.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Диалект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это разновидность языка, которой пользуются люди, населяющие какую-либо небольшую местность).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343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Какой язык самый лёгкий?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D:\Мои документы\Мои рисунки\karta-fi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2711642" cy="52768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2357430"/>
            <a:ext cx="4485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Финский язык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786182" y="3643314"/>
            <a:ext cx="47149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читается самым легким из европейских языков. На нем звучание всех букв всегда одинаково – как слышится, так и пишется. Хотя его грамматика гораздо сложнее английской – одних падежей 15.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743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Какой язык самый богатый?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000240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Греческий язык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D:\Мои документы\Мои рисунки\pic157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803918" cy="382429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14810" y="3286124"/>
            <a:ext cx="47148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пятью миллионами слов – самый богатый язык в мире. Это отмечалось в книге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Гинесса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еще в 1990 году. Для сравнения: в английском языке только 490 тысяч слов.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928670"/>
            <a:ext cx="7358114" cy="39842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47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Английский язык в мире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4929198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Английский язык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становится первым мировым универсальным языком. Он является родным языком 500 млн. людей в 12 странах мира. Но еще 600 млн. говорит на английском в качестве второго языка. Сегодня в мире существует примерно 1,5 млрд. людей, говорящих на английском языке. Мы изучаем английский язык в качестве иностранного. Знание иностранных языков – необходимое условие во многих профессиях.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214422"/>
            <a:ext cx="6643734" cy="3597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7186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Русский язык в мире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63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XX веке русский язык вошёл в число так называемых </a:t>
            </a:r>
            <a:r>
              <a:rPr lang="ru-RU" b="1" i="1" dirty="0" smtClean="0">
                <a:solidFill>
                  <a:srgbClr val="0070C0"/>
                </a:solidFill>
              </a:rPr>
              <a:t>мировых (глобальных) языков.</a:t>
            </a:r>
          </a:p>
          <a:p>
            <a:pPr algn="just"/>
            <a:r>
              <a:rPr lang="ru-RU" dirty="0" smtClean="0"/>
              <a:t>Русский язык является государственным и официальным языком в следующих государствах: Россия, Белоруссия, Южная Осетия, Казахстан, Киргизия, Абхазия, Молдавия, Румыния, Таджикистан, Узбекистан.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Мои рисунки\1922003_703275673057708_10710376_n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358114" cy="42487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4276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5357826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Русский язык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является государственным языком России. Это наш родной язык, язык нашей культуры. Без языка невозможны жизнь человека, людей, общества, развитие науки, техники, искусства. Изучение русского языка поможет вам лучше говорить и писать, выбирать самые точные и нужные слова для выражения мыслей.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Картинки по запросу языки мир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214446" cy="121444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500042"/>
            <a:ext cx="6972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Государственные языки стран 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357298"/>
          <a:ext cx="8215371" cy="5257800"/>
        </p:xfrm>
        <a:graphic>
          <a:graphicData uri="http://schemas.openxmlformats.org/drawingml/2006/table">
            <a:tbl>
              <a:tblPr/>
              <a:tblGrid>
                <a:gridCol w="2738457"/>
                <a:gridCol w="2738457"/>
                <a:gridCol w="2738457"/>
              </a:tblGrid>
              <a:tr h="0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Страна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Официальный язык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Национальность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Афганистан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Афганец, афганка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Аргентина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Испанский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Австралия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Австралиец, австралийка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Бельгия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Бельгиец, бельгийка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Бразилия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Португальский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Канада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Канадец, канадка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Чили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Испанский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Китай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Китайский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Куба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Кубинец, кубинка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Дания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Датский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Египет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Египтянин, египтянка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Англия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Английский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86116" y="207167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Персидский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242886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Аргентинец, аргентинка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292893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Английский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42900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Французский/Фламандский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378619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Бразилец, бразильянка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414338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Английский, французский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450057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Чилиец, чилийка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485776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Китаец, китаянка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521495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Испанский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5572140"/>
            <a:ext cx="2500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Датчанин, датчанка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6" y="5929330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Арабский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Англичанин, англичанка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14285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Заполните таблицу: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gri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4929222" cy="38399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5181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Вавилонская башня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4643446"/>
            <a:ext cx="84296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планете насчитывается от 2500 до 7000 языков.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же на Земле возникло такое многообразие языков? Это объясняет библейская легенда о Вавилонской башне. Когда-то все люди на земле говорили на одном языке. «И сказали они: построим себе город и башню высотою до небес; и сделаем себе имя, чтобы мы не рассеялись по лицу всей Земли». (Быт.11,1-9) Однако Богу были не угодны высокомерные планы людей, и Он смешал их языки так, что они уже не смогли понимать друг друга.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428736"/>
          <a:ext cx="8215371" cy="4907280"/>
        </p:xfrm>
        <a:graphic>
          <a:graphicData uri="http://schemas.openxmlformats.org/drawingml/2006/table">
            <a:tbl>
              <a:tblPr/>
              <a:tblGrid>
                <a:gridCol w="2738457"/>
                <a:gridCol w="2738457"/>
                <a:gridCol w="2738457"/>
              </a:tblGrid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Эстония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Эстонский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Эфиопия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Эфиоп, эфиопка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Финляндия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Финн, финнка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Франция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Французский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Германия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Немец, немка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Греция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Греческий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Иран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Иранец, иранка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Ирландия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Ирландец, ирландка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Израиль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Иврит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Израильтянин, израильтянка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Италия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Итальянец, итальянка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Япония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Японский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Корея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Корейский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500042"/>
            <a:ext cx="697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Государственные языки стран мира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6" name="Рисунок 1" descr="Картинки по запросу языки мир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214446" cy="1214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00760" y="142873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Эстонец, эстонка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78592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Ахмарский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14311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250030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Француз, француженка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285749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Немецкий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321468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Грек, гречанка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350043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Персидский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385762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Ирландский/Английский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507207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Итальянский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564357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Японец, японка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600076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Кореец, кореянка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500042"/>
            <a:ext cx="697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Государственные языки стран мира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6" name="Рисунок 1" descr="Картинки по запросу языки мир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214446" cy="121444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5" y="1500174"/>
          <a:ext cx="8072493" cy="4907280"/>
        </p:xfrm>
        <a:graphic>
          <a:graphicData uri="http://schemas.openxmlformats.org/drawingml/2006/table">
            <a:tbl>
              <a:tblPr/>
              <a:tblGrid>
                <a:gridCol w="2690831"/>
                <a:gridCol w="2690831"/>
                <a:gridCol w="2690831"/>
              </a:tblGrid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Латвия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Латвиец, латвийка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Литва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Литовский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Мексика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Мексиканец, мексиканка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Нидерланды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Голландский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Новая Зеландия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Новозеландец, новозеландка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Норвегия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Норвежский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Панама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Панамец, панамка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Перу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Перуанец, перуанка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Филиппины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Филиппинский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Польша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Поляк, полька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Португалия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Португальский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Румыния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Румын, румынка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7554" y="150017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Латышский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1857364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Литовец, литовка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235743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Испанский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928934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Голландец, голландка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42900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Английский/Маори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392906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Норвежец, норвежка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428625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Испанский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464344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Испанский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500063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Филиппинец, </a:t>
            </a:r>
            <a:r>
              <a:rPr lang="ru-RU" sz="1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филиппинка</a:t>
            </a:r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535782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Польский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571501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Португалец, португалка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607220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Румынский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500042"/>
            <a:ext cx="697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Государственные языки стран мира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6" name="Рисунок 1" descr="Картинки по запросу языки мир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214446" cy="121444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714488"/>
          <a:ext cx="8072496" cy="4206240"/>
        </p:xfrm>
        <a:graphic>
          <a:graphicData uri="http://schemas.openxmlformats.org/drawingml/2006/table">
            <a:tbl>
              <a:tblPr/>
              <a:tblGrid>
                <a:gridCol w="2690832"/>
                <a:gridCol w="2690832"/>
                <a:gridCol w="2690832"/>
              </a:tblGrid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Россия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Русский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Испания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Испанец, испанка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Швеция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Шведский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Швейцария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Швейцарец, швейцарка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Тайланд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Таиландец, таиландка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Турция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Турецкий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Украина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Украинец, украинка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Соединенные Штаты Америки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Американец, американка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Вьетнам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Вьетнамский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71448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Россиянин, россиянка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07167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Испанский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242886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Швед, шведка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292893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Швейцарский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64331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Тайский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414338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Турок, турчанка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450057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Украинский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507207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Английский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557214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Вьетнамец, вьетнамка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5270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Языковые семьи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 descr="oth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4387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5429264"/>
            <a:ext cx="8429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настоящее время учёные делят языки мира на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языковые семьи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т. е. группы языков, схожих между собой и произошедших от единого языка-основы.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Языковых семей очень много, вот некоторые из них: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индоевропейская, кавказская, финно-угорская, тюркская, монгольская, китайско-тибетская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другие.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786610" cy="42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7675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Индоевропейские языки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4929198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Самой большой языковой семьей является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индоевропейская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В нее входят такие языковые группы: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романская: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французский, итальянский, испанский, португальский, молдавский, румынский и другие языки;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германская: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немецкий, английский и другие языки;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славянская: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русский, белорусский, украинский и другие языки.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85720" y="714356"/>
            <a:ext cx="8528050" cy="5761038"/>
            <a:chOff x="270" y="163"/>
            <a:chExt cx="19818" cy="3629"/>
          </a:xfrm>
        </p:grpSpPr>
        <p:cxnSp>
          <p:nvCxnSpPr>
            <p:cNvPr id="3" name="_s92164"/>
            <p:cNvCxnSpPr>
              <a:cxnSpLocks noChangeShapeType="1"/>
              <a:stCxn id="33" idx="1"/>
              <a:endCxn id="21" idx="2"/>
            </p:cNvCxnSpPr>
            <p:nvPr/>
          </p:nvCxnSpPr>
          <p:spPr bwMode="auto">
            <a:xfrm rot="10800000">
              <a:off x="16882" y="1503"/>
              <a:ext cx="144" cy="30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" name="_s92165"/>
            <p:cNvCxnSpPr>
              <a:cxnSpLocks noChangeShapeType="1"/>
              <a:stCxn id="32" idx="3"/>
              <a:endCxn id="21" idx="2"/>
            </p:cNvCxnSpPr>
            <p:nvPr/>
          </p:nvCxnSpPr>
          <p:spPr bwMode="auto">
            <a:xfrm flipV="1">
              <a:off x="16738" y="1503"/>
              <a:ext cx="144" cy="30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_s92166"/>
            <p:cNvCxnSpPr>
              <a:cxnSpLocks noChangeShapeType="1"/>
              <a:stCxn id="31" idx="3"/>
              <a:endCxn id="20" idx="2"/>
            </p:cNvCxnSpPr>
            <p:nvPr/>
          </p:nvCxnSpPr>
          <p:spPr bwMode="auto">
            <a:xfrm flipV="1">
              <a:off x="10035" y="1503"/>
              <a:ext cx="144" cy="12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" name="_s92167"/>
            <p:cNvCxnSpPr>
              <a:cxnSpLocks noChangeShapeType="1"/>
              <a:stCxn id="30" idx="1"/>
              <a:endCxn id="20" idx="2"/>
            </p:cNvCxnSpPr>
            <p:nvPr/>
          </p:nvCxnSpPr>
          <p:spPr bwMode="auto">
            <a:xfrm rot="10800000">
              <a:off x="10179" y="1503"/>
              <a:ext cx="144" cy="76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" name="_s92168"/>
            <p:cNvCxnSpPr>
              <a:cxnSpLocks noChangeShapeType="1"/>
              <a:stCxn id="29" idx="3"/>
              <a:endCxn id="20" idx="2"/>
            </p:cNvCxnSpPr>
            <p:nvPr/>
          </p:nvCxnSpPr>
          <p:spPr bwMode="auto">
            <a:xfrm flipV="1">
              <a:off x="10035" y="1503"/>
              <a:ext cx="144" cy="76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_s92169"/>
            <p:cNvCxnSpPr>
              <a:cxnSpLocks noChangeShapeType="1"/>
              <a:stCxn id="28" idx="1"/>
              <a:endCxn id="20" idx="2"/>
            </p:cNvCxnSpPr>
            <p:nvPr/>
          </p:nvCxnSpPr>
          <p:spPr bwMode="auto">
            <a:xfrm rot="10800000">
              <a:off x="10179" y="1503"/>
              <a:ext cx="144" cy="30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_s92170"/>
            <p:cNvCxnSpPr>
              <a:cxnSpLocks noChangeShapeType="1"/>
              <a:stCxn id="27" idx="3"/>
              <a:endCxn id="20" idx="2"/>
            </p:cNvCxnSpPr>
            <p:nvPr/>
          </p:nvCxnSpPr>
          <p:spPr bwMode="auto">
            <a:xfrm flipV="1">
              <a:off x="10035" y="1503"/>
              <a:ext cx="144" cy="30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_s92171"/>
            <p:cNvCxnSpPr>
              <a:cxnSpLocks noChangeShapeType="1"/>
              <a:stCxn id="26" idx="1"/>
              <a:endCxn id="19" idx="2"/>
            </p:cNvCxnSpPr>
            <p:nvPr/>
          </p:nvCxnSpPr>
          <p:spPr bwMode="auto">
            <a:xfrm rot="10800000">
              <a:off x="3480" y="1503"/>
              <a:ext cx="140" cy="76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_s92172"/>
            <p:cNvCxnSpPr>
              <a:cxnSpLocks noChangeShapeType="1"/>
              <a:stCxn id="25" idx="3"/>
              <a:endCxn id="19" idx="2"/>
            </p:cNvCxnSpPr>
            <p:nvPr/>
          </p:nvCxnSpPr>
          <p:spPr bwMode="auto">
            <a:xfrm flipV="1">
              <a:off x="3332" y="1503"/>
              <a:ext cx="148" cy="76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_s92173"/>
            <p:cNvCxnSpPr>
              <a:cxnSpLocks noChangeShapeType="1"/>
              <a:stCxn id="24" idx="1"/>
              <a:endCxn id="19" idx="2"/>
            </p:cNvCxnSpPr>
            <p:nvPr/>
          </p:nvCxnSpPr>
          <p:spPr bwMode="auto">
            <a:xfrm rot="10800000">
              <a:off x="3480" y="1503"/>
              <a:ext cx="140" cy="30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_s92174"/>
            <p:cNvCxnSpPr>
              <a:cxnSpLocks noChangeShapeType="1"/>
              <a:stCxn id="23" idx="3"/>
              <a:endCxn id="19" idx="2"/>
            </p:cNvCxnSpPr>
            <p:nvPr/>
          </p:nvCxnSpPr>
          <p:spPr bwMode="auto">
            <a:xfrm flipV="1">
              <a:off x="3332" y="1503"/>
              <a:ext cx="148" cy="30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_s92175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rot="16200000">
              <a:off x="16579" y="1806"/>
              <a:ext cx="60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_s92176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5400000" flipH="1">
              <a:off x="13461" y="-2215"/>
              <a:ext cx="144" cy="669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_s92177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16200000">
              <a:off x="10109" y="1133"/>
              <a:ext cx="144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_s92178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16200000">
              <a:off x="6760" y="-2217"/>
              <a:ext cx="144" cy="670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" name="_s92179"/>
            <p:cNvSpPr>
              <a:spLocks noChangeArrowheads="1"/>
            </p:cNvSpPr>
            <p:nvPr/>
          </p:nvSpPr>
          <p:spPr bwMode="auto">
            <a:xfrm>
              <a:off x="8772" y="767"/>
              <a:ext cx="2815" cy="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18377" tIns="9188" rIns="18377" bIns="9188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Славянские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 языки</a:t>
              </a:r>
            </a:p>
          </p:txBody>
        </p:sp>
        <p:sp>
          <p:nvSpPr>
            <p:cNvPr id="19" name="_s92180"/>
            <p:cNvSpPr>
              <a:spLocks noChangeArrowheads="1"/>
            </p:cNvSpPr>
            <p:nvPr/>
          </p:nvSpPr>
          <p:spPr bwMode="auto">
            <a:xfrm>
              <a:off x="2092" y="1207"/>
              <a:ext cx="2770" cy="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18377" tIns="9188" rIns="18377" bIns="9188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Западно-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славянские</a:t>
              </a:r>
            </a:p>
          </p:txBody>
        </p:sp>
        <p:sp>
          <p:nvSpPr>
            <p:cNvPr id="20" name="_s92181"/>
            <p:cNvSpPr>
              <a:spLocks noChangeArrowheads="1"/>
            </p:cNvSpPr>
            <p:nvPr/>
          </p:nvSpPr>
          <p:spPr bwMode="auto">
            <a:xfrm>
              <a:off x="8794" y="1207"/>
              <a:ext cx="2770" cy="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18377" tIns="9188" rIns="18377" bIns="9188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Южно-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славянские</a:t>
              </a:r>
            </a:p>
          </p:txBody>
        </p:sp>
        <p:sp>
          <p:nvSpPr>
            <p:cNvPr id="21" name="_s92182"/>
            <p:cNvSpPr>
              <a:spLocks noChangeArrowheads="1"/>
            </p:cNvSpPr>
            <p:nvPr/>
          </p:nvSpPr>
          <p:spPr bwMode="auto">
            <a:xfrm>
              <a:off x="15496" y="1207"/>
              <a:ext cx="2770" cy="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18377" tIns="9188" rIns="18377" bIns="9188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Восточно-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славянские</a:t>
              </a:r>
            </a:p>
          </p:txBody>
        </p:sp>
        <p:sp>
          <p:nvSpPr>
            <p:cNvPr id="22" name="_s92183"/>
            <p:cNvSpPr>
              <a:spLocks noChangeArrowheads="1"/>
            </p:cNvSpPr>
            <p:nvPr/>
          </p:nvSpPr>
          <p:spPr bwMode="auto">
            <a:xfrm>
              <a:off x="15350" y="2111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0834" tIns="10415" rIns="20834" bIns="1041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украинский</a:t>
              </a:r>
            </a:p>
          </p:txBody>
        </p:sp>
        <p:sp>
          <p:nvSpPr>
            <p:cNvPr id="23" name="_s92184"/>
            <p:cNvSpPr>
              <a:spLocks noChangeArrowheads="1"/>
            </p:cNvSpPr>
            <p:nvPr/>
          </p:nvSpPr>
          <p:spPr bwMode="auto">
            <a:xfrm>
              <a:off x="270" y="1647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1259" tIns="10629" rIns="21259" bIns="1062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польский</a:t>
              </a:r>
            </a:p>
          </p:txBody>
        </p:sp>
        <p:sp>
          <p:nvSpPr>
            <p:cNvPr id="24" name="_s92185"/>
            <p:cNvSpPr>
              <a:spLocks noChangeArrowheads="1"/>
            </p:cNvSpPr>
            <p:nvPr/>
          </p:nvSpPr>
          <p:spPr bwMode="auto">
            <a:xfrm>
              <a:off x="3621" y="1647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1917" tIns="10959" rIns="21917" bIns="109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словацкий</a:t>
              </a:r>
            </a:p>
          </p:txBody>
        </p:sp>
        <p:sp>
          <p:nvSpPr>
            <p:cNvPr id="25" name="_s92186"/>
            <p:cNvSpPr>
              <a:spLocks noChangeArrowheads="1"/>
            </p:cNvSpPr>
            <p:nvPr/>
          </p:nvSpPr>
          <p:spPr bwMode="auto">
            <a:xfrm>
              <a:off x="270" y="2111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1917" tIns="10959" rIns="21917" bIns="109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чешский</a:t>
              </a:r>
            </a:p>
          </p:txBody>
        </p:sp>
        <p:sp>
          <p:nvSpPr>
            <p:cNvPr id="26" name="_s92187"/>
            <p:cNvSpPr>
              <a:spLocks noChangeArrowheads="1"/>
            </p:cNvSpPr>
            <p:nvPr/>
          </p:nvSpPr>
          <p:spPr bwMode="auto">
            <a:xfrm>
              <a:off x="3621" y="2111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1917" tIns="10959" rIns="21917" bIns="109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лужицкий</a:t>
              </a:r>
            </a:p>
          </p:txBody>
        </p:sp>
        <p:sp>
          <p:nvSpPr>
            <p:cNvPr id="27" name="_s92188"/>
            <p:cNvSpPr>
              <a:spLocks noChangeArrowheads="1"/>
            </p:cNvSpPr>
            <p:nvPr/>
          </p:nvSpPr>
          <p:spPr bwMode="auto">
            <a:xfrm>
              <a:off x="6972" y="1647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1917" tIns="10959" rIns="21917" bIns="109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Церковно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славянский</a:t>
              </a:r>
            </a:p>
          </p:txBody>
        </p:sp>
        <p:sp>
          <p:nvSpPr>
            <p:cNvPr id="28" name="_s92189"/>
            <p:cNvSpPr>
              <a:spLocks noChangeArrowheads="1"/>
            </p:cNvSpPr>
            <p:nvPr/>
          </p:nvSpPr>
          <p:spPr bwMode="auto">
            <a:xfrm>
              <a:off x="10323" y="1647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3821" tIns="11912" rIns="23821" bIns="1191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сербский</a:t>
              </a:r>
            </a:p>
          </p:txBody>
        </p:sp>
        <p:sp>
          <p:nvSpPr>
            <p:cNvPr id="29" name="_s92190"/>
            <p:cNvSpPr>
              <a:spLocks noChangeArrowheads="1"/>
            </p:cNvSpPr>
            <p:nvPr/>
          </p:nvSpPr>
          <p:spPr bwMode="auto">
            <a:xfrm>
              <a:off x="6972" y="2111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3821" tIns="11912" rIns="23821" bIns="1191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болгарский</a:t>
              </a:r>
            </a:p>
          </p:txBody>
        </p:sp>
        <p:sp>
          <p:nvSpPr>
            <p:cNvPr id="30" name="_s92191"/>
            <p:cNvSpPr>
              <a:spLocks noChangeArrowheads="1"/>
            </p:cNvSpPr>
            <p:nvPr/>
          </p:nvSpPr>
          <p:spPr bwMode="auto">
            <a:xfrm>
              <a:off x="10323" y="2111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3821" tIns="11912" rIns="23821" bIns="1191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хорватский</a:t>
              </a:r>
            </a:p>
          </p:txBody>
        </p:sp>
        <p:sp>
          <p:nvSpPr>
            <p:cNvPr id="31" name="_s92192"/>
            <p:cNvSpPr>
              <a:spLocks noChangeArrowheads="1"/>
            </p:cNvSpPr>
            <p:nvPr/>
          </p:nvSpPr>
          <p:spPr bwMode="auto">
            <a:xfrm>
              <a:off x="6972" y="2575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3821" tIns="11912" rIns="23821" bIns="1191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македонский</a:t>
              </a:r>
            </a:p>
          </p:txBody>
        </p:sp>
        <p:sp>
          <p:nvSpPr>
            <p:cNvPr id="32" name="_s92193"/>
            <p:cNvSpPr>
              <a:spLocks noChangeArrowheads="1"/>
            </p:cNvSpPr>
            <p:nvPr/>
          </p:nvSpPr>
          <p:spPr bwMode="auto">
            <a:xfrm>
              <a:off x="13674" y="1647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4554" tIns="12277" rIns="24554" bIns="1227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русский</a:t>
              </a:r>
            </a:p>
          </p:txBody>
        </p:sp>
        <p:sp>
          <p:nvSpPr>
            <p:cNvPr id="33" name="_s92194"/>
            <p:cNvSpPr>
              <a:spLocks noChangeArrowheads="1"/>
            </p:cNvSpPr>
            <p:nvPr/>
          </p:nvSpPr>
          <p:spPr bwMode="auto">
            <a:xfrm>
              <a:off x="17025" y="1647"/>
              <a:ext cx="3063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5846" tIns="12923" rIns="25846" bIns="1292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белорусский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00034" y="285728"/>
            <a:ext cx="8142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Славянская группа языков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русские украинцы белорусы раскра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русские украинцы белорусы раскра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14554"/>
            <a:ext cx="2744127" cy="392909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русские украинцы белорусы раскра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744126" cy="3929090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русские украинцы белорусы раскра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14554"/>
            <a:ext cx="2744126" cy="39290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76395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Восточнославянские языки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000108"/>
            <a:ext cx="1875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Русский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язык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000108"/>
            <a:ext cx="28454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Белорусский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язык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000108"/>
            <a:ext cx="2672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Украинский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язык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428604"/>
            <a:ext cx="3000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Полиглот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50017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человек, владеющий многими языками.</a:t>
            </a:r>
            <a:endParaRPr lang="ru-RU" sz="2400" dirty="0"/>
          </a:p>
        </p:txBody>
      </p:sp>
      <p:pic>
        <p:nvPicPr>
          <p:cNvPr id="12290" name="Picture 2" descr="D:\Мои документы\Мои рисунки\8-cl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Мои рисунки\112912971_p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00174"/>
            <a:ext cx="3071834" cy="37121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6381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Кардинал Джузеппе Меццофанти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(1774 -1849)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542926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Наиболее выдающимся полиглотом считается итальянский кардинал Джузеппе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Меццофанти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(1774-1849), никогда не покидавший Италию, но в совершенстве владевший 38 языками и бегло говоривший ещё на 30 языках; кроме того, он знал 50 диалектов различных языков.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634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Мёртвый язык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D:\Мои документы\Мои рисунки\Λατινικές-φράσεις-που-χρησιμοποιούμε-σήμερ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4713227" cy="3538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2571744"/>
            <a:ext cx="248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Латынь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350043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предок итальянского языка.</a:t>
            </a:r>
            <a:endParaRPr lang="ru-RU" sz="2400" dirty="0"/>
          </a:p>
        </p:txBody>
      </p:sp>
      <p:pic>
        <p:nvPicPr>
          <p:cNvPr id="8195" name="Picture 3" descr="D:\Мои документы\Мои рисунки\colisei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143380"/>
            <a:ext cx="3330646" cy="249843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357298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не существующий в настоящее время, известный лишь по письменным памятникам. Обычно такое происходит, когда один язык полностью заменяется другим языком.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911</Words>
  <Application>Microsoft Office PowerPoint</Application>
  <PresentationFormat>Экран (4:3)</PresentationFormat>
  <Paragraphs>219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61</cp:revision>
  <dcterms:created xsi:type="dcterms:W3CDTF">2012-01-29T22:54:55Z</dcterms:created>
  <dcterms:modified xsi:type="dcterms:W3CDTF">2018-01-21T17:12:36Z</dcterms:modified>
</cp:coreProperties>
</file>