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6" r:id="rId8"/>
    <p:sldId id="262" r:id="rId9"/>
    <p:sldId id="263" r:id="rId10"/>
    <p:sldId id="275" r:id="rId11"/>
    <p:sldId id="267" r:id="rId12"/>
    <p:sldId id="265" r:id="rId13"/>
    <p:sldId id="268" r:id="rId14"/>
    <p:sldId id="269" r:id="rId15"/>
    <p:sldId id="270" r:id="rId16"/>
    <p:sldId id="272" r:id="rId17"/>
    <p:sldId id="271" r:id="rId18"/>
    <p:sldId id="273" r:id="rId19"/>
    <p:sldId id="277" r:id="rId20"/>
    <p:sldId id="276"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0929"/>
  </p:normalViewPr>
  <p:slideViewPr>
    <p:cSldViewPr>
      <p:cViewPr varScale="1">
        <p:scale>
          <a:sx n="66" d="100"/>
          <a:sy n="66" d="100"/>
        </p:scale>
        <p:origin x="14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170" name="Rectangle 2" descr="Large confetti"/>
          <p:cNvSpPr>
            <a:spLocks noChangeArrowheads="1"/>
          </p:cNvSpPr>
          <p:nvPr/>
        </p:nvSpPr>
        <p:spPr bwMode="ltGray">
          <a:xfrm>
            <a:off x="484188" y="1549400"/>
            <a:ext cx="8158162" cy="1689100"/>
          </a:xfrm>
          <a:prstGeom prst="rect">
            <a:avLst/>
          </a:prstGeom>
          <a:pattFill prst="lgConfetti">
            <a:fgClr>
              <a:schemeClr val="accent2">
                <a:alpha val="50000"/>
              </a:schemeClr>
            </a:fgClr>
            <a:bgClr>
              <a:schemeClr val="folHlink"/>
            </a:bgClr>
          </a:pattFill>
          <a:ln w="9525">
            <a:noFill/>
            <a:miter lim="800000"/>
            <a:headEnd/>
            <a:tailEnd/>
          </a:ln>
          <a:effectLst/>
        </p:spPr>
        <p:txBody>
          <a:bodyPr wrap="none" anchor="ctr"/>
          <a:lstStyle/>
          <a:p>
            <a:pPr algn="ctr"/>
            <a:endParaRPr kumimoji="1" lang="ru-RU"/>
          </a:p>
        </p:txBody>
      </p:sp>
      <p:sp>
        <p:nvSpPr>
          <p:cNvPr id="7171" name="AutoShape 3"/>
          <p:cNvSpPr>
            <a:spLocks noChangeArrowheads="1"/>
          </p:cNvSpPr>
          <p:nvPr/>
        </p:nvSpPr>
        <p:spPr bwMode="ltGray">
          <a:xfrm>
            <a:off x="228600" y="3206750"/>
            <a:ext cx="8686800" cy="77788"/>
          </a:xfrm>
          <a:prstGeom prst="roundRect">
            <a:avLst>
              <a:gd name="adj" fmla="val 50000"/>
            </a:avLst>
          </a:prstGeom>
          <a:solidFill>
            <a:schemeClr val="bg2"/>
          </a:solidFill>
          <a:ln w="9525">
            <a:noFill/>
            <a:round/>
            <a:headEnd/>
            <a:tailEnd/>
          </a:ln>
          <a:effectLst/>
        </p:spPr>
        <p:txBody>
          <a:bodyPr wrap="none" anchor="ctr"/>
          <a:lstStyle/>
          <a:p>
            <a:pPr algn="ctr"/>
            <a:endParaRPr kumimoji="1" lang="ru-RU"/>
          </a:p>
        </p:txBody>
      </p:sp>
      <p:sp>
        <p:nvSpPr>
          <p:cNvPr id="7172" name="AutoShape 4"/>
          <p:cNvSpPr>
            <a:spLocks noChangeArrowheads="1"/>
          </p:cNvSpPr>
          <p:nvPr/>
        </p:nvSpPr>
        <p:spPr bwMode="ltGray">
          <a:xfrm>
            <a:off x="228600" y="1482725"/>
            <a:ext cx="8686800" cy="77788"/>
          </a:xfrm>
          <a:prstGeom prst="roundRect">
            <a:avLst>
              <a:gd name="adj" fmla="val 50000"/>
            </a:avLst>
          </a:prstGeom>
          <a:solidFill>
            <a:schemeClr val="bg2"/>
          </a:solidFill>
          <a:ln w="9525">
            <a:noFill/>
            <a:round/>
            <a:headEnd/>
            <a:tailEnd/>
          </a:ln>
          <a:effectLst/>
        </p:spPr>
        <p:txBody>
          <a:bodyPr wrap="none" anchor="ctr"/>
          <a:lstStyle/>
          <a:p>
            <a:pPr algn="ctr"/>
            <a:endParaRPr kumimoji="1" lang="ru-RU"/>
          </a:p>
        </p:txBody>
      </p:sp>
      <p:sp>
        <p:nvSpPr>
          <p:cNvPr id="7173" name="AutoShape 5"/>
          <p:cNvSpPr>
            <a:spLocks noChangeArrowheads="1"/>
          </p:cNvSpPr>
          <p:nvPr/>
        </p:nvSpPr>
        <p:spPr bwMode="ltGray">
          <a:xfrm>
            <a:off x="8623300" y="1246188"/>
            <a:ext cx="77788" cy="2235200"/>
          </a:xfrm>
          <a:prstGeom prst="roundRect">
            <a:avLst>
              <a:gd name="adj" fmla="val 50000"/>
            </a:avLst>
          </a:prstGeom>
          <a:solidFill>
            <a:schemeClr val="bg2"/>
          </a:solidFill>
          <a:ln w="9525">
            <a:noFill/>
            <a:round/>
            <a:headEnd/>
            <a:tailEnd/>
          </a:ln>
          <a:effectLst/>
        </p:spPr>
        <p:txBody>
          <a:bodyPr wrap="none" anchor="ctr"/>
          <a:lstStyle/>
          <a:p>
            <a:pPr algn="ctr"/>
            <a:endParaRPr kumimoji="1" lang="ru-RU"/>
          </a:p>
        </p:txBody>
      </p:sp>
      <p:sp>
        <p:nvSpPr>
          <p:cNvPr id="7174" name="AutoShape 6"/>
          <p:cNvSpPr>
            <a:spLocks noChangeArrowheads="1"/>
          </p:cNvSpPr>
          <p:nvPr/>
        </p:nvSpPr>
        <p:spPr bwMode="ltGray">
          <a:xfrm>
            <a:off x="434975" y="1252538"/>
            <a:ext cx="77788" cy="2235200"/>
          </a:xfrm>
          <a:prstGeom prst="roundRect">
            <a:avLst>
              <a:gd name="adj" fmla="val 50000"/>
            </a:avLst>
          </a:prstGeom>
          <a:solidFill>
            <a:schemeClr val="bg2"/>
          </a:solidFill>
          <a:ln w="9525">
            <a:noFill/>
            <a:round/>
            <a:headEnd/>
            <a:tailEnd/>
          </a:ln>
          <a:effectLst/>
        </p:spPr>
        <p:txBody>
          <a:bodyPr wrap="none" anchor="ctr"/>
          <a:lstStyle/>
          <a:p>
            <a:pPr algn="ctr"/>
            <a:endParaRPr kumimoji="1" lang="ru-RU"/>
          </a:p>
        </p:txBody>
      </p:sp>
      <p:sp>
        <p:nvSpPr>
          <p:cNvPr id="7175" name="AutoShape 7"/>
          <p:cNvSpPr>
            <a:spLocks noChangeArrowheads="1"/>
          </p:cNvSpPr>
          <p:nvPr/>
        </p:nvSpPr>
        <p:spPr bwMode="ltGray">
          <a:xfrm>
            <a:off x="2830513" y="5783263"/>
            <a:ext cx="3481387" cy="77787"/>
          </a:xfrm>
          <a:prstGeom prst="roundRect">
            <a:avLst>
              <a:gd name="adj" fmla="val 50000"/>
            </a:avLst>
          </a:prstGeom>
          <a:solidFill>
            <a:schemeClr val="bg2"/>
          </a:solidFill>
          <a:ln w="9525">
            <a:noFill/>
            <a:round/>
            <a:headEnd/>
            <a:tailEnd/>
          </a:ln>
          <a:effectLst/>
        </p:spPr>
        <p:txBody>
          <a:bodyPr wrap="none" anchor="ctr"/>
          <a:lstStyle/>
          <a:p>
            <a:pPr algn="ctr"/>
            <a:endParaRPr kumimoji="1" lang="ru-RU"/>
          </a:p>
        </p:txBody>
      </p:sp>
      <p:sp>
        <p:nvSpPr>
          <p:cNvPr id="7176" name="Rectangle 8" descr="Large confetti"/>
          <p:cNvSpPr>
            <a:spLocks noChangeArrowheads="1"/>
          </p:cNvSpPr>
          <p:nvPr/>
        </p:nvSpPr>
        <p:spPr bwMode="ltGray">
          <a:xfrm>
            <a:off x="4095750" y="5734050"/>
            <a:ext cx="949325" cy="176213"/>
          </a:xfrm>
          <a:prstGeom prst="rect">
            <a:avLst/>
          </a:prstGeom>
          <a:pattFill prst="lgConfetti">
            <a:fgClr>
              <a:schemeClr val="accent2"/>
            </a:fgClr>
            <a:bgClr>
              <a:schemeClr val="folHlink"/>
            </a:bgClr>
          </a:pattFill>
          <a:ln w="9525">
            <a:noFill/>
            <a:miter lim="800000"/>
            <a:headEnd/>
            <a:tailEnd/>
          </a:ln>
          <a:effectLst/>
        </p:spPr>
        <p:txBody>
          <a:bodyPr wrap="none" anchor="ctr"/>
          <a:lstStyle/>
          <a:p>
            <a:pPr algn="ctr"/>
            <a:endParaRPr kumimoji="1" lang="ru-RU"/>
          </a:p>
        </p:txBody>
      </p:sp>
      <p:sp>
        <p:nvSpPr>
          <p:cNvPr id="7177" name="Rectangle 9" descr="Large confetti"/>
          <p:cNvSpPr>
            <a:spLocks noGrp="1" noChangeArrowheads="1"/>
          </p:cNvSpPr>
          <p:nvPr>
            <p:ph type="ctrTitle"/>
          </p:nvPr>
        </p:nvSpPr>
        <p:spPr>
          <a:xfrm>
            <a:off x="685800" y="1752600"/>
            <a:ext cx="7772400" cy="1143000"/>
          </a:xfrm>
          <a:pattFill prst="lgConfetti">
            <a:fgClr>
              <a:schemeClr val="accent2"/>
            </a:fgClr>
            <a:bgClr>
              <a:schemeClr val="folHlink"/>
            </a:bgClr>
          </a:pattFill>
        </p:spPr>
        <p:txBody>
          <a:bodyPr anchor="ctr"/>
          <a:lstStyle>
            <a:lvl1pPr algn="ctr">
              <a:defRPr>
                <a:solidFill>
                  <a:schemeClr val="bg1"/>
                </a:solidFill>
              </a:defRPr>
            </a:lvl1pPr>
          </a:lstStyle>
          <a:p>
            <a:r>
              <a:rPr lang="ru-RU" smtClean="0"/>
              <a:t>Образец заголовка</a:t>
            </a:r>
            <a:endParaRPr lang="en-US"/>
          </a:p>
        </p:txBody>
      </p:sp>
      <p:sp>
        <p:nvSpPr>
          <p:cNvPr id="7178" name="Rectangle 10"/>
          <p:cNvSpPr>
            <a:spLocks noGrp="1" noChangeArrowheads="1"/>
          </p:cNvSpPr>
          <p:nvPr>
            <p:ph type="subTitle" idx="1"/>
          </p:nvPr>
        </p:nvSpPr>
        <p:spPr>
          <a:xfrm>
            <a:off x="1371600" y="3746500"/>
            <a:ext cx="6400800" cy="1752600"/>
          </a:xfrm>
        </p:spPr>
        <p:txBody>
          <a:bodyPr/>
          <a:lstStyle>
            <a:lvl1pPr marL="0" indent="0" algn="ctr">
              <a:buFontTx/>
              <a:buNone/>
              <a:defRPr/>
            </a:lvl1pPr>
          </a:lstStyle>
          <a:p>
            <a:r>
              <a:rPr lang="ru-RU" smtClean="0"/>
              <a:t>Образец подзаголовка</a:t>
            </a:r>
            <a:endParaRPr lang="en-US"/>
          </a:p>
        </p:txBody>
      </p:sp>
      <p:sp>
        <p:nvSpPr>
          <p:cNvPr id="7179" name="Rectangle 11"/>
          <p:cNvSpPr>
            <a:spLocks noGrp="1" noChangeArrowheads="1"/>
          </p:cNvSpPr>
          <p:nvPr>
            <p:ph type="dt" sz="half" idx="2"/>
          </p:nvPr>
        </p:nvSpPr>
        <p:spPr/>
        <p:txBody>
          <a:bodyPr/>
          <a:lstStyle>
            <a:lvl1pPr>
              <a:defRPr/>
            </a:lvl1pPr>
          </a:lstStyle>
          <a:p>
            <a:endParaRPr lang="en-US"/>
          </a:p>
        </p:txBody>
      </p:sp>
      <p:sp>
        <p:nvSpPr>
          <p:cNvPr id="7180" name="Rectangle 12"/>
          <p:cNvSpPr>
            <a:spLocks noGrp="1" noChangeArrowheads="1"/>
          </p:cNvSpPr>
          <p:nvPr>
            <p:ph type="ftr" sz="quarter" idx="3"/>
          </p:nvPr>
        </p:nvSpPr>
        <p:spPr/>
        <p:txBody>
          <a:bodyPr/>
          <a:lstStyle>
            <a:lvl1pPr>
              <a:defRPr/>
            </a:lvl1pPr>
          </a:lstStyle>
          <a:p>
            <a:endParaRPr lang="en-US"/>
          </a:p>
        </p:txBody>
      </p:sp>
      <p:sp>
        <p:nvSpPr>
          <p:cNvPr id="7181" name="Rectangle 13"/>
          <p:cNvSpPr>
            <a:spLocks noGrp="1" noChangeArrowheads="1"/>
          </p:cNvSpPr>
          <p:nvPr>
            <p:ph type="sldNum" sz="quarter" idx="4"/>
          </p:nvPr>
        </p:nvSpPr>
        <p:spPr>
          <a:xfrm>
            <a:off x="6553200" y="6248400"/>
            <a:ext cx="1905000" cy="457200"/>
          </a:xfrm>
          <a:noFill/>
        </p:spPr>
        <p:txBody>
          <a:bodyPr anchor="b" anchorCtr="0"/>
          <a:lstStyle>
            <a:lvl1pPr>
              <a:defRPr>
                <a:solidFill>
                  <a:schemeClr val="tx1"/>
                </a:solidFill>
              </a:defRPr>
            </a:lvl1pPr>
          </a:lstStyle>
          <a:p>
            <a:fld id="{95426C3F-065C-4661-A92A-088B2C83C908}"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7B2F775-F37E-4F92-848C-4F2633771FEA}"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21488" y="284163"/>
            <a:ext cx="2044700" cy="581183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284163"/>
            <a:ext cx="5983288" cy="5811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B06E8369-EEE2-47A6-87C3-3D19A35BF789}"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3788" y="284163"/>
            <a:ext cx="77724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85800" y="1905000"/>
            <a:ext cx="7772400" cy="4191000"/>
          </a:xfrm>
        </p:spPr>
        <p:txBody>
          <a:bodyPr/>
          <a:lstStyle/>
          <a:p>
            <a:r>
              <a:rPr lang="ru-RU" smtClean="0"/>
              <a:t>Вставка таблицы</a:t>
            </a:r>
            <a:endParaRPr lang="ru-RU"/>
          </a:p>
        </p:txBody>
      </p:sp>
      <p:sp>
        <p:nvSpPr>
          <p:cNvPr id="4" name="Дата 3"/>
          <p:cNvSpPr>
            <a:spLocks noGrp="1"/>
          </p:cNvSpPr>
          <p:nvPr>
            <p:ph type="dt" sz="half" idx="10"/>
          </p:nvPr>
        </p:nvSpPr>
        <p:spPr>
          <a:xfrm>
            <a:off x="685800" y="6248400"/>
            <a:ext cx="1905000" cy="457200"/>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Номер слайда 5"/>
          <p:cNvSpPr>
            <a:spLocks noGrp="1"/>
          </p:cNvSpPr>
          <p:nvPr>
            <p:ph type="sldNum" sz="quarter" idx="12"/>
          </p:nvPr>
        </p:nvSpPr>
        <p:spPr>
          <a:xfrm>
            <a:off x="8216900" y="6248400"/>
            <a:ext cx="533400" cy="609600"/>
          </a:xfrm>
        </p:spPr>
        <p:txBody>
          <a:bodyPr/>
          <a:lstStyle>
            <a:lvl1pPr>
              <a:defRPr/>
            </a:lvl1pPr>
          </a:lstStyle>
          <a:p>
            <a:fld id="{F49E6E91-99DC-4D8A-9610-98C1DFDEC12C}"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D187350-C380-4038-B42F-8ACFCF7689BF}"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B373916-FFD4-4DC0-B451-A4A1EBA5DF6B}"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08E02AE-2C3B-4BE1-8F15-4EF1BD716ADD}"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7623D600-1CEB-472A-B437-B066A45301E2}"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947F0B55-ACDB-45C6-AB59-3B95938E478A}"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21EB6958-C39F-4B42-88F5-000095157967}"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86A2A5A6-9197-44C4-8DB1-865892179504}"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EE9A3D3D-696A-4254-940E-69854C87F7E6}"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6146" name="Rectangle 2" descr="Large confetti"/>
          <p:cNvSpPr>
            <a:spLocks noGrp="1" noChangeArrowheads="1"/>
          </p:cNvSpPr>
          <p:nvPr>
            <p:ph type="title"/>
          </p:nvPr>
        </p:nvSpPr>
        <p:spPr bwMode="auto">
          <a:xfrm>
            <a:off x="1093788" y="284163"/>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Образец заголовка</a:t>
            </a:r>
          </a:p>
        </p:txBody>
      </p:sp>
      <p:sp>
        <p:nvSpPr>
          <p:cNvPr id="6147" name="Rectangle 3"/>
          <p:cNvSpPr>
            <a:spLocks noGrp="1" noChangeArrowheads="1"/>
          </p:cNvSpPr>
          <p:nvPr>
            <p:ph type="body" idx="1"/>
          </p:nvPr>
        </p:nvSpPr>
        <p:spPr bwMode="auto">
          <a:xfrm>
            <a:off x="685800" y="1905000"/>
            <a:ext cx="77724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6152" name="Rectangle 8"/>
          <p:cNvSpPr>
            <a:spLocks noChangeArrowheads="1"/>
          </p:cNvSpPr>
          <p:nvPr/>
        </p:nvSpPr>
        <p:spPr bwMode="auto">
          <a:xfrm>
            <a:off x="7067550" y="6553200"/>
            <a:ext cx="2076450" cy="79375"/>
          </a:xfrm>
          <a:prstGeom prst="rect">
            <a:avLst/>
          </a:prstGeom>
          <a:solidFill>
            <a:schemeClr val="bg2"/>
          </a:solidFill>
          <a:ln w="9525">
            <a:noFill/>
            <a:miter lim="800000"/>
            <a:headEnd/>
            <a:tailEnd/>
          </a:ln>
          <a:effectLst/>
        </p:spPr>
        <p:txBody>
          <a:bodyPr wrap="none" anchor="ctr"/>
          <a:lstStyle/>
          <a:p>
            <a:pPr algn="ctr"/>
            <a:endParaRPr kumimoji="1" lang="ru-RU"/>
          </a:p>
        </p:txBody>
      </p:sp>
      <p:sp>
        <p:nvSpPr>
          <p:cNvPr id="6153" name="Rectangle 9" descr="Large confetti"/>
          <p:cNvSpPr>
            <a:spLocks noGrp="1" noChangeArrowheads="1"/>
          </p:cNvSpPr>
          <p:nvPr>
            <p:ph type="sldNum" sz="quarter" idx="4"/>
          </p:nvPr>
        </p:nvSpPr>
        <p:spPr bwMode="auto">
          <a:xfrm>
            <a:off x="8216900" y="6248400"/>
            <a:ext cx="533400" cy="609600"/>
          </a:xfrm>
          <a:prstGeom prst="rect">
            <a:avLst/>
          </a:prstGeom>
          <a:pattFill prst="lgConfetti">
            <a:fgClr>
              <a:schemeClr val="accent2"/>
            </a:fgClr>
            <a:bgClr>
              <a:schemeClr val="folHlink"/>
            </a:bgClr>
          </a:pattFill>
          <a:ln w="9525">
            <a:noFill/>
            <a:miter lim="800000"/>
            <a:headEnd/>
            <a:tailEnd/>
          </a:ln>
          <a:effectLst/>
        </p:spPr>
        <p:txBody>
          <a:bodyPr vert="horz" wrap="square" lIns="91440" tIns="45720" rIns="91440" bIns="45720" numCol="1" anchor="ctr" anchorCtr="1" compatLnSpc="1">
            <a:prstTxWarp prst="textNoShape">
              <a:avLst/>
            </a:prstTxWarp>
          </a:bodyPr>
          <a:lstStyle>
            <a:lvl1pPr algn="r">
              <a:defRPr sz="1400">
                <a:solidFill>
                  <a:schemeClr val="bg1"/>
                </a:solidFill>
              </a:defRPr>
            </a:lvl1pPr>
          </a:lstStyle>
          <a:p>
            <a:fld id="{679C73C9-28DC-4937-8066-5A698B86D36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SzPct val="85000"/>
        <a:buBlip>
          <a:blip r:embed="rId15"/>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SzPct val="70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SzPct val="7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SzPct val="70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76200">
            <a:solidFill>
              <a:srgbClr val="FFC000"/>
            </a:solidFill>
          </a:ln>
        </p:spPr>
      </p:pic>
      <p:sp>
        <p:nvSpPr>
          <p:cNvPr id="3" name="TextBox 2"/>
          <p:cNvSpPr txBox="1"/>
          <p:nvPr/>
        </p:nvSpPr>
        <p:spPr>
          <a:xfrm>
            <a:off x="1547664" y="3411353"/>
            <a:ext cx="6840761" cy="2554545"/>
          </a:xfrm>
          <a:prstGeom prst="rect">
            <a:avLst/>
          </a:prstGeom>
          <a:noFill/>
        </p:spPr>
        <p:txBody>
          <a:bodyPr wrap="square" rtlCol="0">
            <a:spAutoFit/>
          </a:bodyPr>
          <a:lstStyle/>
          <a:p>
            <a:pPr algn="ctr"/>
            <a:r>
              <a:rPr lang="ru-RU" sz="4800" b="1" dirty="0" smtClean="0">
                <a:solidFill>
                  <a:srgbClr val="C00000"/>
                </a:solidFill>
                <a:latin typeface="Monotype Corsiva" panose="03010101010201010101" pitchFamily="66" charset="0"/>
              </a:rPr>
              <a:t>Развитие эмоциональной сферы детей </a:t>
            </a:r>
          </a:p>
          <a:p>
            <a:pPr algn="ctr"/>
            <a:r>
              <a:rPr lang="ru-RU" sz="4800" b="1" dirty="0" smtClean="0">
                <a:solidFill>
                  <a:srgbClr val="C00000"/>
                </a:solidFill>
                <a:latin typeface="Monotype Corsiva" panose="03010101010201010101" pitchFamily="66" charset="0"/>
              </a:rPr>
              <a:t>в процессе игры</a:t>
            </a:r>
          </a:p>
          <a:p>
            <a:pPr algn="r"/>
            <a:r>
              <a:rPr lang="ru-RU" sz="1600" b="1" dirty="0" smtClean="0">
                <a:latin typeface="Monotype Corsiva" panose="03010101010201010101" pitchFamily="66" charset="0"/>
              </a:rPr>
              <a:t>Подготовила: Бондарчук Т.И.</a:t>
            </a:r>
            <a:endParaRPr lang="ru-RU" sz="1600" b="1" dirty="0">
              <a:latin typeface="Monotype Corsiva" panose="03010101010201010101" pitchFamily="66" charset="0"/>
            </a:endParaRPr>
          </a:p>
        </p:txBody>
      </p:sp>
    </p:spTree>
    <p:extLst>
      <p:ext uri="{BB962C8B-B14F-4D97-AF65-F5344CB8AC3E}">
        <p14:creationId xmlns:p14="http://schemas.microsoft.com/office/powerpoint/2010/main" val="19313653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262979"/>
          </a:xfrm>
          <a:prstGeom prst="rect">
            <a:avLst/>
          </a:prstGeom>
          <a:solidFill>
            <a:schemeClr val="bg1"/>
          </a:solidFill>
          <a:ln w="76200">
            <a:solidFill>
              <a:srgbClr val="FFC000"/>
            </a:solidFill>
          </a:ln>
        </p:spPr>
        <p:txBody>
          <a:bodyPr wrap="square">
            <a:spAutoFit/>
          </a:bodyPr>
          <a:lstStyle/>
          <a:p>
            <a:pPr algn="ctr"/>
            <a:r>
              <a:rPr lang="ru-RU" b="1" dirty="0">
                <a:solidFill>
                  <a:srgbClr val="7030A0"/>
                </a:solidFill>
              </a:rPr>
              <a:t>В играх дети делают все как бы втроем: их подсознание, их разум, их фантазия «работают» синхронно, участвуют в осмыслении и отражении мира постоянно. Детские игры окупаются золотом самой высокой пробы, ибо воспитывают, развивают в ребенке целостно милосердие и память, честность и внимание, трудолюбие и воображение, интеллект и фантазию, справедливость и наблюдательность, язык и реактивность – словом, все, что составляет богатство человеческой личности.</a:t>
            </a:r>
          </a:p>
          <a:p>
            <a:pPr algn="ctr"/>
            <a:endParaRPr lang="ru-RU" b="1" dirty="0">
              <a:solidFill>
                <a:srgbClr val="7030A0"/>
              </a:solidFill>
            </a:endParaRPr>
          </a:p>
          <a:p>
            <a:pPr algn="ctr"/>
            <a:r>
              <a:rPr lang="ru-RU" b="1" dirty="0">
                <a:solidFill>
                  <a:srgbClr val="7030A0"/>
                </a:solidFill>
              </a:rPr>
              <a:t>В России игры называли забавами, развлечениями, потехами и даже утехами. А ведь утешиться – это успокоиться на чем-то радостном, облегчить свою жизнь, свое положение, перестать огорчаться, горевать, успокоиться (С.А. Шмаков).</a:t>
            </a:r>
          </a:p>
          <a:p>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5085184"/>
            <a:ext cx="3923928" cy="1772816"/>
          </a:xfrm>
          <a:prstGeom prst="rect">
            <a:avLst/>
          </a:prstGeom>
          <a:solidFill>
            <a:schemeClr val="bg1"/>
          </a:solidFill>
          <a:ln w="76200">
            <a:solidFill>
              <a:srgbClr val="FFC000"/>
            </a:solidFill>
          </a:ln>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85184"/>
            <a:ext cx="5220072" cy="1772816"/>
          </a:xfrm>
          <a:prstGeom prst="rect">
            <a:avLst/>
          </a:prstGeom>
          <a:ln w="76200">
            <a:solidFill>
              <a:srgbClr val="FFC000"/>
            </a:solidFill>
          </a:ln>
        </p:spPr>
      </p:pic>
    </p:spTree>
    <p:extLst>
      <p:ext uri="{BB962C8B-B14F-4D97-AF65-F5344CB8AC3E}">
        <p14:creationId xmlns:p14="http://schemas.microsoft.com/office/powerpoint/2010/main" val="28413001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1" y="3046988"/>
            <a:ext cx="9144000" cy="3811012"/>
          </a:xfrm>
          <a:prstGeom prst="rect">
            <a:avLst/>
          </a:prstGeom>
        </p:spPr>
      </p:pic>
      <p:sp>
        <p:nvSpPr>
          <p:cNvPr id="3" name="Прямоугольник 2"/>
          <p:cNvSpPr/>
          <p:nvPr/>
        </p:nvSpPr>
        <p:spPr>
          <a:xfrm>
            <a:off x="0" y="0"/>
            <a:ext cx="9134826" cy="3046988"/>
          </a:xfrm>
          <a:prstGeom prst="rect">
            <a:avLst/>
          </a:prstGeom>
          <a:solidFill>
            <a:schemeClr val="tx1">
              <a:lumMod val="10000"/>
              <a:lumOff val="90000"/>
            </a:schemeClr>
          </a:solidFill>
        </p:spPr>
        <p:txBody>
          <a:bodyPr wrap="square">
            <a:spAutoFit/>
          </a:bodyPr>
          <a:lstStyle/>
          <a:p>
            <a:pPr algn="ctr"/>
            <a:r>
              <a:rPr lang="ru-RU" b="1" dirty="0">
                <a:solidFill>
                  <a:schemeClr val="accent3">
                    <a:lumMod val="25000"/>
                  </a:schemeClr>
                </a:solidFill>
              </a:rPr>
              <a:t>Важным элементом игр при эмоциональном развитии является музыка. Вслушиваясь в слова и музыку песен и хороводов, ребенок приобретает первоначальные понятия настроения музыки, приобретает опыт передачи чувств музыкальными средствами. Особенно ярко проявляются чувства радости у детей, когда проходят игры под музыку, так как музыка воздействует на эмоции детей, создает у них определенное настроение.</a:t>
            </a:r>
          </a:p>
        </p:txBody>
      </p:sp>
    </p:spTree>
    <p:extLst>
      <p:ext uri="{BB962C8B-B14F-4D97-AF65-F5344CB8AC3E}">
        <p14:creationId xmlns:p14="http://schemas.microsoft.com/office/powerpoint/2010/main" val="8425711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7859" cy="6858000"/>
          </a:xfrm>
          <a:prstGeom prst="rect">
            <a:avLst/>
          </a:prstGeom>
          <a:ln w="76200">
            <a:solidFill>
              <a:srgbClr val="FFC000"/>
            </a:solidFill>
          </a:ln>
        </p:spPr>
      </p:pic>
      <p:sp>
        <p:nvSpPr>
          <p:cNvPr id="3" name="Прямоугольник 2"/>
          <p:cNvSpPr/>
          <p:nvPr/>
        </p:nvSpPr>
        <p:spPr>
          <a:xfrm>
            <a:off x="539552" y="476672"/>
            <a:ext cx="8424936" cy="3785652"/>
          </a:xfrm>
          <a:prstGeom prst="rect">
            <a:avLst/>
          </a:prstGeom>
          <a:solidFill>
            <a:schemeClr val="bg1">
              <a:lumMod val="90000"/>
            </a:schemeClr>
          </a:solidFill>
          <a:ln>
            <a:solidFill>
              <a:srgbClr val="FF0000"/>
            </a:solidFill>
          </a:ln>
        </p:spPr>
        <p:txBody>
          <a:bodyPr wrap="square">
            <a:spAutoFit/>
          </a:bodyPr>
          <a:lstStyle/>
          <a:p>
            <a:r>
              <a:rPr lang="ru-RU" b="1" dirty="0">
                <a:solidFill>
                  <a:schemeClr val="accent3">
                    <a:lumMod val="25000"/>
                  </a:schemeClr>
                </a:solidFill>
              </a:rPr>
              <a:t>Сюжетно-ролевая игра — это основной вид игры ребенка дошкольного возраста. Игра спонтанное проявление ребенка и вместе с тем она строится на взаимодействии ребенка со взрослыми. Ей присущи основные черты игры: эмоциональная насыщенность и увлеченность </a:t>
            </a:r>
            <a:r>
              <a:rPr lang="ru-RU" b="1" dirty="0" smtClean="0">
                <a:solidFill>
                  <a:schemeClr val="accent3">
                    <a:lumMod val="25000"/>
                  </a:schemeClr>
                </a:solidFill>
              </a:rPr>
              <a:t>детей, самостоятельность</a:t>
            </a:r>
            <a:r>
              <a:rPr lang="ru-RU" b="1" dirty="0">
                <a:solidFill>
                  <a:schemeClr val="accent3">
                    <a:lumMod val="25000"/>
                  </a:schemeClr>
                </a:solidFill>
              </a:rPr>
              <a:t>, активность, творчество.</a:t>
            </a:r>
          </a:p>
          <a:p>
            <a:endParaRPr lang="ru-RU" b="1" dirty="0">
              <a:solidFill>
                <a:schemeClr val="accent3">
                  <a:lumMod val="25000"/>
                </a:schemeClr>
              </a:solidFill>
            </a:endParaRPr>
          </a:p>
          <a:p>
            <a:r>
              <a:rPr lang="ru-RU" b="1" dirty="0">
                <a:solidFill>
                  <a:schemeClr val="accent3">
                    <a:lumMod val="25000"/>
                  </a:schemeClr>
                </a:solidFill>
              </a:rPr>
              <a:t>Основным источником, питающим сюжетно-ролевую игру ребенка,— является окружающий его мир, жизнь и деятельность взрослых и сверстников.</a:t>
            </a:r>
          </a:p>
        </p:txBody>
      </p:sp>
    </p:spTree>
    <p:extLst>
      <p:ext uri="{BB962C8B-B14F-4D97-AF65-F5344CB8AC3E}">
        <p14:creationId xmlns:p14="http://schemas.microsoft.com/office/powerpoint/2010/main" val="4221179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 y="0"/>
            <a:ext cx="9127859" cy="6858000"/>
          </a:xfrm>
          <a:prstGeom prst="rect">
            <a:avLst/>
          </a:prstGeom>
          <a:ln w="76200">
            <a:solidFill>
              <a:srgbClr val="FFC000"/>
            </a:solidFill>
          </a:ln>
        </p:spPr>
      </p:pic>
      <p:sp>
        <p:nvSpPr>
          <p:cNvPr id="2" name="Прямоугольник 1"/>
          <p:cNvSpPr/>
          <p:nvPr/>
        </p:nvSpPr>
        <p:spPr>
          <a:xfrm>
            <a:off x="323528" y="332656"/>
            <a:ext cx="8208912" cy="5016758"/>
          </a:xfrm>
          <a:prstGeom prst="rect">
            <a:avLst/>
          </a:prstGeom>
          <a:solidFill>
            <a:schemeClr val="bg1">
              <a:lumMod val="90000"/>
            </a:schemeClr>
          </a:solidFill>
        </p:spPr>
        <p:txBody>
          <a:bodyPr wrap="square">
            <a:spAutoFit/>
          </a:bodyPr>
          <a:lstStyle/>
          <a:p>
            <a:r>
              <a:rPr lang="ru-RU" sz="2000" dirty="0"/>
              <a:t>Основной особенностью сюжетно-ролевой игры является наличие в ней воображаемой ситуации. Воображаемая ситуация складывается из сюжета и ролей. </a:t>
            </a:r>
            <a:endParaRPr lang="ru-RU" sz="2000" dirty="0" smtClean="0"/>
          </a:p>
          <a:p>
            <a:r>
              <a:rPr lang="ru-RU" sz="2000" dirty="0" smtClean="0"/>
              <a:t>Сюжет </a:t>
            </a:r>
            <a:r>
              <a:rPr lang="ru-RU" sz="2000" dirty="0"/>
              <a:t>игры — это ряд событий, которые объединены жизненно мотивированными связями. В сюжете раскрывается содержание игры — характер тех действий и отношений, которыми связаны участники событий. </a:t>
            </a:r>
            <a:endParaRPr lang="ru-RU" sz="2000" dirty="0" smtClean="0"/>
          </a:p>
          <a:p>
            <a:r>
              <a:rPr lang="ru-RU" sz="2000" dirty="0" smtClean="0"/>
              <a:t>Роль </a:t>
            </a:r>
            <a:r>
              <a:rPr lang="ru-RU" sz="2000" dirty="0"/>
              <a:t>является основным стержнем сюжетно-ролевой игры. Чаще всего ребенок принимает на себя роль взрослого. Наличие роли в игре означает, что в своем сознании ребенок отождествляет себя с тем или иным человеком и действует в игре от его имени. </a:t>
            </a:r>
            <a:endParaRPr lang="ru-RU" sz="2000" dirty="0" smtClean="0"/>
          </a:p>
          <a:p>
            <a:r>
              <a:rPr lang="ru-RU" sz="2000" dirty="0" smtClean="0"/>
              <a:t>Ребенок </a:t>
            </a:r>
            <a:r>
              <a:rPr lang="ru-RU" sz="2000" dirty="0"/>
              <a:t>соответствующим образом использует те или иные предметы (готовит обед, как повар; делает укол, как медсестра, вступает в разнообразные отношения с другими играющими (хвалит или ругает дочку, осматривает больного и т. д.). Роль выражается в действиях, речи, мимике, пантомиме.</a:t>
            </a:r>
          </a:p>
        </p:txBody>
      </p:sp>
    </p:spTree>
    <p:extLst>
      <p:ext uri="{BB962C8B-B14F-4D97-AF65-F5344CB8AC3E}">
        <p14:creationId xmlns:p14="http://schemas.microsoft.com/office/powerpoint/2010/main" val="36776132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1102"/>
            <a:ext cx="9143999" cy="2862322"/>
          </a:xfrm>
          <a:prstGeom prst="rect">
            <a:avLst/>
          </a:prstGeom>
          <a:solidFill>
            <a:schemeClr val="bg1">
              <a:lumMod val="90000"/>
            </a:schemeClr>
          </a:solidFill>
        </p:spPr>
        <p:txBody>
          <a:bodyPr wrap="square">
            <a:spAutoFit/>
          </a:bodyPr>
          <a:lstStyle/>
          <a:p>
            <a:pPr algn="ctr"/>
            <a:r>
              <a:rPr lang="ru-RU" sz="2000" b="1" dirty="0">
                <a:solidFill>
                  <a:schemeClr val="accent3">
                    <a:lumMod val="25000"/>
                  </a:schemeClr>
                </a:solidFill>
              </a:rPr>
              <a:t>Свободная сюжетная игра — самая привлекательная для детей дошкольного возраста деятельность. Её привлекательность объясняется тем, что в игре ребёнок испытывает внутренне субъективное ощущение свободы, подвластности ему вещей, действий, отношений — всего того, что в практической продуктивной деятельности оказывает сопротивление, даётся с трудом. Это состояние внутренней свободы связано со спецификой сюжетной игры - действием в воображаемой, условной ситуации. Сюжетная игра не требует от ребёнка реального, ощутимого продукта, в ней всё условно, всё «как будто», «понарошку».</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93424"/>
            <a:ext cx="9144000" cy="3943683"/>
          </a:xfrm>
          <a:prstGeom prst="rect">
            <a:avLst/>
          </a:prstGeom>
        </p:spPr>
      </p:pic>
    </p:spTree>
    <p:extLst>
      <p:ext uri="{BB962C8B-B14F-4D97-AF65-F5344CB8AC3E}">
        <p14:creationId xmlns:p14="http://schemas.microsoft.com/office/powerpoint/2010/main" val="26138811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046988"/>
          </a:xfrm>
          <a:prstGeom prst="rect">
            <a:avLst/>
          </a:prstGeom>
          <a:solidFill>
            <a:schemeClr val="bg1">
              <a:lumMod val="90000"/>
            </a:schemeClr>
          </a:solidFill>
        </p:spPr>
        <p:txBody>
          <a:bodyPr wrap="square">
            <a:spAutoFit/>
          </a:bodyPr>
          <a:lstStyle/>
          <a:p>
            <a:pPr algn="ctr"/>
            <a:r>
              <a:rPr lang="ru-RU" b="1" dirty="0">
                <a:solidFill>
                  <a:schemeClr val="accent3">
                    <a:lumMod val="25000"/>
                  </a:schemeClr>
                </a:solidFill>
              </a:rPr>
              <a:t>Все эти «возможности» сюжетной игры расширяют практический мир дошкольника и обеспечивают ему внутренний эмоциональный комфорт. Это происходит благодаря тому, что в игре ребёнок воссоздаёт интересующие его сферы жизни с помощью условных действий. Сначала это действия с игрушками, замещающими настоящие вещи, а затем - изобразительные, речевые и воображаемые действия (совершаемые во внутреннем плане, в «уме»).</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3046988"/>
            <a:ext cx="4499991" cy="381101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6988"/>
            <a:ext cx="4644007" cy="3811011"/>
          </a:xfrm>
          <a:prstGeom prst="rect">
            <a:avLst/>
          </a:prstGeom>
        </p:spPr>
      </p:pic>
    </p:spTree>
    <p:extLst>
      <p:ext uri="{BB962C8B-B14F-4D97-AF65-F5344CB8AC3E}">
        <p14:creationId xmlns:p14="http://schemas.microsoft.com/office/powerpoint/2010/main" val="25050980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246769"/>
          </a:xfrm>
          <a:prstGeom prst="rect">
            <a:avLst/>
          </a:prstGeom>
          <a:solidFill>
            <a:schemeClr val="bg1"/>
          </a:solidFill>
        </p:spPr>
        <p:txBody>
          <a:bodyPr wrap="square">
            <a:spAutoFit/>
          </a:bodyPr>
          <a:lstStyle/>
          <a:p>
            <a:pPr algn="ctr"/>
            <a:r>
              <a:rPr lang="ru-RU" sz="2000" b="1" dirty="0">
                <a:solidFill>
                  <a:schemeClr val="accent3">
                    <a:lumMod val="25000"/>
                  </a:schemeClr>
                </a:solidFill>
              </a:rPr>
              <a:t>Одним из главных условий правильной организации игры является постоянное руководство воспитателя, который всегда находится среди детей во время их самостоятельной игры, следит за тем, чтобы все были заняты, заинтересовывает пассивных детей игрушками, показывает, как можно заниматься той или иной игрушкой, усложняет игру детей путем наводящих вопросов и </a:t>
            </a:r>
            <a:r>
              <a:rPr lang="ru-RU" sz="2000" b="1" dirty="0" err="1">
                <a:solidFill>
                  <a:schemeClr val="accent3">
                    <a:lumMod val="25000"/>
                  </a:schemeClr>
                </a:solidFill>
              </a:rPr>
              <a:t>подсказываний</a:t>
            </a:r>
            <a:r>
              <a:rPr lang="ru-RU" sz="2000" b="1" dirty="0">
                <a:solidFill>
                  <a:schemeClr val="accent3">
                    <a:lumMod val="25000"/>
                  </a:schemeClr>
                </a:solidFill>
              </a:rPr>
              <a:t>.</a:t>
            </a:r>
          </a:p>
          <a:p>
            <a:pPr algn="ctr"/>
            <a:r>
              <a:rPr lang="ru-RU" sz="2000" b="1" dirty="0" smtClean="0">
                <a:solidFill>
                  <a:schemeClr val="accent3">
                    <a:lumMod val="25000"/>
                  </a:schemeClr>
                </a:solidFill>
              </a:rPr>
              <a:t>Этим </a:t>
            </a:r>
            <a:r>
              <a:rPr lang="ru-RU" sz="2000" b="1" dirty="0">
                <a:solidFill>
                  <a:schemeClr val="accent3">
                    <a:lumMod val="25000"/>
                  </a:schemeClr>
                </a:solidFill>
              </a:rPr>
              <a:t>она создает у них заинтересованность, активное, радостное настроение.</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6769"/>
            <a:ext cx="9144000" cy="4611231"/>
          </a:xfrm>
          <a:prstGeom prst="rect">
            <a:avLst/>
          </a:prstGeom>
          <a:solidFill>
            <a:schemeClr val="bg1"/>
          </a:solidFill>
        </p:spPr>
      </p:pic>
    </p:spTree>
    <p:extLst>
      <p:ext uri="{BB962C8B-B14F-4D97-AF65-F5344CB8AC3E}">
        <p14:creationId xmlns:p14="http://schemas.microsoft.com/office/powerpoint/2010/main" val="18431495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Прямоугольник 1"/>
          <p:cNvSpPr/>
          <p:nvPr/>
        </p:nvSpPr>
        <p:spPr>
          <a:xfrm>
            <a:off x="0" y="0"/>
            <a:ext cx="9144000" cy="3046988"/>
          </a:xfrm>
          <a:prstGeom prst="rect">
            <a:avLst/>
          </a:prstGeom>
          <a:solidFill>
            <a:schemeClr val="bg1"/>
          </a:solidFill>
          <a:ln w="57150">
            <a:solidFill>
              <a:srgbClr val="FFC000"/>
            </a:solidFill>
          </a:ln>
        </p:spPr>
        <p:txBody>
          <a:bodyPr wrap="square">
            <a:spAutoFit/>
          </a:bodyPr>
          <a:lstStyle/>
          <a:p>
            <a:pPr algn="ctr"/>
            <a:r>
              <a:rPr lang="ru-RU" b="1" dirty="0">
                <a:solidFill>
                  <a:schemeClr val="accent6">
                    <a:lumMod val="75000"/>
                    <a:lumOff val="25000"/>
                  </a:schemeClr>
                </a:solidFill>
              </a:rPr>
              <a:t>Важно помнить, что игры должны создавать у детей хорошее настроение, вызывать радость: ребёнок радуется тому, что узнал что-то новое, радуется своему достижению</a:t>
            </a:r>
            <a:r>
              <a:rPr lang="ru-RU" b="1" dirty="0" smtClean="0">
                <a:solidFill>
                  <a:schemeClr val="accent6">
                    <a:lumMod val="75000"/>
                    <a:lumOff val="25000"/>
                  </a:schemeClr>
                </a:solidFill>
              </a:rPr>
              <a:t>, умению </a:t>
            </a:r>
            <a:r>
              <a:rPr lang="ru-RU" b="1" dirty="0">
                <a:solidFill>
                  <a:schemeClr val="accent6">
                    <a:lumMod val="75000"/>
                    <a:lumOff val="25000"/>
                  </a:schemeClr>
                </a:solidFill>
              </a:rPr>
              <a:t>произнести слово, что-то сделать, добиться результата, радуется первым совместным с другими детьми действиям и переживаниям. Эта радость является залогом успешного развития детей на ступени раннего возраста и имеет большое значение для дальнейшего воспитания.</a:t>
            </a:r>
          </a:p>
        </p:txBody>
      </p:sp>
      <p:sp>
        <p:nvSpPr>
          <p:cNvPr id="6" name="Прямоугольник 5"/>
          <p:cNvSpPr/>
          <p:nvPr/>
        </p:nvSpPr>
        <p:spPr>
          <a:xfrm>
            <a:off x="0" y="3072321"/>
            <a:ext cx="9144000" cy="1938992"/>
          </a:xfrm>
          <a:prstGeom prst="rect">
            <a:avLst/>
          </a:prstGeom>
          <a:solidFill>
            <a:schemeClr val="bg1"/>
          </a:solidFill>
          <a:ln w="76200">
            <a:solidFill>
              <a:srgbClr val="FFC000"/>
            </a:solidFill>
          </a:ln>
        </p:spPr>
        <p:txBody>
          <a:bodyPr wrap="square">
            <a:spAutoFit/>
          </a:bodyPr>
          <a:lstStyle/>
          <a:p>
            <a:pPr algn="ctr"/>
            <a:r>
              <a:rPr lang="ru-RU" sz="2000" b="1" dirty="0">
                <a:solidFill>
                  <a:schemeClr val="accent6">
                    <a:lumMod val="75000"/>
                    <a:lumOff val="25000"/>
                  </a:schemeClr>
                </a:solidFill>
              </a:rPr>
              <a:t>Особо важное значение для маленького ребенка имеет установление теплых, ласковых отношений с воспитателем. Взрослый, который сумел завоевать симпатии дошкольника, легко добивается от него выполнения предъявляемых требований, подчинения нравственным нормам поведения</a:t>
            </a:r>
            <a:r>
              <a:rPr lang="ru-RU" sz="2000" b="1" dirty="0">
                <a:solidFill>
                  <a:schemeClr val="accent6">
                    <a:lumMod val="75000"/>
                    <a:lumOff val="25000"/>
                  </a:schemeClr>
                </a:solidFill>
              </a:rPr>
              <a:t>. Взрослые должны стремиться к установлению тесных эмоциональных контактов с ребенком – это жизненный источник формирования его чувств.</a:t>
            </a:r>
            <a:endParaRPr lang="ru-RU" sz="2000" b="1" dirty="0">
              <a:solidFill>
                <a:schemeClr val="accent6">
                  <a:lumMod val="75000"/>
                  <a:lumOff val="25000"/>
                </a:schemeClr>
              </a:solidFill>
            </a:endParaRPr>
          </a:p>
        </p:txBody>
      </p:sp>
    </p:spTree>
    <p:extLst>
      <p:ext uri="{BB962C8B-B14F-4D97-AF65-F5344CB8AC3E}">
        <p14:creationId xmlns:p14="http://schemas.microsoft.com/office/powerpoint/2010/main" val="29634056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76200">
            <a:solidFill>
              <a:srgbClr val="FFC000"/>
            </a:solidFill>
          </a:ln>
        </p:spPr>
      </p:pic>
      <p:sp>
        <p:nvSpPr>
          <p:cNvPr id="2" name="Прямоугольник 1"/>
          <p:cNvSpPr/>
          <p:nvPr/>
        </p:nvSpPr>
        <p:spPr>
          <a:xfrm>
            <a:off x="1979712" y="620688"/>
            <a:ext cx="5904656" cy="3108543"/>
          </a:xfrm>
          <a:prstGeom prst="rect">
            <a:avLst/>
          </a:prstGeom>
          <a:solidFill>
            <a:schemeClr val="bg1"/>
          </a:solidFill>
          <a:ln w="76200">
            <a:solidFill>
              <a:srgbClr val="FF0000"/>
            </a:solidFill>
          </a:ln>
        </p:spPr>
        <p:txBody>
          <a:bodyPr wrap="square">
            <a:spAutoFit/>
          </a:bodyPr>
          <a:lstStyle/>
          <a:p>
            <a:pPr algn="ctr"/>
            <a:r>
              <a:rPr lang="ru-RU" sz="2800" b="1" dirty="0" smtClean="0">
                <a:solidFill>
                  <a:srgbClr val="7030A0"/>
                </a:solidFill>
              </a:rPr>
              <a:t>В </a:t>
            </a:r>
            <a:r>
              <a:rPr lang="ru-RU" sz="2800" b="1" dirty="0">
                <a:solidFill>
                  <a:srgbClr val="7030A0"/>
                </a:solidFill>
              </a:rPr>
              <a:t>воспитательной работе очень важно добиваться единства этих двух моментов — сочетания глубокого понимания ребенком тех или иных фактов действительности с правильным отношением к ним.</a:t>
            </a:r>
          </a:p>
        </p:txBody>
      </p:sp>
    </p:spTree>
    <p:extLst>
      <p:ext uri="{BB962C8B-B14F-4D97-AF65-F5344CB8AC3E}">
        <p14:creationId xmlns:p14="http://schemas.microsoft.com/office/powerpoint/2010/main" val="33939636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0" end="0"/>
                                            </p:txEl>
                                          </p:spTgt>
                                        </p:tgtEl>
                                        <p:attrNameLst>
                                          <p:attrName>style.color</p:attrName>
                                        </p:attrNameLst>
                                      </p:cBhvr>
                                      <p:to>
                                        <p:clrVal>
                                          <a:schemeClr val="accent2"/>
                                        </p:clrVal>
                                      </p:to>
                                    </p:set>
                                    <p:set>
                                      <p:cBhvr>
                                        <p:cTn id="7" dur="500" fill="hold"/>
                                        <p:tgtEl>
                                          <p:spTgt spid="2">
                                            <p:txEl>
                                              <p:pRg st="0" end="0"/>
                                            </p:txEl>
                                          </p:spTgt>
                                        </p:tgtEl>
                                        <p:attrNameLst>
                                          <p:attrName>fillcolor</p:attrName>
                                        </p:attrNameLst>
                                      </p:cBhvr>
                                      <p:to>
                                        <p:clrVal>
                                          <a:schemeClr val="accent2"/>
                                        </p:clrVal>
                                      </p:to>
                                    </p:set>
                                    <p:set>
                                      <p:cBhvr>
                                        <p:cTn id="8" dur="500" fill="hold"/>
                                        <p:tgtEl>
                                          <p:spTgt spid="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76200">
            <a:solidFill>
              <a:srgbClr val="FFC000"/>
            </a:solidFill>
          </a:ln>
        </p:spPr>
      </p:pic>
      <p:sp>
        <p:nvSpPr>
          <p:cNvPr id="2" name="Прямоугольник 1"/>
          <p:cNvSpPr/>
          <p:nvPr/>
        </p:nvSpPr>
        <p:spPr>
          <a:xfrm>
            <a:off x="1844824" y="3789040"/>
            <a:ext cx="5319464" cy="2308324"/>
          </a:xfrm>
          <a:prstGeom prst="rect">
            <a:avLst/>
          </a:prstGeom>
        </p:spPr>
        <p:txBody>
          <a:bodyPr wrap="square">
            <a:spAutoFit/>
          </a:bodyPr>
          <a:lstStyle/>
          <a:p>
            <a:pPr algn="ctr"/>
            <a:r>
              <a:rPr lang="ru-RU" b="1" dirty="0">
                <a:solidFill>
                  <a:srgbClr val="C00000"/>
                </a:solidFill>
                <a:latin typeface="Monotype Corsiva" panose="03010101010201010101" pitchFamily="66" charset="0"/>
              </a:rPr>
              <a:t>«Любите детство: поощряйте  его игры, его забавы, его милый инстинкт. Кто из вас не сожалеет иногда об этом возрасте, когда на губах вечно смех, а на душе всегда мир».</a:t>
            </a:r>
          </a:p>
          <a:p>
            <a:pPr algn="ctr"/>
            <a:r>
              <a:rPr lang="ru-RU" b="1" dirty="0">
                <a:solidFill>
                  <a:srgbClr val="C00000"/>
                </a:solidFill>
                <a:latin typeface="Monotype Corsiva" panose="03010101010201010101" pitchFamily="66" charset="0"/>
              </a:rPr>
              <a:t>								Ж.-Ж. Руссо</a:t>
            </a:r>
          </a:p>
        </p:txBody>
      </p:sp>
    </p:spTree>
    <p:extLst>
      <p:ext uri="{BB962C8B-B14F-4D97-AF65-F5344CB8AC3E}">
        <p14:creationId xmlns:p14="http://schemas.microsoft.com/office/powerpoint/2010/main" val="26819712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76200">
            <a:solidFill>
              <a:srgbClr val="FFC000"/>
            </a:solidFill>
          </a:ln>
        </p:spPr>
      </p:pic>
      <p:sp>
        <p:nvSpPr>
          <p:cNvPr id="2" name="Прямоугольник 1"/>
          <p:cNvSpPr/>
          <p:nvPr/>
        </p:nvSpPr>
        <p:spPr>
          <a:xfrm>
            <a:off x="1403648" y="428179"/>
            <a:ext cx="6264696" cy="4893647"/>
          </a:xfrm>
          <a:prstGeom prst="rect">
            <a:avLst/>
          </a:prstGeom>
          <a:solidFill>
            <a:schemeClr val="bg1">
              <a:lumMod val="90000"/>
            </a:schemeClr>
          </a:solidFill>
          <a:ln>
            <a:solidFill>
              <a:srgbClr val="FF0000"/>
            </a:solidFill>
          </a:ln>
        </p:spPr>
        <p:txBody>
          <a:bodyPr wrap="square">
            <a:spAutoFit/>
          </a:bodyPr>
          <a:lstStyle/>
          <a:p>
            <a:pPr algn="r"/>
            <a:r>
              <a:rPr lang="ru-RU" b="1" dirty="0">
                <a:solidFill>
                  <a:srgbClr val="7030A0"/>
                </a:solidFill>
              </a:rPr>
              <a:t> "Необходимо научить ребёнка с детства </a:t>
            </a:r>
          </a:p>
          <a:p>
            <a:pPr algn="r"/>
            <a:r>
              <a:rPr lang="ru-RU" b="1" dirty="0">
                <a:solidFill>
                  <a:srgbClr val="7030A0"/>
                </a:solidFill>
              </a:rPr>
              <a:t>                                                                волноваться чужим несчастьям,  </a:t>
            </a:r>
          </a:p>
          <a:p>
            <a:pPr algn="r"/>
            <a:r>
              <a:rPr lang="ru-RU" b="1" dirty="0">
                <a:solidFill>
                  <a:srgbClr val="7030A0"/>
                </a:solidFill>
              </a:rPr>
              <a:t>                                                                радоваться радостям другого,  </a:t>
            </a:r>
          </a:p>
          <a:p>
            <a:pPr algn="r"/>
            <a:r>
              <a:rPr lang="ru-RU" b="1" dirty="0">
                <a:solidFill>
                  <a:srgbClr val="7030A0"/>
                </a:solidFill>
              </a:rPr>
              <a:t>                                                                пробудить в восприимчивой душе эту </a:t>
            </a:r>
          </a:p>
          <a:p>
            <a:pPr algn="r"/>
            <a:r>
              <a:rPr lang="ru-RU" b="1" dirty="0">
                <a:solidFill>
                  <a:srgbClr val="7030A0"/>
                </a:solidFill>
              </a:rPr>
              <a:t>                                                               драгоценную способность сопереживать,  </a:t>
            </a:r>
          </a:p>
          <a:p>
            <a:pPr algn="r"/>
            <a:r>
              <a:rPr lang="ru-RU" b="1" dirty="0">
                <a:solidFill>
                  <a:srgbClr val="7030A0"/>
                </a:solidFill>
              </a:rPr>
              <a:t>                                                           </a:t>
            </a:r>
            <a:r>
              <a:rPr lang="ru-RU" b="1" dirty="0" err="1" smtClean="0">
                <a:solidFill>
                  <a:srgbClr val="7030A0"/>
                </a:solidFill>
              </a:rPr>
              <a:t>сорадоваться</a:t>
            </a:r>
            <a:r>
              <a:rPr lang="ru-RU" b="1" dirty="0">
                <a:solidFill>
                  <a:srgbClr val="7030A0"/>
                </a:solidFill>
              </a:rPr>
              <a:t>, сострадать…”</a:t>
            </a:r>
          </a:p>
          <a:p>
            <a:pPr algn="r"/>
            <a:r>
              <a:rPr lang="ru-RU" dirty="0"/>
              <a:t>                                                                                               </a:t>
            </a:r>
            <a:r>
              <a:rPr lang="ru-RU" b="1" dirty="0" err="1"/>
              <a:t>К.И.Чуковский</a:t>
            </a:r>
            <a:endParaRPr lang="ru-RU" b="1" dirty="0"/>
          </a:p>
        </p:txBody>
      </p:sp>
    </p:spTree>
    <p:extLst>
      <p:ext uri="{BB962C8B-B14F-4D97-AF65-F5344CB8AC3E}">
        <p14:creationId xmlns:p14="http://schemas.microsoft.com/office/powerpoint/2010/main" val="1719204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76200">
            <a:solidFill>
              <a:srgbClr val="FFC000"/>
            </a:solidFill>
          </a:ln>
        </p:spPr>
      </p:pic>
      <p:sp>
        <p:nvSpPr>
          <p:cNvPr id="2" name="TextBox 1"/>
          <p:cNvSpPr txBox="1"/>
          <p:nvPr/>
        </p:nvSpPr>
        <p:spPr>
          <a:xfrm>
            <a:off x="925009" y="2348880"/>
            <a:ext cx="7293984" cy="1200329"/>
          </a:xfrm>
          <a:prstGeom prst="rect">
            <a:avLst/>
          </a:prstGeom>
          <a:noFill/>
        </p:spPr>
        <p:txBody>
          <a:bodyPr wrap="none" rtlCol="0">
            <a:spAutoFit/>
          </a:bodyPr>
          <a:lstStyle/>
          <a:p>
            <a:pPr algn="ctr"/>
            <a:r>
              <a:rPr lang="ru-RU" sz="3600" b="1" i="1" spc="300" dirty="0" smtClean="0">
                <a:effectLst>
                  <a:outerShdw blurRad="38100" dist="38100" dir="2700000" algn="tl">
                    <a:srgbClr val="000000">
                      <a:alpha val="43137"/>
                    </a:srgbClr>
                  </a:outerShdw>
                </a:effectLst>
                <a:latin typeface="Monotype Corsiva" panose="03010101010201010101" pitchFamily="66" charset="0"/>
              </a:rPr>
              <a:t>СПАСИБО ЗА ВНИМАНИЕ</a:t>
            </a:r>
          </a:p>
          <a:p>
            <a:pPr algn="ctr"/>
            <a:r>
              <a:rPr lang="ru-RU" sz="3600" b="1" i="1" spc="300" dirty="0" smtClean="0">
                <a:effectLst>
                  <a:outerShdw blurRad="38100" dist="38100" dir="2700000" algn="tl">
                    <a:srgbClr val="000000">
                      <a:alpha val="43137"/>
                    </a:srgbClr>
                  </a:outerShdw>
                </a:effectLst>
                <a:latin typeface="Monotype Corsiva" panose="03010101010201010101" pitchFamily="66" charset="0"/>
              </a:rPr>
              <a:t>ТВОРЧЕСКИХ ВАМ УСПЕХОВ!</a:t>
            </a:r>
            <a:endParaRPr lang="ru-RU" sz="3600" b="1" i="1" spc="300" dirty="0">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20124762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76200">
            <a:solidFill>
              <a:srgbClr val="FFC000"/>
            </a:solidFill>
          </a:ln>
        </p:spPr>
      </p:pic>
      <p:sp>
        <p:nvSpPr>
          <p:cNvPr id="3" name="Прямоугольник 2"/>
          <p:cNvSpPr/>
          <p:nvPr/>
        </p:nvSpPr>
        <p:spPr>
          <a:xfrm>
            <a:off x="2267744" y="548680"/>
            <a:ext cx="6048672" cy="6370975"/>
          </a:xfrm>
          <a:prstGeom prst="rect">
            <a:avLst/>
          </a:prstGeom>
        </p:spPr>
        <p:txBody>
          <a:bodyPr wrap="square">
            <a:spAutoFit/>
          </a:bodyPr>
          <a:lstStyle/>
          <a:p>
            <a:pPr algn="ctr"/>
            <a:r>
              <a:rPr lang="ru-RU" b="1" dirty="0">
                <a:solidFill>
                  <a:srgbClr val="7030A0"/>
                </a:solidFill>
              </a:rPr>
              <a:t>Педагогам необходимо в своей деятельности применять различные методы и приемы, которые могли бы способствовать тому, чтобы эмоциональное развитие детей протекало нормально. </a:t>
            </a:r>
            <a:endParaRPr lang="ru-RU" b="1" dirty="0" smtClean="0">
              <a:solidFill>
                <a:srgbClr val="7030A0"/>
              </a:solidFill>
            </a:endParaRPr>
          </a:p>
          <a:p>
            <a:pPr algn="ctr"/>
            <a:r>
              <a:rPr lang="ru-RU" b="1" dirty="0" smtClean="0">
                <a:solidFill>
                  <a:srgbClr val="7030A0"/>
                </a:solidFill>
              </a:rPr>
              <a:t>Наши </a:t>
            </a:r>
            <a:r>
              <a:rPr lang="ru-RU" b="1" dirty="0">
                <a:solidFill>
                  <a:srgbClr val="7030A0"/>
                </a:solidFill>
              </a:rPr>
              <a:t>дети познают мир через яркие образы, конкретно и наглядно. А многие свойства обычных на взгляд взрослого вещей, которые давно для него стали привычны и понятны, на маленького человечка могут произвести самое неожиданное впечатление. </a:t>
            </a:r>
            <a:endParaRPr lang="ru-RU" b="1" dirty="0" smtClean="0">
              <a:solidFill>
                <a:srgbClr val="7030A0"/>
              </a:solidFill>
            </a:endParaRPr>
          </a:p>
          <a:p>
            <a:pPr algn="ctr"/>
            <a:r>
              <a:rPr lang="ru-RU" b="1" dirty="0" smtClean="0">
                <a:solidFill>
                  <a:srgbClr val="7030A0"/>
                </a:solidFill>
              </a:rPr>
              <a:t>Так </a:t>
            </a:r>
            <a:r>
              <a:rPr lang="ru-RU" b="1" dirty="0">
                <a:solidFill>
                  <a:srgbClr val="7030A0"/>
                </a:solidFill>
              </a:rPr>
              <a:t>как же можно повлиять на развитие эмоций у детей? </a:t>
            </a:r>
          </a:p>
          <a:p>
            <a:pPr algn="ctr"/>
            <a:r>
              <a:rPr lang="ru-RU" b="1" dirty="0">
                <a:solidFill>
                  <a:srgbClr val="C00000"/>
                </a:solidFill>
              </a:rPr>
              <a:t>Самый лучший способ – это, конечно же, игры и игровые упражнения.</a:t>
            </a:r>
          </a:p>
        </p:txBody>
      </p:sp>
    </p:spTree>
    <p:extLst>
      <p:ext uri="{BB962C8B-B14F-4D97-AF65-F5344CB8AC3E}">
        <p14:creationId xmlns:p14="http://schemas.microsoft.com/office/powerpoint/2010/main" val="12599699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0" y="0"/>
            <a:ext cx="9127859" cy="6858000"/>
          </a:xfrm>
          <a:prstGeom prst="rect">
            <a:avLst/>
          </a:prstGeom>
        </p:spPr>
      </p:pic>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0" y="0"/>
            <a:ext cx="9127859" cy="6858000"/>
          </a:xfrm>
          <a:prstGeom prst="rect">
            <a:avLst/>
          </a:prstGeom>
          <a:ln w="76200">
            <a:solidFill>
              <a:srgbClr val="FFC000"/>
            </a:solidFill>
          </a:ln>
        </p:spPr>
      </p:pic>
      <p:sp>
        <p:nvSpPr>
          <p:cNvPr id="4" name="Прямоугольник 3"/>
          <p:cNvSpPr/>
          <p:nvPr/>
        </p:nvSpPr>
        <p:spPr>
          <a:xfrm>
            <a:off x="1115616" y="260648"/>
            <a:ext cx="7200800" cy="4401205"/>
          </a:xfrm>
          <a:prstGeom prst="rect">
            <a:avLst/>
          </a:prstGeom>
        </p:spPr>
        <p:txBody>
          <a:bodyPr wrap="square">
            <a:spAutoFit/>
          </a:bodyPr>
          <a:lstStyle/>
          <a:p>
            <a:r>
              <a:rPr lang="ru-RU" sz="2000" b="1" dirty="0">
                <a:solidFill>
                  <a:srgbClr val="7030A0"/>
                </a:solidFill>
              </a:rPr>
              <a:t>Эмоциональное развитие двух-трехлетних </a:t>
            </a:r>
            <a:r>
              <a:rPr lang="ru-RU" sz="2000" b="1" dirty="0" smtClean="0">
                <a:solidFill>
                  <a:srgbClr val="7030A0"/>
                </a:solidFill>
              </a:rPr>
              <a:t>детей </a:t>
            </a:r>
            <a:r>
              <a:rPr lang="ru-RU" sz="2000" b="1" dirty="0">
                <a:solidFill>
                  <a:srgbClr val="7030A0"/>
                </a:solidFill>
              </a:rPr>
              <a:t>тесно связано с сенсорным. Расширение сенсорного </a:t>
            </a:r>
            <a:r>
              <a:rPr lang="ru-RU" sz="2000" b="1" dirty="0" smtClean="0">
                <a:solidFill>
                  <a:srgbClr val="7030A0"/>
                </a:solidFill>
              </a:rPr>
              <a:t>опыта </a:t>
            </a:r>
            <a:r>
              <a:rPr lang="ru-RU" sz="2000" b="1" dirty="0">
                <a:solidFill>
                  <a:srgbClr val="7030A0"/>
                </a:solidFill>
              </a:rPr>
              <a:t>за счет увеличения палитры ощущений, совершенствования восприятия приводит и к большему разнообразию эмоционально-экспрессивных реакций у детей.</a:t>
            </a:r>
          </a:p>
          <a:p>
            <a:r>
              <a:rPr lang="ru-RU" sz="2000" b="1" dirty="0">
                <a:solidFill>
                  <a:srgbClr val="C00000"/>
                </a:solidFill>
              </a:rPr>
              <a:t>Важная роль отводится сенсорной сфере. Она служит ключом, приводящим в движение механизмы эмоциональной сферы, обуславливает полноценное развитие ребенка в целом.</a:t>
            </a:r>
          </a:p>
          <a:p>
            <a:r>
              <a:rPr lang="ru-RU" sz="2000" b="1" dirty="0">
                <a:solidFill>
                  <a:srgbClr val="7030A0"/>
                </a:solidFill>
              </a:rPr>
              <a:t>Таким образом, эмоциональные проявления ребенка в раннем возрасте зависят от окружающей его социальной обстановки, от взрослых, которые поддерживают природную повышенную эмоциональность малыша, создают условия для тонизации его эмоциональной </a:t>
            </a:r>
            <a:r>
              <a:rPr lang="ru-RU" sz="2000" b="1" dirty="0" smtClean="0">
                <a:solidFill>
                  <a:srgbClr val="7030A0"/>
                </a:solidFill>
              </a:rPr>
              <a:t>сферы</a:t>
            </a:r>
            <a:r>
              <a:rPr lang="ru-RU" sz="2000" b="1" dirty="0">
                <a:solidFill>
                  <a:srgbClr val="7030A0"/>
                </a:solidFill>
              </a:rPr>
              <a:t>.</a:t>
            </a:r>
          </a:p>
        </p:txBody>
      </p:sp>
    </p:spTree>
    <p:extLst>
      <p:ext uri="{BB962C8B-B14F-4D97-AF65-F5344CB8AC3E}">
        <p14:creationId xmlns:p14="http://schemas.microsoft.com/office/powerpoint/2010/main" val="10192040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73" y="-4553"/>
            <a:ext cx="9127859" cy="6858000"/>
          </a:xfrm>
          <a:prstGeom prst="rect">
            <a:avLst/>
          </a:prstGeom>
          <a:ln w="76200">
            <a:solidFill>
              <a:srgbClr val="FFC000"/>
            </a:solidFill>
          </a:ln>
        </p:spPr>
      </p:pic>
      <p:sp>
        <p:nvSpPr>
          <p:cNvPr id="4" name="Прямоугольник 3"/>
          <p:cNvSpPr/>
          <p:nvPr/>
        </p:nvSpPr>
        <p:spPr>
          <a:xfrm>
            <a:off x="2555776" y="188640"/>
            <a:ext cx="6174432" cy="5632311"/>
          </a:xfrm>
          <a:prstGeom prst="rect">
            <a:avLst/>
          </a:prstGeom>
          <a:solidFill>
            <a:schemeClr val="bg1">
              <a:lumMod val="90000"/>
            </a:schemeClr>
          </a:solidFill>
          <a:ln>
            <a:solidFill>
              <a:srgbClr val="FFFF00"/>
            </a:solidFill>
          </a:ln>
        </p:spPr>
        <p:txBody>
          <a:bodyPr wrap="square">
            <a:spAutoFit/>
          </a:bodyPr>
          <a:lstStyle/>
          <a:p>
            <a:pPr lvl="0" algn="ctr"/>
            <a:r>
              <a:rPr lang="ru-RU" b="1" dirty="0">
                <a:solidFill>
                  <a:srgbClr val="0070C0"/>
                </a:solidFill>
              </a:rPr>
              <a:t>Осуществляя работу по эмоциональному развитию детей 2-3 лет, важное место стоит отвести сенсорным играм, которые помимо включения детей в содержательное взаимодействие с сенсорными стимулами, активизируют моторные механизма эмоционального отклика, опосредованно приводят в действие эмоциональную сферу в целом. </a:t>
            </a:r>
          </a:p>
          <a:p>
            <a:pPr lvl="0" algn="ctr"/>
            <a:r>
              <a:rPr lang="ru-RU" b="1" dirty="0">
                <a:solidFill>
                  <a:srgbClr val="C00000"/>
                </a:solidFill>
              </a:rPr>
              <a:t>Эти игры не требуют большой подготовки к их проведению, весьма привлекательны для малышей и, в свою очередь, служат основным источником эмоционального развития в раннем и младшем дошкольном возрасте.</a:t>
            </a:r>
          </a:p>
        </p:txBody>
      </p:sp>
    </p:spTree>
    <p:extLst>
      <p:ext uri="{BB962C8B-B14F-4D97-AF65-F5344CB8AC3E}">
        <p14:creationId xmlns:p14="http://schemas.microsoft.com/office/powerpoint/2010/main" val="1677342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0" y="0"/>
            <a:ext cx="9135930" cy="6864064"/>
          </a:xfrm>
          <a:prstGeom prst="rect">
            <a:avLst/>
          </a:prstGeom>
          <a:ln w="76200">
            <a:solidFill>
              <a:srgbClr val="FFC000"/>
            </a:solidFill>
            <a:prstDash val="lgDashDot"/>
          </a:ln>
        </p:spPr>
      </p:pic>
      <p:sp>
        <p:nvSpPr>
          <p:cNvPr id="5" name="Прямоугольник 4"/>
          <p:cNvSpPr/>
          <p:nvPr/>
        </p:nvSpPr>
        <p:spPr>
          <a:xfrm>
            <a:off x="2285999" y="908720"/>
            <a:ext cx="4572000" cy="2431435"/>
          </a:xfrm>
          <a:prstGeom prst="rect">
            <a:avLst/>
          </a:prstGeom>
          <a:ln>
            <a:solidFill>
              <a:srgbClr val="C00000"/>
            </a:solidFill>
          </a:ln>
        </p:spPr>
        <p:txBody>
          <a:bodyPr>
            <a:spAutoFit/>
          </a:bodyPr>
          <a:lstStyle/>
          <a:p>
            <a:r>
              <a:rPr lang="ru-RU" sz="3200" b="1" dirty="0">
                <a:solidFill>
                  <a:schemeClr val="bg2"/>
                </a:solidFill>
              </a:rPr>
              <a:t>Вот некоторые из них:</a:t>
            </a:r>
          </a:p>
          <a:p>
            <a:r>
              <a:rPr lang="ru-RU" dirty="0">
                <a:solidFill>
                  <a:srgbClr val="0070C0"/>
                </a:solidFill>
              </a:rPr>
              <a:t>«Ветерок</a:t>
            </a:r>
            <a:r>
              <a:rPr lang="ru-RU" dirty="0" smtClean="0">
                <a:solidFill>
                  <a:srgbClr val="0070C0"/>
                </a:solidFill>
              </a:rPr>
              <a:t>»</a:t>
            </a:r>
          </a:p>
          <a:p>
            <a:r>
              <a:rPr lang="ru-RU" dirty="0">
                <a:solidFill>
                  <a:srgbClr val="0070C0"/>
                </a:solidFill>
              </a:rPr>
              <a:t>«Чудесный мешочек</a:t>
            </a:r>
            <a:r>
              <a:rPr lang="ru-RU" dirty="0" smtClean="0">
                <a:solidFill>
                  <a:srgbClr val="0070C0"/>
                </a:solidFill>
              </a:rPr>
              <a:t>»</a:t>
            </a:r>
          </a:p>
          <a:p>
            <a:r>
              <a:rPr lang="ru-RU" dirty="0" smtClean="0">
                <a:solidFill>
                  <a:srgbClr val="0070C0"/>
                </a:solidFill>
              </a:rPr>
              <a:t>«Путешественники»</a:t>
            </a:r>
          </a:p>
          <a:p>
            <a:r>
              <a:rPr lang="ru-RU" dirty="0">
                <a:solidFill>
                  <a:srgbClr val="0070C0"/>
                </a:solidFill>
              </a:rPr>
              <a:t>«Веселая пушинка</a:t>
            </a:r>
            <a:r>
              <a:rPr lang="ru-RU" dirty="0" smtClean="0">
                <a:solidFill>
                  <a:srgbClr val="0070C0"/>
                </a:solidFill>
              </a:rPr>
              <a:t>»</a:t>
            </a:r>
          </a:p>
          <a:p>
            <a:r>
              <a:rPr lang="ru-RU" dirty="0">
                <a:solidFill>
                  <a:srgbClr val="0070C0"/>
                </a:solidFill>
              </a:rPr>
              <a:t>«Скачем на коне»</a:t>
            </a:r>
          </a:p>
        </p:txBody>
      </p:sp>
    </p:spTree>
    <p:extLst>
      <p:ext uri="{BB962C8B-B14F-4D97-AF65-F5344CB8AC3E}">
        <p14:creationId xmlns:p14="http://schemas.microsoft.com/office/powerpoint/2010/main" val="12677761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76200">
            <a:solidFill>
              <a:srgbClr val="FFC000"/>
            </a:solidFill>
          </a:ln>
        </p:spPr>
      </p:pic>
      <p:sp>
        <p:nvSpPr>
          <p:cNvPr id="3" name="Прямоугольник 2"/>
          <p:cNvSpPr/>
          <p:nvPr/>
        </p:nvSpPr>
        <p:spPr>
          <a:xfrm>
            <a:off x="539552" y="243513"/>
            <a:ext cx="8064896" cy="3785652"/>
          </a:xfrm>
          <a:prstGeom prst="rect">
            <a:avLst/>
          </a:prstGeom>
          <a:ln w="57150">
            <a:solidFill>
              <a:schemeClr val="tx1">
                <a:lumMod val="25000"/>
                <a:lumOff val="75000"/>
              </a:schemeClr>
            </a:solidFill>
          </a:ln>
        </p:spPr>
        <p:txBody>
          <a:bodyPr wrap="square">
            <a:spAutoFit/>
          </a:bodyPr>
          <a:lstStyle/>
          <a:p>
            <a:pPr algn="ctr"/>
            <a:r>
              <a:rPr lang="ru-RU" b="1" dirty="0">
                <a:solidFill>
                  <a:schemeClr val="accent6">
                    <a:lumMod val="75000"/>
                    <a:lumOff val="25000"/>
                  </a:schemeClr>
                </a:solidFill>
              </a:rPr>
              <a:t>Играя, дети познают окружающий мир, себя и сверстников, свое тело, изобретают, творят окружающее, а также устанавливают отношения со сверстниками, при этом развиваются гармонично и целостно. </a:t>
            </a:r>
            <a:endParaRPr lang="ru-RU" b="1" dirty="0" smtClean="0">
              <a:solidFill>
                <a:schemeClr val="accent6">
                  <a:lumMod val="75000"/>
                  <a:lumOff val="25000"/>
                </a:schemeClr>
              </a:solidFill>
            </a:endParaRPr>
          </a:p>
          <a:p>
            <a:pPr algn="ctr"/>
            <a:r>
              <a:rPr lang="ru-RU" b="1" dirty="0" smtClean="0">
                <a:solidFill>
                  <a:srgbClr val="C00000"/>
                </a:solidFill>
              </a:rPr>
              <a:t>Именно </a:t>
            </a:r>
            <a:r>
              <a:rPr lang="ru-RU" b="1" dirty="0">
                <a:solidFill>
                  <a:srgbClr val="C00000"/>
                </a:solidFill>
              </a:rPr>
              <a:t>подвижная игра способствует формированию межличностных отношений и общению между сверстниками, умственному развитию ребенка, совершенствованию познавательных процессов, развитию творческой активности детей.</a:t>
            </a:r>
          </a:p>
        </p:txBody>
      </p:sp>
    </p:spTree>
    <p:extLst>
      <p:ext uri="{BB962C8B-B14F-4D97-AF65-F5344CB8AC3E}">
        <p14:creationId xmlns:p14="http://schemas.microsoft.com/office/powerpoint/2010/main" val="12181561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305"/>
            <a:ext cx="9144000" cy="6957392"/>
          </a:xfrm>
          <a:prstGeom prst="rect">
            <a:avLst/>
          </a:prstGeom>
          <a:ln w="76200">
            <a:solidFill>
              <a:srgbClr val="FFC000"/>
            </a:solidFill>
          </a:ln>
        </p:spPr>
      </p:pic>
      <p:sp>
        <p:nvSpPr>
          <p:cNvPr id="3" name="Прямоугольник 2"/>
          <p:cNvSpPr/>
          <p:nvPr/>
        </p:nvSpPr>
        <p:spPr>
          <a:xfrm>
            <a:off x="899592" y="548680"/>
            <a:ext cx="7704856" cy="3477875"/>
          </a:xfrm>
          <a:prstGeom prst="rect">
            <a:avLst/>
          </a:prstGeom>
        </p:spPr>
        <p:txBody>
          <a:bodyPr wrap="square">
            <a:spAutoFit/>
          </a:bodyPr>
          <a:lstStyle/>
          <a:p>
            <a:pPr algn="ctr"/>
            <a:r>
              <a:rPr lang="ru-RU" sz="2000" b="1" dirty="0">
                <a:solidFill>
                  <a:schemeClr val="accent5">
                    <a:lumMod val="50000"/>
                  </a:schemeClr>
                </a:solidFill>
              </a:rPr>
              <a:t>Подвижная игра – сложная эмоциональная деятельность детей. Активные движения, обусловленные содержанием игры, вызывают у детей положительные эмоции. Необходимость подчиняться правилам и соответствующим образом реагировать на сигнал, организует и дисциплинирует детей, приучает их контролировать свое поведение, развивает сообразительность, двигательную инициативу и самостоятельность. </a:t>
            </a:r>
            <a:endParaRPr lang="ru-RU" sz="2000" b="1" dirty="0" smtClean="0">
              <a:solidFill>
                <a:schemeClr val="accent5">
                  <a:lumMod val="50000"/>
                </a:schemeClr>
              </a:solidFill>
            </a:endParaRPr>
          </a:p>
          <a:p>
            <a:pPr algn="ctr"/>
            <a:r>
              <a:rPr lang="ru-RU" sz="2000" b="1" dirty="0" smtClean="0">
                <a:solidFill>
                  <a:srgbClr val="C00000"/>
                </a:solidFill>
              </a:rPr>
              <a:t>Подвижные </a:t>
            </a:r>
            <a:r>
              <a:rPr lang="ru-RU" sz="2000" b="1" dirty="0">
                <a:solidFill>
                  <a:srgbClr val="C00000"/>
                </a:solidFill>
              </a:rPr>
              <a:t>игры расширяют общий кругозор детей, стимулируют использование знаний об окружающем мире, человеческих поступках, поведении животных; пополняют словарный запас; совершенствуют психические процессы.</a:t>
            </a:r>
          </a:p>
        </p:txBody>
      </p:sp>
    </p:spTree>
    <p:extLst>
      <p:ext uri="{BB962C8B-B14F-4D97-AF65-F5344CB8AC3E}">
        <p14:creationId xmlns:p14="http://schemas.microsoft.com/office/powerpoint/2010/main" val="2505622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5" y="15890"/>
            <a:ext cx="9144000" cy="6857999"/>
          </a:xfrm>
          <a:prstGeom prst="rect">
            <a:avLst/>
          </a:prstGeom>
          <a:ln w="76200">
            <a:solidFill>
              <a:srgbClr val="FFC000"/>
            </a:solidFill>
          </a:ln>
        </p:spPr>
      </p:pic>
      <p:sp>
        <p:nvSpPr>
          <p:cNvPr id="3" name="Прямоугольник 2"/>
          <p:cNvSpPr/>
          <p:nvPr/>
        </p:nvSpPr>
        <p:spPr>
          <a:xfrm>
            <a:off x="575048" y="4293096"/>
            <a:ext cx="8317432" cy="2308324"/>
          </a:xfrm>
          <a:prstGeom prst="rect">
            <a:avLst/>
          </a:prstGeom>
          <a:solidFill>
            <a:schemeClr val="bg1">
              <a:lumMod val="75000"/>
            </a:schemeClr>
          </a:solidFill>
          <a:ln>
            <a:solidFill>
              <a:srgbClr val="FF0000"/>
            </a:solidFill>
          </a:ln>
        </p:spPr>
        <p:txBody>
          <a:bodyPr wrap="square">
            <a:spAutoFit/>
          </a:bodyPr>
          <a:lstStyle/>
          <a:p>
            <a:pPr algn="ctr"/>
            <a:r>
              <a:rPr lang="ru-RU" b="1" dirty="0"/>
              <a:t>Для подвижных игр характерно нравственно ценное содержание. Они воспитывают доброжелательность, стремление к взаимопомощи, совестливость, организованность, инициативу. Кроме того, проведение подвижных игр сопряжено с большим эмоциональным подъемом, радостью, весельем, ощущением свободы.</a:t>
            </a:r>
          </a:p>
        </p:txBody>
      </p:sp>
    </p:spTree>
    <p:extLst>
      <p:ext uri="{BB962C8B-B14F-4D97-AF65-F5344CB8AC3E}">
        <p14:creationId xmlns:p14="http://schemas.microsoft.com/office/powerpoint/2010/main" val="12981845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эмоции">
  <a:themeElements>
    <a:clrScheme name="Рисовая бумага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fontScheme name="Рисовая бумага">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Рисовая бумага 1">
        <a:dk1>
          <a:srgbClr val="9D9475"/>
        </a:dk1>
        <a:lt1>
          <a:srgbClr val="333333"/>
        </a:lt1>
        <a:dk2>
          <a:srgbClr val="333300"/>
        </a:dk2>
        <a:lt2>
          <a:srgbClr val="333333"/>
        </a:lt2>
        <a:accent1>
          <a:srgbClr val="B3C39F"/>
        </a:accent1>
        <a:accent2>
          <a:srgbClr val="DCD9CE"/>
        </a:accent2>
        <a:accent3>
          <a:srgbClr val="ADADAA"/>
        </a:accent3>
        <a:accent4>
          <a:srgbClr val="2A2A2A"/>
        </a:accent4>
        <a:accent5>
          <a:srgbClr val="D6DECD"/>
        </a:accent5>
        <a:accent6>
          <a:srgbClr val="C7C4BA"/>
        </a:accent6>
        <a:hlink>
          <a:srgbClr val="CC9900"/>
        </a:hlink>
        <a:folHlink>
          <a:srgbClr val="ADA68B"/>
        </a:folHlink>
      </a:clrScheme>
      <a:clrMap bg1="dk2" tx1="lt1" bg2="dk1" tx2="lt2" accent1="accent1" accent2="accent2" accent3="accent3" accent4="accent4" accent5="accent5" accent6="accent6" hlink="hlink" folHlink="folHlink"/>
    </a:extraClrScheme>
    <a:extraClrScheme>
      <a:clrScheme name="Рисовая бумага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Рисовая бумага 3">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Рисовая бумага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clrMap bg1="lt1" tx1="dk1" bg2="lt2" tx2="dk2" accent1="accent1" accent2="accent2" accent3="accent3" accent4="accent4" accent5="accent5" accent6="accent6" hlink="hlink" folHlink="folHlink"/>
    </a:extraClrScheme>
    <a:extraClrScheme>
      <a:clrScheme name="Рисовая бумага 5">
        <a:dk1>
          <a:srgbClr val="20374E"/>
        </a:dk1>
        <a:lt1>
          <a:srgbClr val="DCE4D2"/>
        </a:lt1>
        <a:dk2>
          <a:srgbClr val="333333"/>
        </a:dk2>
        <a:lt2>
          <a:srgbClr val="524C46"/>
        </a:lt2>
        <a:accent1>
          <a:srgbClr val="C9C491"/>
        </a:accent1>
        <a:accent2>
          <a:srgbClr val="8A776A"/>
        </a:accent2>
        <a:accent3>
          <a:srgbClr val="EBEFE5"/>
        </a:accent3>
        <a:accent4>
          <a:srgbClr val="1A2D41"/>
        </a:accent4>
        <a:accent5>
          <a:srgbClr val="E1DEC7"/>
        </a:accent5>
        <a:accent6>
          <a:srgbClr val="7D6B5F"/>
        </a:accent6>
        <a:hlink>
          <a:srgbClr val="67895F"/>
        </a:hlink>
        <a:folHlink>
          <a:srgbClr val="4D4D4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эмоции</Template>
  <TotalTime>235</TotalTime>
  <Words>1302</Words>
  <Application>Microsoft Office PowerPoint</Application>
  <PresentationFormat>Экран (4:3)</PresentationFormat>
  <Paragraphs>52</Paragraphs>
  <Slides>20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Monotype Corsiva</vt:lpstr>
      <vt:lpstr>Times New Roman</vt:lpstr>
      <vt:lpstr>Wingdings</vt:lpstr>
      <vt:lpstr>эмоции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38</cp:revision>
  <dcterms:created xsi:type="dcterms:W3CDTF">2015-04-22T06:20:33Z</dcterms:created>
  <dcterms:modified xsi:type="dcterms:W3CDTF">2018-01-28T07:23:46Z</dcterms:modified>
</cp:coreProperties>
</file>