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794" y="5052545"/>
            <a:ext cx="7202662" cy="1184767"/>
          </a:xfrm>
        </p:spPr>
        <p:txBody>
          <a:bodyPr>
            <a:normAutofit fontScale="47500" lnSpcReduction="20000"/>
          </a:bodyPr>
          <a:lstStyle/>
          <a:p>
            <a:pPr algn="r"/>
            <a:endParaRPr lang="ru-RU" dirty="0" smtClean="0"/>
          </a:p>
          <a:p>
            <a:pPr algn="r"/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Ерган Елена Анатольевна</a:t>
            </a:r>
          </a:p>
          <a:p>
            <a:pPr algn="r"/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МБУ ДО </a:t>
            </a:r>
          </a:p>
          <a:p>
            <a:pPr algn="r"/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«Тыретская детская музыкальная школа»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412776"/>
            <a:ext cx="7175351" cy="3512681"/>
          </a:xfrm>
        </p:spPr>
        <p:txBody>
          <a:bodyPr/>
          <a:lstStyle/>
          <a:p>
            <a:pPr marL="182880" indent="0">
              <a:buNone/>
            </a:pPr>
            <a:r>
              <a:rPr lang="ru-RU" sz="4800" dirty="0" smtClean="0"/>
              <a:t>Педагогические технологии в дополнительном образовании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1918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77472" cy="5289768"/>
          </a:xfrm>
        </p:spPr>
        <p:txBody>
          <a:bodyPr>
            <a:normAutofit fontScale="85000" lnSpcReduction="1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технологии на основе личностно-ориентированного подхода</a:t>
            </a:r>
            <a:r>
              <a:rPr lang="ru-RU" altLang="ru-RU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Личностно-ориентированное обучение;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индивидуального обучения (индивидуальный подход, индивидуализация обучения, метод проектов);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Коллективный способ обучения.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адаптивной системы обучения;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сотрудничества  («проникающая технология»);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КТД;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ТРИЗ;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Проблемное обучение;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Коммуникативная технология;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программированного обучения;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Игровые технологии;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развивающего обучения;</a:t>
            </a: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0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461448" cy="5577800"/>
          </a:xfrm>
        </p:spPr>
        <p:txBody>
          <a:bodyPr>
            <a:normAutofit fontScale="92500" lnSpcReduction="1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личностно-ориентированного</a:t>
            </a:r>
            <a:r>
              <a:rPr lang="ru-RU" alt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ru-RU" alt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2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0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alt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технологии личностно-ориентированного обучения – максимальное развитие (а не формирование заранее заданных) индивидуальных познавательных способностей ребенка на основе использования имеющегося у него опыта жизнедеятельности. Принципиальным является то, что учреждение дополнительного образования не заставляет ребенка учиться, а создает условия для грамотного выбора каждым содержания изучаемого предмета и темпов его освоения.  Ребенок приходит сюда сам, добровольно, в свое свободное время от основных занятий в школе, выбирает интересующий его предмет и понравившегося ему педагога. 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педагога – не «давать» материал, а пробудить интерес, раскрыть возможности каждого, организовать совместную познавательную, творческую деятельность каждого ребенка. 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данной технологией для каждого ученика составляется индивидуальная образовательная программа, которая в отличие от учебной носит индивидуальный характер, основывается на характеристиках, присущих данному ученику, гибко приспосабливается к его возможностям и динамике развития.</a:t>
            </a:r>
            <a:r>
              <a:rPr lang="ru-RU" altLang="ru-RU" sz="1800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 </a:t>
            </a: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93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692696"/>
            <a:ext cx="7632848" cy="5544616"/>
          </a:xfrm>
        </p:spPr>
        <p:txBody>
          <a:bodyPr>
            <a:normAutofit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технологии личностно-ориентированного обучения центр всей образовательной системы – индивидуальность детской личности, следовательно, методическую основу этой технологии составляют дифференциация и индивидуализация обучения.</a:t>
            </a:r>
            <a:b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учреждениях дополнительного образования детей возможно применение таких вариантов дифференциации</a:t>
            </a:r>
            <a:r>
              <a:rPr lang="ru-RU" altLang="ru-RU" sz="2400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</a:t>
            </a: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как:</a:t>
            </a:r>
            <a:b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-комплектование учебных групп однородного состава;</a:t>
            </a:r>
            <a:b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-внутригрупповая дифференциация для разделения по уровням познавательного интереса;</a:t>
            </a:r>
            <a:b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-профильное обучение в старших группах на основе диагностики, самопознания и </a:t>
            </a:r>
            <a:r>
              <a:rPr lang="ru-RU" altLang="ru-RU" sz="24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рекомендаций детей </a:t>
            </a: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 родителей.</a:t>
            </a:r>
            <a:r>
              <a:rPr lang="ru-RU" altLang="ru-RU" sz="2800" kern="0" dirty="0">
                <a:solidFill>
                  <a:schemeClr val="bg2">
                    <a:lumMod val="25000"/>
                  </a:schemeClr>
                </a:solidFill>
                <a:latin typeface="Arial"/>
                <a:ea typeface="+mj-ea"/>
                <a:cs typeface="+mj-cs"/>
              </a:rPr>
              <a:t/>
            </a:r>
            <a:br>
              <a:rPr lang="ru-RU" altLang="ru-RU" sz="2800" kern="0" dirty="0">
                <a:solidFill>
                  <a:schemeClr val="bg2">
                    <a:lumMod val="25000"/>
                  </a:schemeClr>
                </a:solidFill>
                <a:latin typeface="Arial"/>
                <a:ea typeface="+mj-ea"/>
                <a:cs typeface="+mj-cs"/>
              </a:rPr>
            </a:br>
            <a:r>
              <a:rPr lang="ru-RU" alt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83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5433784"/>
          </a:xfrm>
        </p:spPr>
        <p:txBody>
          <a:bodyPr>
            <a:normAutofit lnSpcReduction="1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2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Групповые технологии. </a:t>
            </a:r>
            <a:endParaRPr lang="ru-RU" sz="3200" b="1" kern="0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kern="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2800" b="1" kern="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</a:t>
            </a:r>
            <a:r>
              <a:rPr lang="ru-RU" sz="28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Групповые </a:t>
            </a:r>
            <a:r>
              <a:rPr lang="ru-RU" sz="28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технологии предполагают организацию совместных действий, коммуникацию, общение, взаимопонимание, взаимопомощь, </a:t>
            </a:r>
            <a:r>
              <a:rPr lang="ru-RU" sz="2800" kern="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взаимокоррекцию</a:t>
            </a:r>
            <a:r>
              <a:rPr lang="ru-RU" sz="28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br>
              <a:rPr lang="ru-RU" sz="28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8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Выделяют следующие </a:t>
            </a:r>
            <a:r>
              <a:rPr lang="ru-RU" sz="2800" b="1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разновидности</a:t>
            </a:r>
            <a:r>
              <a:rPr lang="ru-RU" sz="2800" b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групповых технологий: групповой опрос; общественный смотр знаний; учебная встреча; дискуссия; диспут; нетрадиционные занятия (конференция, путешествие, интегрированные занятия и др.).</a:t>
            </a:r>
            <a:r>
              <a:rPr lang="ru-RU" sz="2800" kern="0" dirty="0">
                <a:solidFill>
                  <a:schemeClr val="bg2">
                    <a:lumMod val="25000"/>
                  </a:schemeClr>
                </a:solidFill>
                <a:latin typeface="Arial"/>
                <a:ea typeface="+mj-ea"/>
                <a:cs typeface="+mj-cs"/>
              </a:rPr>
              <a:t/>
            </a:r>
            <a:br>
              <a:rPr lang="ru-RU" sz="2800" kern="0" dirty="0">
                <a:solidFill>
                  <a:schemeClr val="bg2">
                    <a:lumMod val="25000"/>
                  </a:schemeClr>
                </a:solidFill>
                <a:latin typeface="Arial"/>
                <a:ea typeface="+mj-ea"/>
                <a:cs typeface="+mj-cs"/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82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821488" cy="5577800"/>
          </a:xfrm>
        </p:spPr>
        <p:txBody>
          <a:bodyPr>
            <a:normAutofit/>
          </a:bodyPr>
          <a:lstStyle/>
          <a:p>
            <a:pPr marL="0" lvl="0" indent="0" algn="just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ru-RU" altLang="ru-RU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коллективной творческой деятельности</a:t>
            </a:r>
            <a:r>
              <a:rPr lang="ru-RU" altLang="ru-RU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широко применяется в дополнительном образовании. Технология предполагает такую организацию совместной деятельности детей и взрослых, при которой все члены коллектива участвуют в планировании, подготовке, осуществлении и анализе любого дела.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ru-RU" altLang="ru-RU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Мотивом деятельности детей является стремление к самовыражению и самоусовершенствованию. Широко используется игра, состязательность, соревнование. Коллективные творческие дела – это социальное творчество, направленное на служение людям. Их содержание – забота о друге, о себе, о близких и далеких людях в конкретных практических социальных ситуациях. Творческая деятельность разновозрастных групп направлена на поиск, изобретение и имеет социальную значимость. Основной метод обучения – диалог, речевое общение равноправных партнеров.</a:t>
            </a: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13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749480" cy="5289768"/>
          </a:xfrm>
        </p:spPr>
        <p:txBody>
          <a:bodyPr>
            <a:normAutofit lnSpcReduction="10000"/>
          </a:bodyPr>
          <a:lstStyle/>
          <a:p>
            <a:pPr marL="342900" lvl="0" indent="-342900" algn="ctr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ru-RU" altLang="ru-RU" sz="24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этапы технологии творчества</a:t>
            </a:r>
            <a:r>
              <a:rPr lang="ru-RU" altLang="ru-RU" sz="2400" b="1" i="1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ctr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endParaRPr lang="ru-RU" altLang="ru-RU" sz="2400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Font typeface="Wingdings" panose="05000000000000000000" pitchFamily="2" charset="2"/>
              <a:buChar char="v"/>
            </a:pPr>
            <a:r>
              <a:rPr lang="ru-RU" altLang="ru-RU" sz="2400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Младшие </a:t>
            </a: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школьники: игровые формы творческой деятельности; освоение элементов творчества в практической деятельности; обнаружение в себе способностей создать какие-то творческие продукты.</a:t>
            </a:r>
          </a:p>
          <a:p>
            <a:pPr marL="342900" lvl="0" indent="-342900" algn="just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Font typeface="Wingdings" panose="05000000000000000000" pitchFamily="2" charset="2"/>
              <a:buChar char="v"/>
            </a:pP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школьники: творчество по широкому кругу прикладных отраслей (моделирование, конструирование и т.п.); участие в массовых литературных, музыкальных, театральных, спортивных мероприятиях.</a:t>
            </a:r>
          </a:p>
          <a:p>
            <a:pPr marL="342900" lvl="0" indent="-342900" algn="just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Font typeface="Wingdings" panose="05000000000000000000" pitchFamily="2" charset="2"/>
              <a:buChar char="v"/>
            </a:pP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Старшие школьники: выполнение творческих проектов, направленных на улучшение мира; исследовательские работы; сочинения</a:t>
            </a:r>
            <a:r>
              <a:rPr lang="ru-RU" altLang="ru-RU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86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5649808"/>
          </a:xfrm>
        </p:spPr>
        <p:txBody>
          <a:bodyPr>
            <a:normAutofit lnSpcReduction="10000"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педагогику творчества рассматривают </a:t>
            </a:r>
            <a:r>
              <a:rPr lang="ru-RU" alt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технологию «ТРИЗ» </a:t>
            </a:r>
            <a:r>
              <a:rPr lang="ru-RU" alt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Теорию Решения Изобретательских Задач. 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универсальная методическая система, которая сочетает познавательную деятельность с методами активизации и развития мышления, что позволяет ребенку решать творческие и социальные задачи самостоятельно. По оценке психологов, технология ТРИЗ формирует у детей такие мыслительные способности, как: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анализировать, рассуждать, обосновывать;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 обобщать, делать выводы;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оригинально и гибко мыслить;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активно использовать воображение.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методике используются индивидуальные и коллективные приемы: эвристическая игра, мозговой штурм, коллективный поиск.</a:t>
            </a:r>
            <a:r>
              <a:rPr lang="ru-RU" alt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7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749480" cy="5505792"/>
          </a:xfrm>
        </p:spPr>
        <p:txBody>
          <a:bodyPr>
            <a:normAutofit fontScale="92500" lnSpcReduction="20000"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исследовательского (проблемного) обучения</a:t>
            </a:r>
            <a:r>
              <a:rPr 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 которой организация занятий предполагает создание под руководством педагога проблемных ситуаций и активную деятельность учащихся по их разрешению, в результате чего происходит овладение знаниями, умениями и навыками; образовательный процесс строится как поиск новых познавательных ориентиров. 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самостоятельно постигает ведущие понятия и идеи, а не получает их от педагога в готовом виде. 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проблемного обучения предполагает следующую организацию: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создает проблемную ситуацию, направляет учеников на ее решение, организует поиск решения.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 ставится в позицию субъекта своего обучения, разрешает проблемную ситуацию, в результате чего приобретает новые знания и овладевает новыми способами действия.</a:t>
            </a:r>
            <a:endParaRPr lang="ru-RU" sz="35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97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749480" cy="5577800"/>
          </a:xfrm>
        </p:spPr>
        <p:txBody>
          <a:bodyPr>
            <a:noAutofit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altLang="ru-RU" sz="24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Технология программированного обучения </a:t>
            </a:r>
            <a:r>
              <a:rPr lang="ru-RU" altLang="ru-RU" sz="2400" kern="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возникла в начале 50-х годов, когда американский психолог Б. Скиннер предложил повысить эффективность усвоения учебного материала, построив его как </a:t>
            </a:r>
            <a:r>
              <a:rPr lang="ru-RU" altLang="ru-RU" sz="2400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последовательную программу подачи и контроля порций информации.</a:t>
            </a: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b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Технология программированного обучения предполагает усвоение программированного учебного материала с помощью обучающих устройств (ЭВМ, программированного учебника и др.). Главная особенность технологии заключается в том, что весь материал подается в строго </a:t>
            </a:r>
            <a:r>
              <a:rPr lang="ru-RU" altLang="ru-RU" sz="2400" kern="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алгоритмичном</a:t>
            </a: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порядке сравнительно небольшими порциями.</a:t>
            </a:r>
            <a:b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08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692696"/>
            <a:ext cx="7488832" cy="5577800"/>
          </a:xfrm>
        </p:spPr>
        <p:txBody>
          <a:bodyPr>
            <a:normAutofit fontScale="85000" lnSpcReduction="10000"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Модульное обучение </a:t>
            </a: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индивидуализированное самообучение, при котором используется учебная программа, составленная из модулей.</a:t>
            </a:r>
            <a:endParaRPr lang="ru-RU" altLang="ru-RU" sz="1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- это функциональный узел, в качестве которого выступает  программа обучения, индивидуализированная по выполняемой деятельности. </a:t>
            </a:r>
            <a:endParaRPr lang="ru-RU" altLang="ru-RU" sz="1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представляет собой содержание курса в трех уровнях: полном, сокращенном, углубленном. 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Обучающийся выбирает для себя любой уровень. Содержание обучения представляется </a:t>
            </a:r>
            <a:r>
              <a:rPr lang="ru-RU" altLang="ru-RU" sz="28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взаконченных</a:t>
            </a: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блоках; 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ученик получает от педагога письменные рекомендации о том, как действовать, где искать нужный материал; обучающийся работает максимум времени самостоятельно, что дает ему возможность осознать себя в процессе  выполнения  деятельности.</a:t>
            </a:r>
            <a:endParaRPr lang="ru-RU" altLang="ru-RU" sz="3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44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731520"/>
            <a:ext cx="8892480" cy="3474720"/>
          </a:xfrm>
        </p:spPr>
        <p:txBody>
          <a:bodyPr>
            <a:noAutofit/>
          </a:bodyPr>
          <a:lstStyle/>
          <a:p>
            <a:pPr marL="342900" lvl="0" indent="-342900" algn="ctr" fontAlgn="base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ru-RU" altLang="ru-RU" sz="28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 </a:t>
            </a:r>
            <a:r>
              <a:rPr lang="ru-RU" altLang="ru-RU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«технология</a:t>
            </a:r>
            <a:r>
              <a:rPr lang="ru-RU" altLang="ru-RU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altLang="ru-RU" sz="28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 </a:t>
            </a:r>
          </a:p>
          <a:p>
            <a:pPr marL="342900" lvl="0" indent="-342900" algn="ctr" fontAlgn="base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ru-RU" altLang="ru-RU" sz="28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греческих  </a:t>
            </a:r>
          </a:p>
          <a:p>
            <a:pPr marL="342900" lvl="0" indent="-342900" algn="ctr" fontAlgn="base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ru-RU" altLang="ru-RU" sz="2800" b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sz="2800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techne</a:t>
            </a:r>
            <a:r>
              <a:rPr lang="ru-RU" altLang="ru-RU" sz="2800" b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искусство, мастерство </a:t>
            </a:r>
          </a:p>
          <a:p>
            <a:pPr marL="342900" lvl="0" indent="-342900" algn="ctr" fontAlgn="base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ru-RU" altLang="ru-RU" sz="28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</a:p>
          <a:p>
            <a:pPr marL="342900" lvl="0" indent="-342900" algn="ctr" fontAlgn="base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en-US" altLang="ru-RU" sz="28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logos</a:t>
            </a:r>
            <a:r>
              <a:rPr lang="ru-RU" altLang="ru-RU" sz="2800" b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наука, - закон</a:t>
            </a:r>
            <a:r>
              <a:rPr lang="ru-RU" altLang="ru-RU" sz="28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ctr" fontAlgn="base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endParaRPr lang="ru-RU" altLang="ru-RU" sz="2800" kern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 fontAlgn="base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ru-RU" altLang="ru-RU" sz="2800" b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u="sng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Дословно </a:t>
            </a:r>
          </a:p>
          <a:p>
            <a:pPr marL="342900" lvl="0" indent="-342900" algn="ctr" fontAlgn="base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ru-RU" altLang="ru-RU" sz="2800" b="1" u="sng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«технология»</a:t>
            </a:r>
            <a:r>
              <a:rPr lang="ru-RU" altLang="ru-RU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2800" b="1" u="sng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наука о мастерстве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57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5577800"/>
          </a:xfrm>
        </p:spPr>
        <p:txBody>
          <a:bodyPr>
            <a:normAutofit fontScale="92500" lnSpcReduction="20000"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Игровые технологии </a:t>
            </a: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обладают средствами, активизирующими деятельность учащихся. В их основу положена педагогическая игра как основной вид деятельности, направленный на усвоение общественного опыта.</a:t>
            </a:r>
            <a:endParaRPr lang="ru-RU" altLang="ru-RU" sz="13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 следующие классификации педагогических игр:</a:t>
            </a:r>
            <a:endParaRPr lang="ru-RU" altLang="ru-RU" sz="13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 видам деятельности (физические, интеллектуальные, трудовые, социальные, психологические);</a:t>
            </a:r>
            <a:endParaRPr lang="ru-RU" altLang="ru-RU" sz="13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 характеру педагогического процесса (обучающие, тренировочные, познавательные, тренировочные, контролирующие, познавательные, развивающие, репродуктивные, творческие, коммуникативные и др.);</a:t>
            </a:r>
            <a:endParaRPr lang="ru-RU" altLang="ru-RU" sz="13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 игровой методике (сюжетные, ролевые, деловые, имитационные и др.);</a:t>
            </a:r>
            <a:endParaRPr lang="ru-RU" altLang="ru-RU" sz="13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 игровой среде (с предметом и без</a:t>
            </a:r>
            <a:r>
              <a:rPr lang="ru-RU" altLang="ru-RU" sz="2400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, </a:t>
            </a:r>
            <a:r>
              <a:rPr lang="ru-RU" altLang="ru-RU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настольные, комнатные, уличные, компьютерные и др.).</a:t>
            </a:r>
            <a:endParaRPr lang="ru-RU" altLang="ru-RU" sz="3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608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5505792"/>
          </a:xfrm>
        </p:spPr>
        <p:txBody>
          <a:bodyPr>
            <a:normAutofit fontScale="55000" lnSpcReduction="20000"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0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	</a:t>
            </a:r>
            <a:r>
              <a:rPr lang="ru-RU" altLang="ru-RU" sz="38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3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практической работе педагоги дополнительного образования часто используют готовые, хорошо проработанные игры с прилагаемым учебно-дидактическим материалом. Тематические игры связанны с изучаемым материалом, например, "Моделирование случаев из жизни", "Стихийное бедствие", "Путешествие во времени" и т.п. Особенностью таких занятий является подготовка учащихся к решению жизненно важных проблем и реальных затруднений. Создается имитация реальной жизненной ситуации, в которой ученику необходимо действовать. </a:t>
            </a:r>
            <a:endParaRPr lang="ru-RU" altLang="ru-RU" sz="18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3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группу разбивают на подгруппы, каждая из которых самостоятельно работает над каким-либо заданием. Затем итоги деятельности подгрупп обсуждаются, оцениваются, определяются наиболее интересные наработки.</a:t>
            </a:r>
            <a:endParaRPr lang="ru-RU" altLang="ru-RU" sz="18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3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технология применяются педагогами в работе с учащимися различного возраста, от самых маленьких до </a:t>
            </a:r>
            <a:r>
              <a:rPr lang="ru-RU" altLang="ru-RU" sz="38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старшекласcников</a:t>
            </a:r>
            <a:r>
              <a:rPr lang="ru-RU" altLang="ru-RU" sz="3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используются при организации занятий по всем направлениям деятельности, что помогает детям ощутить себя в реальной ситуации, подготовиться к принятию решения в жизни. Все группы раннего развития дошкольников используют игровые технологии.</a:t>
            </a:r>
            <a:endParaRPr lang="ru-RU" altLang="ru-RU" sz="28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33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749480" cy="5361776"/>
          </a:xfrm>
        </p:spPr>
        <p:txBody>
          <a:bodyPr>
            <a:normAutofit lnSpcReduction="10000"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нформационные </a:t>
            </a:r>
            <a:r>
              <a:rPr lang="ru-RU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</a:t>
            </a:r>
            <a:r>
              <a:rPr lang="ru-RU" alt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технологии, использующие специальные технические информационные средства (ЭВМ, аудио, кино, видео).</a:t>
            </a:r>
            <a:endParaRPr lang="ru-RU" altLang="ru-RU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компьютеры стали широко использоваться в образовании, появился термин «новая информационная технология обучения». </a:t>
            </a:r>
            <a:r>
              <a:rPr lang="ru-RU" altLang="ru-RU" sz="24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Вообще говоря, любая педагогическая технология - это информационная технология, так как основу технологического процесса обучения составляет информация и ее движение (преобразование).</a:t>
            </a:r>
            <a:r>
              <a:rPr lang="ru-RU" alt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наш взгляд, более удачным термином для технологий обучения, использующих компьютер, является</a:t>
            </a:r>
            <a:r>
              <a:rPr lang="ru-RU" altLang="ru-RU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компьютерная</a:t>
            </a:r>
            <a:r>
              <a:rPr lang="ru-RU" alt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технология. Компьютерные (новые информационные) технологии обучения - это процессы подготовки и передачи информации обучаемому, средством осуществления которых является компьютер.</a:t>
            </a:r>
            <a:endParaRPr lang="ru-RU" altLang="ru-RU" sz="3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16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77472" cy="5577800"/>
          </a:xfrm>
        </p:spPr>
        <p:txBody>
          <a:bodyPr>
            <a:noAutofit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 может использоваться на всех этапах процесса обучения: при объяснении (введении) нового материала, закреплении, повторении, контроле ЗУН. При этом для ребенка он выполняет различные функции: учителя, рабочего инструмента, объекта обучения, сотрудничающего коллектива, досуговой (игровой) среды.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функции </a:t>
            </a:r>
            <a:r>
              <a:rPr lang="ru-RU" altLang="ru-RU" sz="12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</a:t>
            </a: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компьютер представляет: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учебной информации (частично или полностью заменяющий учителя и книгу);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наглядное пособие (качественно нового уровня с возможностями мультимедиа и телекоммуникации);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индивидуальное информационное пространство;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тренажер;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диагностики и контроля.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функции </a:t>
            </a:r>
            <a:r>
              <a:rPr lang="ru-RU" altLang="ru-RU" sz="12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рабочего инструмента</a:t>
            </a: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компьютер выступает как: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подготовки текстов, их хранения;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текстовый редактор;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графопостроитель, графический редактор;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вычислительная машина больших возможностей (с оформлением результатов в различном виде);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моделирования.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2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Функцию объекта</a:t>
            </a: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обучения компьютер выполняет при: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программировании, обучении компьютера заданным процессам;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создании программных продуктов;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применении различных информационных сред.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2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Сотрудничающий коллектив</a:t>
            </a: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воссоздается компьютером как следствие коммуникации с широкой аудиторией (компьютерные сети), телекоммуникации в </a:t>
            </a:r>
            <a:r>
              <a:rPr lang="en-US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2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Досуговая среда</a:t>
            </a: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организуется с помощью: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игровых программ;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компьютерных игр по сети;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компьютерного видео.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учителя в компьютерной технологии включает следующие </a:t>
            </a:r>
            <a:r>
              <a:rPr lang="ru-RU" altLang="ru-RU" sz="12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функции.</a:t>
            </a:r>
            <a:endParaRPr lang="ru-RU" altLang="ru-RU" sz="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учебного процесса на уровне класса в целом, предмета в целом (график учебного процесса, внешняя диагностика, итоговый контроль)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5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749480" cy="5721816"/>
          </a:xfrm>
        </p:spPr>
        <p:txBody>
          <a:bodyPr>
            <a:normAutofit lnSpcReduction="1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ПРОЕКТНОГО ОБУЧЕНИЯ </a:t>
            </a:r>
            <a:endParaRPr lang="ru-RU" alt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2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проектов возник в начале XX века. Считается, что проектная деятельность берет свое начало в трудах американского ученого </a:t>
            </a:r>
            <a:r>
              <a:rPr lang="ru-RU" altLang="ru-RU" sz="1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Джона </a:t>
            </a:r>
            <a:r>
              <a:rPr lang="ru-RU" altLang="ru-RU" sz="1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Дьюи</a:t>
            </a:r>
            <a:r>
              <a:rPr lang="ru-RU" altLang="ru-RU" sz="1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этот американский ученый сто лет назад предложил вести обучение через целесообразную деятельность ученика, с учетом его личных интересов и целей. </a:t>
            </a:r>
            <a:r>
              <a:rPr lang="ru-RU" altLang="ru-RU" sz="1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проектов </a:t>
            </a:r>
            <a:r>
              <a:rPr lang="ru-RU" altLang="ru-RU" sz="1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совокупность учебно-познавательных приемов, которые позволяют решить ту или иную проблему в результате самостоятельных действий учащихся с обязательной презентацией этих результатов.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проектов </a:t>
            </a:r>
            <a:r>
              <a:rPr lang="ru-RU" altLang="ru-RU" sz="1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педагогическая технология, интегрирующая в себе исследовательские, поисковые, проблемные методы, творческие по своей сути.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проектного обучения </a:t>
            </a:r>
            <a:r>
              <a:rPr lang="ru-RU" altLang="ru-RU" sz="1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обеспечить учащимся возможность и необходимость самостоятельно мыслить, находить и решать проблемы, привлекая для этой цели:  знания из разных областей;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прогнозировать результаты и возможные последствия;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устанавливать причинно-следственные связи.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метода проектов лежит развитие познавательных навыков учащихся, умений самостоятельно конструировать свои знания и ориентироваться в информационном пространстве, развитие критического мышления.</a:t>
            </a:r>
            <a:endParaRPr lang="ru-RU" altLang="ru-RU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03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749480" cy="5361776"/>
          </a:xfrm>
        </p:spPr>
        <p:txBody>
          <a:bodyPr>
            <a:normAutofit fontScale="92500" lnSpcReduction="20000"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9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проект или исследование с точки зрения обучающегося – это возможность максимального раскрытия своего творческого потенциала. Эта деятельность позволит проявить себя индивидуально или в группе, попробовать свои силы, приложить свои знания, принести пользу, показать публично достигнутый результат. Это деятельность, направленная на решение интересной проблемы, сформулированной зачастую самими учащимися в виде задачи, когда результат этой деятельности — найденный способ решения проблемы — носит практический характер, имеет важное прикладное значение и, что весьма важно, интересен и значим для самих открывателей</a:t>
            </a:r>
            <a:r>
              <a:rPr lang="ru-RU" altLang="ru-RU" sz="19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9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Осваивая способы проектирования, обучаясь проектированию, как виду жизнедеятельности, даже через простые учебные образцы и формы, учащийся становиться </a:t>
            </a:r>
            <a:r>
              <a:rPr lang="ru-RU" altLang="ru-RU" sz="19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ответственнее</a:t>
            </a:r>
            <a:r>
              <a:rPr lang="ru-RU" altLang="ru-RU" sz="19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9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Помимо этого развиваются следующие компетентности: 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9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работать с информацией;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9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размышлять, делать выводы;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9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принимать решения;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9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работать в команде и др.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9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развиваются без дополнительного стимула. Учащиеся могут выполнить определенное задание, только имея знания в определенной сфере, и они начинают активно работать над развитием своих компетентностей, сами того не замечая</a:t>
            </a:r>
            <a:r>
              <a:rPr lang="ru-RU" altLang="ru-RU" sz="19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19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800" dirty="0">
              <a:solidFill>
                <a:schemeClr val="bg2">
                  <a:lumMod val="25000"/>
                </a:schemeClr>
              </a:solidFill>
              <a:latin typeface="Arial" charset="0"/>
            </a:endParaRP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52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836712"/>
            <a:ext cx="7677472" cy="5505792"/>
          </a:xfrm>
        </p:spPr>
        <p:txBody>
          <a:bodyPr>
            <a:normAutofit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Здоровьесберегающая</a:t>
            </a:r>
            <a:r>
              <a:rPr lang="ru-RU" alt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технология </a:t>
            </a:r>
            <a:r>
              <a:rPr lang="ru-RU" alt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это:</a:t>
            </a:r>
            <a:endParaRPr lang="ru-RU" altLang="ru-RU" sz="1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ru-RU" altLang="ru-RU" sz="16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обучения ребенка (отсутствие стресса, адекватность требований, адекватность методик обучения и воспитания);</a:t>
            </a:r>
            <a:endParaRPr lang="ru-RU" altLang="ru-RU" sz="1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рациональная организация учебного процесса (в соответствии с возрастными, половыми, индивидуальными особенностями и гигиеническими требованиями);</a:t>
            </a:r>
            <a:endParaRPr lang="ru-RU" altLang="ru-RU" sz="1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учебной и физической нагрузки возрастным возможностям ребенка;</a:t>
            </a:r>
            <a:endParaRPr lang="ru-RU" altLang="ru-RU" sz="1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необходимый, достаточный и рационально организованный двигательный режим.</a:t>
            </a:r>
            <a:endParaRPr lang="ru-RU" altLang="ru-RU" sz="1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6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Здоровьесберегающая</a:t>
            </a:r>
            <a:r>
              <a:rPr lang="ru-RU" altLang="ru-RU" sz="1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образовательная технология -</a:t>
            </a:r>
            <a:r>
              <a:rPr lang="ru-RU" alt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система, создающая максимально возможные условия для сохранения, укрепления и развития духовного, эмоционального, интеллектуального, личностного и физического здоровья всех субъектов образования (учащихся, педагогов и др.). В эту систему входит:</a:t>
            </a:r>
            <a:endParaRPr lang="ru-RU" altLang="ru-RU" sz="1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r>
              <a:rPr lang="ru-RU" alt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данных мониторинга состояния здоровья детей, проводимого медицинскими работниками, и собственных наблюдений в процессе реализации образовательной технологии, ее коррекция в соответствии с имеющимися данными.</a:t>
            </a:r>
            <a:endParaRPr lang="ru-RU" altLang="ru-RU" sz="1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r>
              <a:rPr lang="ru-RU" alt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особенностей возрастного развития и разработка образовательной стратегии, соответствующей особенностям памяти, мышления, работоспособности, активности и т.д. детей данной возрастной группы.</a:t>
            </a:r>
            <a:endParaRPr lang="ru-RU" altLang="ru-RU" sz="1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r>
              <a:rPr lang="ru-RU" alt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благоприятного эмоционально-психологического климата в процессе реализации технологии.</a:t>
            </a:r>
            <a:endParaRPr lang="ru-RU" altLang="ru-RU" sz="1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разнообразных видов </a:t>
            </a:r>
            <a:r>
              <a:rPr lang="ru-RU" altLang="ru-RU" sz="16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здоровьесберегающей</a:t>
            </a:r>
            <a:r>
              <a:rPr lang="ru-RU" alt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деятельности детей</a:t>
            </a:r>
            <a:r>
              <a:rPr lang="ru-RU" altLang="ru-RU" sz="1600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направленных на сохранение и повышение резервов здоровья, работоспособности.</a:t>
            </a:r>
            <a:endParaRPr lang="ru-RU" altLang="ru-RU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983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77472" cy="5865832"/>
          </a:xfrm>
        </p:spPr>
        <p:txBody>
          <a:bodyPr>
            <a:normAutofit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None/>
            </a:pPr>
            <a:r>
              <a:rPr lang="ru-RU" sz="3200" b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З</a:t>
            </a:r>
            <a:r>
              <a:rPr lang="ru-RU" sz="3200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доровьесберегающие</a:t>
            </a:r>
            <a:r>
              <a:rPr lang="ru-RU" sz="3200" b="1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технологии (типы):</a:t>
            </a:r>
            <a:r>
              <a:rPr lang="ru-RU" sz="3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/>
            </a:r>
            <a:br>
              <a:rPr lang="ru-RU" sz="3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</a:br>
            <a:r>
              <a:rPr lang="ru-RU" altLang="ru-RU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(профилактические прививки, обеспечение двигательной активности, витаминизация, 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None/>
            </a:pP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здорового питания).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None/>
            </a:pPr>
            <a:endParaRPr lang="ru-RU" altLang="ru-RU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None/>
            </a:pPr>
            <a:r>
              <a:rPr lang="ru-RU" altLang="ru-RU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Оздоровительные</a:t>
            </a: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(физическая подготовка, физиотерапия, </a:t>
            </a:r>
            <a:r>
              <a:rPr lang="ru-RU" alt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аромотерапия</a:t>
            </a: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закаливание, гимнастика, массаж, 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None/>
            </a:pP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фитотерапия, </a:t>
            </a:r>
            <a:r>
              <a:rPr lang="ru-RU" alt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арттерапия</a:t>
            </a: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None/>
            </a:pPr>
            <a:endParaRPr lang="ru-RU" altLang="ru-RU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None/>
            </a:pPr>
            <a:r>
              <a:rPr lang="ru-RU" altLang="ru-RU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обучения здоровью</a:t>
            </a:r>
            <a:r>
              <a:rPr lang="ru-RU" alt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(включение соответствующих тем в предметы общеобразовательного цикла).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None/>
            </a:pPr>
            <a:endParaRPr lang="ru-RU" altLang="ru-RU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None/>
            </a:pPr>
            <a:r>
              <a:rPr lang="ru-RU" altLang="ru-RU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культуры здоровья</a:t>
            </a:r>
            <a:r>
              <a:rPr lang="ru-RU" alt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(факультативные занятия 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None/>
            </a:pP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развитию личности обучающихся, 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None/>
            </a:pP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внеклассные и внешкольные мероприятия, фестивали, конкурсы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00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749480" cy="5361776"/>
          </a:xfrm>
        </p:spPr>
        <p:txBody>
          <a:bodyPr>
            <a:normAutofit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педагогические технологии могут радикально перестроить процесс обучения. В условиях дополнительного образования ребенок развивается, участвует в игровой, познавательной, трудовой деятельности, поэтому цель внедрения инновационных технологий – дать почувствовать детям радость труда в учении, пробудить в их сердцах чувство собственного достоинства, решить социальную проблему развития способностей каждого ученика, включив его в активную деятельность, доведя представления по изучаемой теме до формирования устойчивых понятий и умений.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950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782669"/>
            <a:ext cx="58143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0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Спасибо за внимание</a:t>
            </a:r>
            <a:r>
              <a:rPr kumimoji="0" lang="ru-RU" altLang="ru-RU" sz="39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!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7401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731520"/>
            <a:ext cx="7848872" cy="579382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altLang="ru-RU" sz="32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Определение понятия</a:t>
            </a:r>
            <a:br>
              <a:rPr lang="ru-RU" altLang="ru-RU" sz="32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3200" b="1" i="1" kern="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«педагогическая технология</a:t>
            </a:r>
            <a:r>
              <a:rPr lang="ru-RU" altLang="ru-RU" sz="3200" b="1" i="1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altLang="ru-RU" sz="3200" b="1" i="1" kern="0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 algn="just" fontAlgn="base">
              <a:spcAft>
                <a:spcPct val="0"/>
              </a:spcAft>
              <a:buClr>
                <a:srgbClr val="FFFFFF"/>
              </a:buClr>
              <a:buSzPct val="85000"/>
              <a:buNone/>
            </a:pPr>
            <a:r>
              <a:rPr lang="ru-RU" altLang="ru-RU" sz="3200" i="1" u="sng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технология</a:t>
            </a:r>
            <a:r>
              <a:rPr lang="ru-RU" altLang="ru-RU" sz="3200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28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продуманная во всех деталях модель педагогической деятельности по проектированию, организации и проведению учебного процесса с безусловным обеспечением комфортных условий для обучающихся и </a:t>
            </a:r>
            <a:r>
              <a:rPr lang="ru-RU" altLang="ru-RU" sz="28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учителя.</a:t>
            </a:r>
            <a:r>
              <a:rPr lang="ru-RU" altLang="ru-RU" sz="2800" kern="0" dirty="0" smtClean="0">
                <a:solidFill>
                  <a:schemeClr val="bg2">
                    <a:lumMod val="25000"/>
                  </a:schemeClr>
                </a:solidFill>
                <a:latin typeface="Arial"/>
              </a:rPr>
              <a:t> </a:t>
            </a:r>
            <a:endParaRPr lang="ru-RU" altLang="ru-RU" sz="2000" b="1" i="1" kern="0" dirty="0">
              <a:solidFill>
                <a:schemeClr val="bg2">
                  <a:lumMod val="25000"/>
                </a:schemeClr>
              </a:solidFill>
              <a:latin typeface="Arial"/>
            </a:endParaRP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5505792"/>
          </a:xfrm>
        </p:spPr>
        <p:txBody>
          <a:bodyPr>
            <a:normAutofit fontScale="92500" lnSpcReduction="1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технология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3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в 3-х аспектах</a:t>
            </a:r>
            <a:r>
              <a:rPr lang="ru-RU" altLang="ru-RU" sz="3600" i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36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«технология» включает три составляющих:</a:t>
            </a:r>
          </a:p>
          <a:p>
            <a:pPr marL="342900" lvl="0" indent="-342900" algn="just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Font typeface="Wingdings" panose="05000000000000000000" pitchFamily="2" charset="2"/>
              <a:buChar char="v"/>
            </a:pP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– «что?» - основополагающие принципы системы – научность, доступность, перспективность, последовательность, связь практикой и т.д.;</a:t>
            </a:r>
          </a:p>
          <a:p>
            <a:pPr marL="342900" indent="-342900" algn="just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Font typeface="Wingdings" panose="05000000000000000000" pitchFamily="2" charset="2"/>
              <a:buChar char="v"/>
            </a:pP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– «чем?» - инструменты, необходимые для реализации проекта; их состав многообразен, от материально-технических до человеческих;</a:t>
            </a:r>
          </a:p>
          <a:p>
            <a:pPr marL="342900" lvl="0" indent="-342900" algn="just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Font typeface="Wingdings" panose="05000000000000000000" pitchFamily="2" charset="2"/>
              <a:buChar char="v"/>
            </a:pP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кадры – «кто?» - «</a:t>
            </a:r>
            <a:r>
              <a:rPr lang="ru-RU" altLang="ru-RU" sz="2400" kern="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реализаторы</a:t>
            </a: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342900" lvl="0" indent="-342900" algn="just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 составляющие технологии тесно взаимосвязаны и взаимозависимы, изменение одной из них требует соответственного изменения других.</a:t>
            </a:r>
          </a:p>
          <a:p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34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064896" cy="564980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altLang="ru-RU" sz="2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ПЕДАГОГИЧЕСКИЕ ТЕХНОЛОГИИ В ДОПОЛНИТЕЛЬНОМ </a:t>
            </a:r>
            <a:r>
              <a:rPr lang="ru-RU" altLang="ru-RU" sz="2600" b="1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ОБРАЗОВАНИИ </a:t>
            </a:r>
          </a:p>
          <a:p>
            <a:pPr marL="45720" indent="0" algn="ctr">
              <a:buNone/>
            </a:pPr>
            <a:endParaRPr lang="ru-RU" altLang="ru-RU" sz="2600" b="1" kern="0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lvl="0" indent="-342900" algn="just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ru-RU" altLang="ru-RU" sz="26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Учреждение </a:t>
            </a:r>
            <a:r>
              <a:rPr lang="ru-RU" altLang="ru-RU" sz="26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 особое учреждение, которое должно стать не просто местом обучения детей, а пространством разнообразных форм общения.</a:t>
            </a:r>
          </a:p>
          <a:p>
            <a:pPr marL="342900" lvl="0" indent="-342900" algn="just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ru-RU" altLang="ru-RU" sz="26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Следовательно</a:t>
            </a:r>
            <a:r>
              <a:rPr lang="ru-RU" altLang="ru-RU" sz="26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объектом технологии дополнительного образования является способы организации различных видов деятельности обучающихся и организационные формы образовательного процесса.</a:t>
            </a:r>
          </a:p>
          <a:p>
            <a:pPr marL="45720" indent="0" algn="ctr">
              <a:buNone/>
            </a:pPr>
            <a:endParaRPr lang="ru-RU" sz="3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88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533456" cy="5793824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altLang="ru-RU" sz="2800" kern="0" dirty="0" smtClean="0">
                <a:solidFill>
                  <a:schemeClr val="bg2">
                    <a:lumMod val="25000"/>
                  </a:schemeClr>
                </a:solidFill>
                <a:latin typeface="Arial"/>
              </a:rPr>
              <a:t>	</a:t>
            </a:r>
            <a:r>
              <a:rPr lang="ru-RU" altLang="ru-RU" sz="24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</a:t>
            </a: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 детей, в отличие от массовой школы, имеет все возможности для того, чтобы разделять детей по их индивидуальным особенностям и интересам и учить всех по-разному, причем содержание и методы обучения могут быть рассчитаны на уровень умственного развития ребенка и корректироваться в зависимости от его конкретных возможностей, способностей и запросов. В результате для большинства детей создаются оптимальные условия обучения: они реализуют свои способности, осваивают программы и вообще никто не "выпадает" из учебного процесса.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2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5433784"/>
          </a:xfrm>
        </p:spPr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ru-RU" altLang="ru-RU" sz="3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Группы педагогических </a:t>
            </a:r>
            <a:r>
              <a:rPr lang="ru-RU" altLang="ru-RU" sz="3600" b="1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технологий</a:t>
            </a:r>
          </a:p>
          <a:p>
            <a:pPr marL="45720" indent="0" algn="ctr">
              <a:buNone/>
            </a:pPr>
            <a:endParaRPr lang="ru-RU" altLang="ru-RU" sz="3600" b="1" kern="0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lvl="0" indent="-342900" algn="just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ru-RU" altLang="ru-RU" sz="28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Практически </a:t>
            </a:r>
            <a:r>
              <a:rPr lang="ru-RU" altLang="ru-RU" sz="28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известные педагогические технологии можно поделить на следующие группы по идеям, которые лежат в основе их создания</a:t>
            </a:r>
            <a:r>
              <a:rPr lang="ru-RU" altLang="ru-RU" sz="28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endParaRPr lang="ru-RU" altLang="ru-RU" sz="2800" kern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en-US" altLang="ru-RU" sz="2800" b="1" i="1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2800" b="1" i="1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группа</a:t>
            </a:r>
            <a:r>
              <a:rPr lang="ru-RU" altLang="ru-RU" sz="28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личностно-ориентированные технологии, главная установка которых – уникальность, целостность личности, способной на осознанный выбор в разнообразных жизненных ситуациях. Это технологии сотрудничества, коллективной творческой деятельности, игровые, клубные и другие.</a:t>
            </a:r>
            <a:endParaRPr lang="ru-RU" altLang="ru-RU" sz="3600" kern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44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5505792"/>
          </a:xfrm>
        </p:spPr>
        <p:txBody>
          <a:bodyPr>
            <a:normAutofit/>
          </a:bodyPr>
          <a:lstStyle/>
          <a:p>
            <a:pPr marL="342900" lvl="0" indent="-342900" algn="just" fontAlgn="base">
              <a:lnSpc>
                <a:spcPct val="80000"/>
              </a:lnSpc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en-US" altLang="ru-RU" sz="2400" b="1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altLang="ru-RU" sz="2400" b="1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группа</a:t>
            </a: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технологии управления познавательным процессом. В их основе – четкая дозировка учебного материала, его постепенное усвоение, поэтапный контроль и оценивание. Это </a:t>
            </a:r>
            <a:r>
              <a:rPr lang="ru-RU" altLang="ru-RU" sz="2400" kern="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блочно</a:t>
            </a: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-модульные, проблемно-модульные, развивающие, а также многие программированные, информационные технологии.</a:t>
            </a:r>
          </a:p>
          <a:p>
            <a:pPr marL="342900" lvl="0" indent="-342900" algn="just" fontAlgn="base">
              <a:lnSpc>
                <a:spcPct val="80000"/>
              </a:lnSpc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endParaRPr lang="ru-RU" altLang="ru-RU" sz="2400" kern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80000"/>
              </a:lnSpc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en-US" altLang="ru-RU" sz="2400" b="1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altLang="ru-RU" sz="2400" b="1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группа</a:t>
            </a: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технологии «свободного воспитания». В их основе лежит проектирование образовательного процесса «от ребенка», от его способностей, потребностей и мотивов. Задача педагога состоит в создании условий, среды, обеспечения для развития и обучения ребенка, доверие к его личному опыту, потенциальным возможностям. Это гуманно-личностное обучение, «ненаправленное» обучение, семейная школа, технология </a:t>
            </a:r>
            <a:r>
              <a:rPr lang="ru-RU" altLang="ru-RU" sz="2400" kern="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автодидактики</a:t>
            </a: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ru-RU" sz="2400" kern="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витагенного</a:t>
            </a: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обучения.</a:t>
            </a:r>
          </a:p>
        </p:txBody>
      </p:sp>
    </p:spTree>
    <p:extLst>
      <p:ext uri="{BB962C8B-B14F-4D97-AF65-F5344CB8AC3E}">
        <p14:creationId xmlns:p14="http://schemas.microsoft.com/office/powerpoint/2010/main" val="72254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557780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en-US" altLang="ru-RU" sz="2400" b="1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altLang="ru-RU" sz="2400" b="1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группа</a:t>
            </a: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технологии, преодолевающие формализм школы. В их основе лежат идеи критики нормирования и формализма содержания обучения, режима дня, власти преподавателя, классной формы селекции детей по возрасту и т.п. Это дистанционное и концентрированное обучение, парковая технология, </a:t>
            </a:r>
            <a:r>
              <a:rPr lang="ru-RU" altLang="ru-RU" sz="2400" kern="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артпедагогика</a:t>
            </a: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endParaRPr lang="ru-RU" altLang="ru-RU" sz="2400" kern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78F0"/>
              </a:buClr>
              <a:buSzPct val="85000"/>
              <a:buNone/>
            </a:pPr>
            <a:r>
              <a:rPr lang="en-US" altLang="ru-RU" sz="2400" b="1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ru-RU" sz="2400" b="1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группа</a:t>
            </a: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техногенные технологии, которые мало изучены: суггестия, обучение во сне, гипнотическое обучение, медитации, аутотренинги </a:t>
            </a:r>
            <a:r>
              <a:rPr lang="ru-RU" altLang="ru-RU" sz="2400" kern="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и.др</a:t>
            </a:r>
            <a:r>
              <a:rPr lang="ru-RU" altLang="ru-RU" sz="24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207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870</TotalTime>
  <Words>2169</Words>
  <Application>Microsoft Office PowerPoint</Application>
  <PresentationFormat>Экран (4:3)</PresentationFormat>
  <Paragraphs>162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Воздушный поток</vt:lpstr>
      <vt:lpstr>Педагогические технологии в дополнительном образовании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Педагогические технологии</dc:title>
  <dc:creator>Елена</dc:creator>
  <cp:lastModifiedBy>Елена</cp:lastModifiedBy>
  <cp:revision>10</cp:revision>
  <dcterms:created xsi:type="dcterms:W3CDTF">2017-03-11T17:24:31Z</dcterms:created>
  <dcterms:modified xsi:type="dcterms:W3CDTF">2017-03-12T08:06:26Z</dcterms:modified>
</cp:coreProperties>
</file>