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EFB75"/>
    <a:srgbClr val="FAFA66"/>
    <a:srgbClr val="53BA0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EBE54-A80D-4F7B-B8D9-7D7643921C7E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5D0D0-2288-4E9D-9BEE-F20571C72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9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D0D0-2288-4E9D-9BEE-F20571C72A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6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676A7E4-4489-4505-A2B4-9ED2248BB68C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A92356-FB7E-446D-801D-09B0232CB2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5472608" cy="11521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  Пирамида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840760" cy="11521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Пирамида. Правильная пирамида . 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Усеченная пирамида.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401784" cy="35392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4293096"/>
            <a:ext cx="3816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0000"/>
                </a:solidFill>
              </a:rPr>
              <a:t> МБОУ«Гимназия№14»</a:t>
            </a:r>
          </a:p>
          <a:p>
            <a:r>
              <a:rPr lang="ru-RU" sz="2400" i="1" dirty="0" smtClean="0">
                <a:solidFill>
                  <a:srgbClr val="000000"/>
                </a:solidFill>
              </a:rPr>
              <a:t> г. </a:t>
            </a:r>
            <a:r>
              <a:rPr lang="ru-RU" sz="2400" i="1" dirty="0" smtClean="0">
                <a:solidFill>
                  <a:srgbClr val="000000"/>
                </a:solidFill>
              </a:rPr>
              <a:t>Казани</a:t>
            </a:r>
          </a:p>
          <a:p>
            <a:r>
              <a:rPr lang="ru-RU" sz="2400" i="1" dirty="0" smtClean="0">
                <a:solidFill>
                  <a:srgbClr val="000000"/>
                </a:solidFill>
              </a:rPr>
              <a:t>Губайдуллина </a:t>
            </a:r>
            <a:r>
              <a:rPr lang="ru-RU" sz="2400" i="1" dirty="0" err="1" smtClean="0">
                <a:solidFill>
                  <a:srgbClr val="000000"/>
                </a:solidFill>
              </a:rPr>
              <a:t>Залида</a:t>
            </a:r>
            <a:r>
              <a:rPr lang="ru-RU" sz="2400" i="1" dirty="0" smtClean="0">
                <a:solidFill>
                  <a:srgbClr val="000000"/>
                </a:solidFill>
              </a:rPr>
              <a:t> </a:t>
            </a:r>
            <a:r>
              <a:rPr lang="ru-RU" sz="2400" i="1" dirty="0" err="1" smtClean="0">
                <a:solidFill>
                  <a:srgbClr val="000000"/>
                </a:solidFill>
              </a:rPr>
              <a:t>Искандеровна</a:t>
            </a:r>
            <a:endParaRPr lang="ru-RU" sz="2400" i="1" dirty="0" smtClean="0">
              <a:solidFill>
                <a:srgbClr val="000000"/>
              </a:solidFill>
            </a:endParaRPr>
          </a:p>
          <a:p>
            <a:r>
              <a:rPr lang="ru-RU" dirty="0" smtClean="0"/>
              <a:t>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5078" y="116632"/>
            <a:ext cx="8784976" cy="3096344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 Усеченная пирамида называется 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правильной</a:t>
            </a: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,если она получена сечением правильной пирамиды плоскостью, параллельной основанию. Основания правильной усеченной пирамиды-правильные многоугольники, а боковые грани-равнобедренные трапеции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18288" indent="0">
              <a:buNone/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 Высоты этих трапеций называются 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апофемами</a:t>
            </a: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 marL="18288" indent="0">
              <a:buNone/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Площадью боковой поверхности усеченной пирамиды</a:t>
            </a: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 называется сумма площадей ее боковых граней</a:t>
            </a:r>
            <a:endParaRPr lang="ru-RU" sz="2400" b="1" i="1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077679" cy="315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2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88840"/>
            <a:ext cx="5832648" cy="194421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0000"/>
                </a:solidFill>
              </a:rPr>
              <a:t>Площадь боковой поверхности правильной усеченной пирамиды равна произведению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полусуммы</a:t>
            </a:r>
            <a:r>
              <a:rPr lang="ru-RU" sz="2800" b="1" i="1" dirty="0" smtClean="0">
                <a:solidFill>
                  <a:srgbClr val="000000"/>
                </a:solidFill>
              </a:rPr>
              <a:t> периметров оснований на апофему.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592" y="510967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99592" y="62068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Теорема</a:t>
            </a:r>
            <a:endParaRPr lang="ru-RU" sz="3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499881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9592" y="1291969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87824" y="499881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5" descr="C:\Documents and Settings\Admin\Рабочий стол\мои папки\Новая папка\J0200279.W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4744" y="1235171"/>
            <a:ext cx="2941637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9" y="4149080"/>
            <a:ext cx="2657477" cy="82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648" y="0"/>
            <a:ext cx="7543800" cy="620688"/>
          </a:xfrm>
        </p:spPr>
        <p:txBody>
          <a:bodyPr/>
          <a:lstStyle/>
          <a:p>
            <a:pPr algn="ctr"/>
            <a:r>
              <a:rPr lang="ru-RU" sz="3600" i="1" dirty="0">
                <a:solidFill>
                  <a:srgbClr val="FAFA66"/>
                </a:solidFill>
                <a:effectLst/>
              </a:rPr>
              <a:t>Великая пирамида Хеопса</a:t>
            </a:r>
            <a:endParaRPr lang="ru-RU" sz="3600" dirty="0"/>
          </a:p>
        </p:txBody>
      </p:sp>
      <p:pic>
        <p:nvPicPr>
          <p:cNvPr id="6" name="Picture 3" descr="C:\Users\Админ\Downloads\76497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580526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</a:rPr>
              <a:t>П</a:t>
            </a:r>
            <a:r>
              <a:rPr lang="ru-RU" i="1" dirty="0" smtClean="0">
                <a:solidFill>
                  <a:srgbClr val="000000"/>
                </a:solidFill>
              </a:rPr>
              <a:t>ирамида</a:t>
            </a:r>
            <a:r>
              <a:rPr lang="ru-RU" i="1" dirty="0">
                <a:solidFill>
                  <a:srgbClr val="000000"/>
                </a:solidFill>
              </a:rPr>
              <a:t> </a:t>
            </a:r>
            <a:r>
              <a:rPr lang="ru-RU" i="1" dirty="0" smtClean="0">
                <a:solidFill>
                  <a:srgbClr val="000000"/>
                </a:solidFill>
              </a:rPr>
              <a:t>Хеопса самая крупная пирамида из египетских пирамид</a:t>
            </a:r>
            <a:r>
              <a:rPr lang="ru-RU" i="1" dirty="0">
                <a:solidFill>
                  <a:srgbClr val="000000"/>
                </a:solidFill>
              </a:rPr>
              <a:t> </a:t>
            </a:r>
            <a:r>
              <a:rPr lang="ru-RU" i="1" dirty="0" smtClean="0">
                <a:solidFill>
                  <a:srgbClr val="000000"/>
                </a:solidFill>
              </a:rPr>
              <a:t>,является</a:t>
            </a:r>
            <a:r>
              <a:rPr lang="ru-RU" i="1" dirty="0">
                <a:solidFill>
                  <a:srgbClr val="000000"/>
                </a:solidFill>
              </a:rPr>
              <a:t> единственным чудом из «семи чудес света» почти идеально сохранившееся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i="1" dirty="0">
                <a:solidFill>
                  <a:srgbClr val="000000"/>
                </a:solidFill>
              </a:rPr>
              <a:t>до наших дней.</a:t>
            </a:r>
          </a:p>
        </p:txBody>
      </p:sp>
    </p:spTree>
    <p:extLst>
      <p:ext uri="{BB962C8B-B14F-4D97-AF65-F5344CB8AC3E}">
        <p14:creationId xmlns:p14="http://schemas.microsoft.com/office/powerpoint/2010/main" val="5787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31440"/>
            <a:ext cx="8892480" cy="1480390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rgbClr val="FFFF00"/>
                </a:solidFill>
                <a:effectLst/>
              </a:rPr>
              <a:t>Стеклянная пирамида в Париже Новый вход в Лувр, высота 21,65метра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52928" cy="291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48810"/>
            <a:ext cx="5715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AFA66"/>
                </a:solidFill>
              </a:rPr>
              <a:t>На фоне Гималайского хребта четко выделяется пирамидальное образование </a:t>
            </a:r>
            <a:r>
              <a:rPr lang="ru-RU" sz="2800" i="1" dirty="0" smtClean="0">
                <a:solidFill>
                  <a:srgbClr val="FAFA66"/>
                </a:solidFill>
              </a:rPr>
              <a:t>– гора </a:t>
            </a:r>
            <a:r>
              <a:rPr lang="ru-RU" sz="2800" i="1" dirty="0" err="1" smtClean="0">
                <a:solidFill>
                  <a:srgbClr val="FAFA66"/>
                </a:solidFill>
              </a:rPr>
              <a:t>Кайлас</a:t>
            </a:r>
            <a:endParaRPr lang="ru-RU" sz="2800" i="1" dirty="0">
              <a:solidFill>
                <a:srgbClr val="FAFA66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7" descr="Гора Кайлас (Кайлаш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1412776"/>
            <a:ext cx="4221163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Северо-Западный склон Кайла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18" y="2714735"/>
            <a:ext cx="41910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335888" cy="90872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AEFB75"/>
                </a:solidFill>
              </a:rPr>
              <a:t>Задач</a:t>
            </a:r>
            <a:r>
              <a:rPr lang="ru-RU" sz="4000" b="1" i="1" dirty="0">
                <a:solidFill>
                  <a:srgbClr val="AEFB75"/>
                </a:solidFill>
              </a:rPr>
              <a:t>а</a:t>
            </a:r>
            <a:r>
              <a:rPr lang="ru-RU" sz="4000" b="1" i="1" dirty="0" smtClean="0">
                <a:solidFill>
                  <a:srgbClr val="AEFB75"/>
                </a:solidFill>
              </a:rPr>
              <a:t>.</a:t>
            </a:r>
            <a:br>
              <a:rPr lang="ru-RU" sz="4000" b="1" i="1" dirty="0" smtClean="0">
                <a:solidFill>
                  <a:srgbClr val="AEFB75"/>
                </a:solidFill>
              </a:rPr>
            </a:br>
            <a:r>
              <a:rPr lang="ru-RU" sz="2000" b="1" i="1" dirty="0" smtClean="0">
                <a:solidFill>
                  <a:srgbClr val="AEFB75"/>
                </a:solidFill>
              </a:rPr>
              <a:t>№243</a:t>
            </a:r>
            <a:endParaRPr lang="ru-RU" sz="2000" b="1" i="1" dirty="0">
              <a:solidFill>
                <a:srgbClr val="AEFB75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45645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004048" y="980728"/>
                <a:ext cx="3298704" cy="2269774"/>
              </a:xfrm>
            </p:spPr>
            <p:txBody>
              <a:bodyPr>
                <a:normAutofit fontScale="92500" lnSpcReduction="20000"/>
              </a:bodyPr>
              <a:lstStyle/>
              <a:p>
                <a:pPr marL="18288" indent="0">
                  <a:buNone/>
                </a:pPr>
                <a:r>
                  <a:rPr lang="ru-RU" sz="2800" b="1" dirty="0" smtClean="0">
                    <a:solidFill>
                      <a:srgbClr val="000000"/>
                    </a:solidFill>
                    <a:effectLst/>
                  </a:rPr>
                  <a:t>Дано:</a:t>
                </a:r>
              </a:p>
              <a:p>
                <a:pPr marL="18288" indent="0">
                  <a:buNone/>
                </a:pP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DABC</a:t>
                </a: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-пирамида</a:t>
                </a: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АВ=АС=13см</a:t>
                </a: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ВС=10см</a:t>
                </a: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А</a:t>
                </a: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D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ABC</a:t>
                </a:r>
              </a:p>
              <a:p>
                <a:pPr marL="18288" indent="0">
                  <a:buNone/>
                </a:pP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AD=9</a:t>
                </a: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см</a:t>
                </a:r>
                <a:endParaRPr lang="en-US" sz="2000" b="1" dirty="0" smtClean="0">
                  <a:solidFill>
                    <a:srgbClr val="000000"/>
                  </a:solidFill>
                  <a:effectLst/>
                </a:endParaRP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Найти: </a:t>
                </a: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S</a:t>
                </a:r>
                <a:r>
                  <a:rPr lang="ru-RU" sz="1500" b="1" dirty="0" smtClean="0">
                    <a:solidFill>
                      <a:srgbClr val="000000"/>
                    </a:solidFill>
                    <a:effectLst/>
                  </a:rPr>
                  <a:t>бок</a:t>
                </a:r>
                <a:r>
                  <a:rPr lang="ru-RU" sz="1700" b="1" dirty="0" smtClean="0">
                    <a:solidFill>
                      <a:srgbClr val="000000"/>
                    </a:solidFill>
                    <a:effectLst/>
                  </a:rPr>
                  <a:t>-?</a:t>
                </a:r>
              </a:p>
              <a:p>
                <a:pPr marL="18288" indent="0">
                  <a:buNone/>
                </a:pPr>
                <a:endParaRPr lang="ru-RU" sz="2000" b="1" dirty="0" smtClean="0">
                  <a:solidFill>
                    <a:srgbClr val="000000"/>
                  </a:solidFill>
                  <a:effectLst/>
                </a:endParaRPr>
              </a:p>
              <a:p>
                <a:pPr marL="18288" indent="0">
                  <a:buNone/>
                </a:pPr>
                <a:endParaRPr lang="ru-RU" sz="20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004048" y="980728"/>
                <a:ext cx="3298704" cy="2269774"/>
              </a:xfrm>
              <a:blipFill rotWithShape="1">
                <a:blip r:embed="rId3"/>
                <a:stretch>
                  <a:fillRect l="-2773" t="-15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3356992"/>
                <a:ext cx="9036496" cy="3960440"/>
              </a:xfrm>
            </p:spPr>
            <p:txBody>
              <a:bodyPr>
                <a:normAutofit fontScale="92500" lnSpcReduction="10000"/>
              </a:bodyPr>
              <a:lstStyle/>
              <a:p>
                <a:pPr marL="18288" indent="0">
                  <a:buNone/>
                </a:pPr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Решение:</a:t>
                </a:r>
              </a:p>
              <a:p>
                <a:pPr marL="18288" indent="0">
                  <a:buNone/>
                </a:pP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S</a:t>
                </a:r>
                <a:r>
                  <a:rPr lang="en-US" sz="1400" b="1" dirty="0" smtClean="0">
                    <a:solidFill>
                      <a:srgbClr val="000000"/>
                    </a:solidFill>
                    <a:effectLst/>
                  </a:rPr>
                  <a:t>ADB=</a:t>
                </a:r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S</a:t>
                </a:r>
                <a:r>
                  <a:rPr lang="en-US" sz="1400" b="1" dirty="0" smtClean="0">
                    <a:solidFill>
                      <a:srgbClr val="000000"/>
                    </a:solidFill>
                    <a:effectLst/>
                  </a:rPr>
                  <a:t>ADC</a:t>
                </a: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AD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AC=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𝟏𝟑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𝟏𝟏𝟕</m:t>
                        </m:r>
                      </m:num>
                      <m:den>
                        <m: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200" b="1" dirty="0" smtClean="0">
                    <a:solidFill>
                      <a:srgbClr val="000000"/>
                    </a:solidFill>
                    <a:effectLst/>
                  </a:rPr>
                  <a:t>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2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Построим АЕ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ВС и отрезок </a:t>
                </a: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DE.</a:t>
                </a:r>
                <a:endParaRPr lang="ru-RU" sz="2000" b="1" dirty="0" smtClean="0">
                  <a:solidFill>
                    <a:srgbClr val="000000"/>
                  </a:solidFill>
                  <a:effectLst/>
                </a:endParaRP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По теореме о 3х перпендикулярах следует,</a:t>
                </a: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что </a:t>
                </a: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DE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BC</a:t>
                </a: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Из треугольника АЕВ по т. Пифагора имеем:</a:t>
                </a: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АЕ=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АВ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ЕВ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𝟏𝟔𝟗</m:t>
                        </m:r>
                        <m:r>
                          <a:rPr lang="ru-RU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ru-RU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=12(см)</a:t>
                </a:r>
              </a:p>
              <a:p>
                <a:pPr marL="18288" indent="0">
                  <a:buNone/>
                </a:pP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Из треугольника А</a:t>
                </a: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DE</a:t>
                </a: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 по т. Пифагора имеем:</a:t>
                </a:r>
              </a:p>
              <a:p>
                <a:pPr marL="18288" indent="0">
                  <a:buNone/>
                </a:pPr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DE=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𝑨𝑫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𝑨𝑬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𝟖𝟏</m:t>
                        </m:r>
                        <m:r>
                          <a:rPr lang="en-US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𝟏𝟒𝟒</m:t>
                        </m:r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000000"/>
                    </a:solidFill>
                    <a:effectLst/>
                  </a:rPr>
                  <a:t>=15(c</a:t>
                </a:r>
                <a:r>
                  <a:rPr lang="ru-RU" sz="2000" b="1" dirty="0" smtClean="0">
                    <a:solidFill>
                      <a:srgbClr val="000000"/>
                    </a:solidFill>
                    <a:effectLst/>
                  </a:rPr>
                  <a:t>м)</a:t>
                </a:r>
                <a:endParaRPr lang="en-US" sz="2000" b="1" dirty="0" smtClean="0">
                  <a:solidFill>
                    <a:srgbClr val="000000"/>
                  </a:solidFill>
                  <a:effectLst/>
                </a:endParaRPr>
              </a:p>
              <a:p>
                <a:pPr marL="18288" indent="0">
                  <a:buNone/>
                </a:pPr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S</a:t>
                </a:r>
                <a:r>
                  <a:rPr lang="en-US" sz="1500" b="1" dirty="0" smtClean="0">
                    <a:solidFill>
                      <a:srgbClr val="000000"/>
                    </a:solidFill>
                    <a:effectLst/>
                  </a:rPr>
                  <a:t>DCB</a:t>
                </a:r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2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BC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𝑫𝑬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`</m:t>
                        </m:r>
                      </m:num>
                      <m:den>
                        <m:r>
                          <a:rPr lang="en-US" sz="22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 10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𝟏𝟓</m:t>
                    </m:r>
                  </m:oMath>
                </a14:m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=75(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2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</a:p>
              <a:p>
                <a:pPr marL="18288" indent="0">
                  <a:buNone/>
                </a:pPr>
                <a:r>
                  <a:rPr lang="en-US" sz="2200" b="1" dirty="0" smtClean="0">
                    <a:solidFill>
                      <a:srgbClr val="000000"/>
                    </a:solidFill>
                    <a:effectLst/>
                  </a:rPr>
                  <a:t>S</a:t>
                </a:r>
                <a:r>
                  <a:rPr lang="ru-RU" sz="1600" b="1" dirty="0" smtClean="0">
                    <a:solidFill>
                      <a:srgbClr val="000000"/>
                    </a:solidFill>
                    <a:effectLst/>
                  </a:rPr>
                  <a:t>бок=</a:t>
                </a:r>
                <a:r>
                  <a:rPr lang="ru-RU" sz="2600" b="1" dirty="0" smtClean="0">
                    <a:solidFill>
                      <a:srgbClr val="000000"/>
                    </a:solidFill>
                    <a:effectLst/>
                  </a:rPr>
                  <a:t>2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𝟏𝟏𝟕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sz="1800" b="1" dirty="0" smtClean="0">
                    <a:solidFill>
                      <a:srgbClr val="000000"/>
                    </a:solidFill>
                    <a:effectLst/>
                  </a:rPr>
                  <a:t>75=192(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18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</a:p>
              <a:p>
                <a:pPr marL="18288" indent="0">
                  <a:buNone/>
                </a:pPr>
                <a:endParaRPr lang="en-US" sz="2000" b="1" dirty="0" smtClean="0">
                  <a:solidFill>
                    <a:srgbClr val="000000"/>
                  </a:solidFill>
                  <a:effectLst/>
                </a:endParaRPr>
              </a:p>
              <a:p>
                <a:pPr marL="18288" indent="0">
                  <a:buNone/>
                </a:pPr>
                <a:endParaRPr lang="ru-RU" sz="22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3356992"/>
                <a:ext cx="9036496" cy="3960440"/>
              </a:xfrm>
              <a:blipFill rotWithShape="1">
                <a:blip r:embed="rId4"/>
                <a:stretch>
                  <a:fillRect l="-607" t="-9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7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01208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160" y="0"/>
            <a:ext cx="266131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581128"/>
            <a:ext cx="3144745" cy="2089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6" descr="C:\Documents and Settings\Admin\Рабочий стол\i.jpeg"/>
          <p:cNvPicPr>
            <a:picLocks noGrp="1"/>
          </p:cNvPicPr>
          <p:nvPr>
            <p:ph sz="quarter" idx="14"/>
          </p:nvPr>
        </p:nvPicPr>
        <p:blipFill>
          <a:blip r:embed="rId4"/>
          <a:srcRect r="46104"/>
          <a:stretch>
            <a:fillRect/>
          </a:stretch>
        </p:blipFill>
        <p:spPr bwMode="auto">
          <a:xfrm>
            <a:off x="5288205" y="-387424"/>
            <a:ext cx="3032819" cy="3432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3861048"/>
            <a:ext cx="3070172" cy="2640348"/>
          </a:xfrm>
          <a:prstGeom prst="roundRect">
            <a:avLst>
              <a:gd name="adj" fmla="val 3513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01821"/>
            <a:ext cx="30718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5286380" y="214290"/>
            <a:ext cx="4071966" cy="2714644"/>
          </a:xfrm>
          <a:prstGeom prst="cloudCallout">
            <a:avLst>
              <a:gd name="adj1" fmla="val -51257"/>
              <a:gd name="adj2" fmla="val 58154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533675"/>
            <a:ext cx="955294" cy="813769"/>
          </a:xfr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6470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  <a:effectLst/>
              </a:rPr>
              <a:t>Что называется Пирамидой</a:t>
            </a:r>
            <a:r>
              <a:rPr lang="ru-RU" sz="3600" b="1" i="1" dirty="0">
                <a:solidFill>
                  <a:srgbClr val="FFC000"/>
                </a:solidFill>
                <a:effectLst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39" y="1290464"/>
            <a:ext cx="3384247" cy="379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57" y="692696"/>
            <a:ext cx="5148064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Многогранник, составленный из 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</a:t>
            </a:r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угольника 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…А</a:t>
            </a:r>
            <a:r>
              <a:rPr lang="en-US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400" b="1" i="1" dirty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треугольников, называется </a:t>
            </a:r>
            <a:r>
              <a:rPr lang="ru-RU" sz="28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пирамидой</a:t>
            </a:r>
            <a:r>
              <a:rPr lang="ru-RU" sz="28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Многоугольник 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2…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 </a:t>
            </a:r>
            <a:r>
              <a:rPr lang="ru-RU" sz="28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основанием</a:t>
            </a:r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треугольники-</a:t>
            </a:r>
            <a:r>
              <a:rPr lang="ru-RU" sz="28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боковыми гранями </a:t>
            </a:r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пирамиды. Точка 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называется </a:t>
            </a:r>
            <a:r>
              <a:rPr lang="ru-RU" sz="28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вершиной </a:t>
            </a:r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пирамиды, а отрезки </a:t>
            </a:r>
            <a:r>
              <a:rPr lang="en-US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en-US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,PA</a:t>
            </a:r>
            <a:r>
              <a:rPr lang="en-US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...,</a:t>
            </a:r>
            <a:r>
              <a:rPr lang="en-US" sz="2400" b="1" i="1" dirty="0" err="1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en-US" b="1" i="1" dirty="0" err="1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i="1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28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боковыми ребрами</a:t>
            </a:r>
            <a:r>
              <a:rPr lang="ru-RU" sz="2800" b="1" i="1" dirty="0" smtClean="0">
                <a:ln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i="1" dirty="0" smtClean="0">
                <a:ln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Пирамиду с основанием с 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…А</a:t>
            </a:r>
            <a:r>
              <a:rPr lang="en-US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вершиной 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i="1" dirty="0" smtClean="0">
                <a:ln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обозначают так: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…А</a:t>
            </a:r>
            <a:r>
              <a:rPr lang="en-US" sz="1600" b="1" i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1600" b="1" i="1" dirty="0">
              <a:ln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9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2520280" cy="306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924944"/>
            <a:ext cx="25812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9337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3717032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ru-RU" sz="28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18288" indent="0">
              <a:buNone/>
            </a:pPr>
            <a:r>
              <a:rPr lang="ru-RU" sz="2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Перпендикуляр, проведенный из вершины пирамиды к плоскости основания, называется </a:t>
            </a:r>
            <a:r>
              <a:rPr lang="ru-RU" sz="2800" b="1" i="1" dirty="0" smtClean="0">
                <a:solidFill>
                  <a:srgbClr val="FF0000"/>
                </a:solidFill>
                <a:effectLst/>
              </a:rPr>
              <a:t>высотой</a:t>
            </a: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пирамиды.</a:t>
            </a:r>
          </a:p>
          <a:p>
            <a:pPr marL="18288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/>
              </a:rPr>
              <a:t>Площадью полной поверхности пирамиды </a:t>
            </a:r>
            <a:r>
              <a:rPr lang="ru-RU" sz="2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называется сумма площадей всех ее граней(т. е. основания и боковых граней),а </a:t>
            </a:r>
            <a:r>
              <a:rPr lang="ru-RU" sz="2800" b="1" i="1" dirty="0" smtClean="0">
                <a:solidFill>
                  <a:srgbClr val="FF0000"/>
                </a:solidFill>
                <a:effectLst/>
              </a:rPr>
              <a:t>площадью боковой поверхности пирамиды</a:t>
            </a: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-</a:t>
            </a:r>
            <a:r>
              <a:rPr lang="ru-RU" sz="2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сумма площадей ее боковых граней.</a:t>
            </a:r>
          </a:p>
          <a:p>
            <a:pPr marL="18288" indent="0">
              <a:buNone/>
            </a:pPr>
            <a:endParaRPr lang="ru-RU" sz="2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18288" indent="0">
              <a:buNone/>
            </a:pPr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  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S</a:t>
            </a:r>
            <a:r>
              <a:rPr lang="ru-RU" sz="1600" b="1" i="1" dirty="0" err="1" smtClean="0">
                <a:solidFill>
                  <a:srgbClr val="000000"/>
                </a:solidFill>
                <a:effectLst/>
              </a:rPr>
              <a:t>полн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=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S</a:t>
            </a:r>
            <a:r>
              <a:rPr lang="ru-RU" sz="1600" b="1" i="1" dirty="0" smtClean="0">
                <a:solidFill>
                  <a:srgbClr val="000000"/>
                </a:solidFill>
                <a:effectLst/>
              </a:rPr>
              <a:t>бок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+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S</a:t>
            </a:r>
            <a:r>
              <a:rPr lang="ru-RU" sz="1600" b="1" i="1" dirty="0" err="1" smtClean="0">
                <a:solidFill>
                  <a:srgbClr val="000000"/>
                </a:solidFill>
                <a:effectLst/>
              </a:rPr>
              <a:t>осн</a:t>
            </a:r>
            <a:endParaRPr lang="ru-RU" sz="1600" b="1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028" y="4149080"/>
            <a:ext cx="7543800" cy="914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08305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6444208" cy="27363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Пирамида называется </a:t>
            </a:r>
            <a:r>
              <a:rPr lang="ru-RU" sz="2800" b="1" i="1" dirty="0" smtClean="0">
                <a:solidFill>
                  <a:srgbClr val="FF0000"/>
                </a:solidFill>
              </a:rPr>
              <a:t>правильной</a:t>
            </a: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если ее основание-правильный многоугольник, а отрезок, соединяющий вершину пирамиды с центром основания, является ее высотой</a:t>
            </a: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792088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33CC"/>
                </a:solidFill>
                <a:effectLst/>
              </a:rPr>
              <a:t>Правильная пирамида</a:t>
            </a:r>
            <a:endParaRPr lang="ru-RU" sz="4000" b="1" i="1" dirty="0">
              <a:solidFill>
                <a:srgbClr val="FF33CC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72343"/>
            <a:ext cx="279668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дмин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141277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b="1" i="1" dirty="0">
                <a:solidFill>
                  <a:srgbClr val="000000"/>
                </a:solidFill>
                <a:effectLst/>
              </a:rPr>
              <a:t>В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се боковые ребра правильной пирамиды  равны, а боковые грани являются равными равнобедренными треугольниками </a:t>
            </a:r>
            <a:endParaRPr lang="ru-RU" sz="2800" b="1" i="1" dirty="0">
              <a:solidFill>
                <a:srgbClr val="00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1412776"/>
                <a:ext cx="8424936" cy="5445224"/>
              </a:xfrm>
            </p:spPr>
            <p:txBody>
              <a:bodyPr/>
              <a:lstStyle/>
              <a:p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/>
                </a:r>
                <a:b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</a:br>
                <a:r>
                  <a:rPr lang="ru-RU" sz="24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/>
                </a:r>
                <a:br>
                  <a:rPr lang="ru-RU" sz="24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</a:br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/>
                </a:r>
                <a:b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</a:br>
                <a:r>
                  <a:rPr lang="ru-RU" sz="24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/>
                </a:r>
                <a:br>
                  <a:rPr lang="ru-RU" sz="24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</a:br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Доказательство:</a:t>
                </a: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/>
                </a:r>
                <a:b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</a:b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Рассмотрим правильную пирамиду 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</a:rPr>
                  <a:t>РА</a:t>
                </a:r>
                <a:r>
                  <a:rPr lang="ru-RU" sz="1600" b="1" i="1" dirty="0" smtClean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</a:rPr>
                  <a:t>А</a:t>
                </a:r>
                <a:r>
                  <a:rPr lang="ru-RU" sz="1600" b="1" i="1" dirty="0" smtClean="0">
                    <a:solidFill>
                      <a:srgbClr val="000000"/>
                    </a:solidFill>
                    <a:effectLst/>
                  </a:rPr>
                  <a:t>2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</a:rPr>
                  <a:t>…</a:t>
                </a:r>
                <a:r>
                  <a:rPr lang="en-US" sz="2000" b="1" i="1" dirty="0" smtClean="0">
                    <a:solidFill>
                      <a:srgbClr val="000000"/>
                    </a:solidFill>
                    <a:effectLst/>
                  </a:rPr>
                  <a:t>A</a:t>
                </a:r>
                <a:r>
                  <a:rPr lang="en-US" sz="1600" b="1" i="1" dirty="0" smtClean="0">
                    <a:solidFill>
                      <a:srgbClr val="000000"/>
                    </a:solidFill>
                    <a:effectLst/>
                  </a:rPr>
                  <a:t>n</a:t>
                </a: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.Сначала докажем, что все боковые ребра этой пирамиды равны. Любое боковое ребро представляет собой гипотенузу прямоугольного треугольника, одним катетом которого служит высота РО пирамиды, а другим-радиус описанной около основания окружности. По теореме Пифагора любое боковое ребро равно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,</a:t>
                </a:r>
                <a:r>
                  <a:rPr lang="en-US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 </a:t>
                </a: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поэтому  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РА</a:t>
                </a:r>
                <a:r>
                  <a:rPr lang="ru-RU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1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=РА</a:t>
                </a:r>
                <a:r>
                  <a:rPr lang="ru-RU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2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=…=РА</a:t>
                </a:r>
                <a:r>
                  <a:rPr lang="en-US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n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/>
                </a:r>
                <a:b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</a:b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Мы доказали, что боковые ребра правильной пирамиды 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РА</a:t>
                </a:r>
                <a:r>
                  <a:rPr lang="ru-RU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1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А</a:t>
                </a:r>
                <a:r>
                  <a:rPr lang="ru-RU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2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…А</a:t>
                </a:r>
                <a:r>
                  <a:rPr lang="en-US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n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  </a:t>
                </a: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равны друг другу, поэтому боковые грани-равнобедренные треугольники. Основания этих треугольников также равны друг другу ,так как 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А</a:t>
                </a:r>
                <a:r>
                  <a:rPr lang="ru-RU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1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А</a:t>
                </a:r>
                <a:r>
                  <a:rPr lang="ru-RU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2</a:t>
                </a:r>
                <a:r>
                  <a:rPr lang="ru-RU" sz="20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…А</a:t>
                </a:r>
                <a:r>
                  <a:rPr lang="en-US" sz="1600" b="1" i="1" dirty="0" smtClean="0">
                    <a:solidFill>
                      <a:srgbClr val="000000"/>
                    </a:solidFill>
                    <a:effectLst/>
                    <a:ea typeface="Cambria Math"/>
                  </a:rPr>
                  <a:t>n</a:t>
                </a:r>
                <a:r>
                  <a:rPr lang="en-US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-</a:t>
                </a: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правильный многоугольник. Следовательно, боковые грани треугольников равны по третьему признаку равенства треугольников, что и требовалось доказать.</a:t>
                </a:r>
                <a:b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</a:b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     Высота боковой грани правильной пирамиды, проведенная из ее вершины, называется </a:t>
                </a:r>
                <a:r>
                  <a:rPr lang="ru-RU" sz="2800" b="1" i="1" dirty="0" smtClean="0">
                    <a:solidFill>
                      <a:srgbClr val="FF0000"/>
                    </a:solidFill>
                    <a:effectLst/>
                    <a:ea typeface="Cambria Math"/>
                  </a:rPr>
                  <a:t>апофемой</a:t>
                </a:r>
                <a:r>
                  <a:rPr lang="ru-RU" sz="28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>.</a:t>
                </a:r>
                <a: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  <a:t/>
                </a:r>
                <a:br>
                  <a:rPr lang="ru-RU" sz="20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  <a:ea typeface="Cambria Math"/>
                  </a:rPr>
                </a:br>
                <a:endParaRPr lang="ru-RU" sz="20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1412776"/>
                <a:ext cx="8424936" cy="5445224"/>
              </a:xfrm>
              <a:blipFill rotWithShape="1">
                <a:blip r:embed="rId2"/>
                <a:stretch>
                  <a:fillRect l="-1085" t="-2576" r="-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21628" y="2955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05137" y="3789040"/>
                <a:ext cx="8928992" cy="2643870"/>
              </a:xfrm>
            </p:spPr>
            <p:txBody>
              <a:bodyPr>
                <a:normAutofit fontScale="92500" lnSpcReduction="20000"/>
              </a:bodyPr>
              <a:lstStyle/>
              <a:p>
                <a:pPr marL="18288" indent="0">
                  <a:buNone/>
                </a:pPr>
                <a:r>
                  <a:rPr lang="ru-RU" sz="2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Доказательство</a:t>
                </a:r>
              </a:p>
              <a:p>
                <a:pPr marL="18288" indent="0">
                  <a:buNone/>
                </a:pPr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Боковые грани правильной пирамиды-равные равнобедренные  треугольники, основания которых-стороны основания пирамиды, а высоты равны апофеме</a:t>
                </a:r>
                <a:r>
                  <a:rPr lang="en-US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.</a:t>
                </a:r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Площадь </a:t>
                </a:r>
                <a:r>
                  <a:rPr lang="en-US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S</a:t>
                </a:r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 боковой поверхности пирамиды равна сумме произведений сторон основания на половину апофемы</a:t>
                </a:r>
                <a:r>
                  <a:rPr lang="en-US" sz="24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 </a:t>
                </a:r>
                <a:r>
                  <a:rPr lang="en-US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h</a:t>
                </a:r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.Вынося множитель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mbria Math"/>
                      </a:rPr>
                      <m:t>𝒉</m:t>
                    </m:r>
                  </m:oMath>
                </a14:m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/>
                  </a:rPr>
                  <a:t> за скобки, получим в скобках сумму сторон основания пирамиды, т. е. его периметр. Теорема доказана.</a:t>
                </a:r>
                <a:endParaRPr lang="ru-RU" sz="2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137" y="3789040"/>
                <a:ext cx="8928992" cy="2643870"/>
              </a:xfrm>
              <a:blipFill rotWithShape="1">
                <a:blip r:embed="rId2"/>
                <a:stretch>
                  <a:fillRect l="-819" t="-693" b="-1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326" y="332656"/>
            <a:ext cx="7615050" cy="1368152"/>
          </a:xfrm>
          <a:ln>
            <a:noFill/>
          </a:ln>
        </p:spPr>
        <p:txBody>
          <a:bodyPr/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Теорема</a:t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endParaRPr lang="ru-RU" sz="3600" b="1" i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476672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71800" y="476672"/>
            <a:ext cx="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3568" y="1124744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4326" y="476672"/>
            <a:ext cx="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43811" y="1412776"/>
                <a:ext cx="8856984" cy="2282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i="1" dirty="0" smtClean="0">
                    <a:solidFill>
                      <a:srgbClr val="000000"/>
                    </a:solidFill>
                  </a:rPr>
                  <a:t>Площадь боковой поверхности правильной пирамиды равна половине произведения периметра основания на апофему</a:t>
                </a:r>
              </a:p>
              <a:p>
                <a:endParaRPr lang="ru-RU" sz="2400" b="1" i="1" dirty="0" smtClean="0">
                  <a:solidFill>
                    <a:srgbClr val="000000"/>
                  </a:solidFill>
                </a:endParaRPr>
              </a:p>
              <a:p>
                <a:r>
                  <a:rPr lang="ru-RU" sz="2400" b="1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i="1" dirty="0" smtClean="0">
                    <a:solidFill>
                      <a:srgbClr val="000000"/>
                    </a:solidFill>
                  </a:rPr>
                  <a:t>S</a:t>
                </a:r>
                <a:r>
                  <a:rPr lang="ru-RU" sz="1600" b="1" i="1" dirty="0">
                    <a:solidFill>
                      <a:srgbClr val="000000"/>
                    </a:solidFill>
                  </a:rPr>
                  <a:t>б</a:t>
                </a:r>
                <a:r>
                  <a:rPr lang="ru-RU" sz="1600" b="1" i="1" dirty="0" smtClean="0">
                    <a:solidFill>
                      <a:srgbClr val="000000"/>
                    </a:solidFill>
                  </a:rPr>
                  <a:t>ок</a:t>
                </a:r>
                <a:r>
                  <a:rPr lang="en-US" sz="2800" b="1" i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sz="2800" b="1" i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ru-RU" sz="1600" b="1" i="1" dirty="0" err="1" smtClean="0">
                    <a:solidFill>
                      <a:srgbClr val="000000"/>
                    </a:solidFill>
                  </a:rPr>
                  <a:t>осн</a:t>
                </a:r>
                <a:r>
                  <a:rPr lang="ru-RU" sz="1600" b="1" i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𝒉</m:t>
                    </m:r>
                  </m:oMath>
                </a14:m>
                <a:endParaRPr lang="ru-RU" sz="2400" b="1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1" y="1412776"/>
                <a:ext cx="8856984" cy="2282291"/>
              </a:xfrm>
              <a:prstGeom prst="rect">
                <a:avLst/>
              </a:prstGeom>
              <a:blipFill rotWithShape="1">
                <a:blip r:embed="rId3"/>
                <a:stretch>
                  <a:fillRect l="-1239" t="-2406" r="-413" b="-2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87118"/>
            <a:ext cx="1665438" cy="14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543800" cy="83671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b="1" i="1" dirty="0" smtClean="0">
                <a:effectLst/>
              </a:rPr>
              <a:t>    </a:t>
            </a:r>
            <a:r>
              <a:rPr lang="ru-RU" sz="3600" b="1" i="1" dirty="0" smtClean="0">
                <a:solidFill>
                  <a:srgbClr val="AEFB75"/>
                </a:solidFill>
                <a:effectLst/>
              </a:rPr>
              <a:t>Усеченная пирамида</a:t>
            </a:r>
            <a:endParaRPr lang="ru-RU" sz="3600" b="1" i="1" dirty="0">
              <a:solidFill>
                <a:srgbClr val="AEFB75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1331707"/>
            <a:ext cx="5351377" cy="5517232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/>
              </a:rPr>
              <a:t>Усеченная пирамида</a:t>
            </a:r>
            <a:r>
              <a:rPr lang="ru-RU" sz="2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-</a:t>
            </a: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часть</a:t>
            </a:r>
            <a:r>
              <a:rPr lang="ru-RU" sz="31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полной пирамиды,</a:t>
            </a:r>
            <a:r>
              <a:rPr lang="ru-RU" sz="2900" b="1" i="1" dirty="0">
                <a:effectLst/>
              </a:rPr>
              <a:t>  </a:t>
            </a:r>
            <a:r>
              <a:rPr lang="ru-RU" sz="29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заключенная между её </a:t>
            </a: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основанием и секущей плоскостью</a:t>
            </a:r>
            <a:r>
              <a:rPr lang="ru-RU" sz="29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, параллельной </a:t>
            </a: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основанию данной пирамиды</a:t>
            </a:r>
            <a:r>
              <a:rPr lang="ru-RU" sz="31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 marL="18288" indent="0">
              <a:buNone/>
            </a:pPr>
            <a:r>
              <a:rPr lang="ru-RU" sz="31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1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100" b="1" i="1" dirty="0" smtClean="0">
                <a:solidFill>
                  <a:srgbClr val="000000"/>
                </a:solidFill>
                <a:effectLst/>
              </a:rPr>
              <a:t>…А</a:t>
            </a:r>
            <a:r>
              <a:rPr lang="en-US" sz="1900" b="1" i="1" dirty="0" smtClean="0">
                <a:solidFill>
                  <a:srgbClr val="000000"/>
                </a:solidFill>
                <a:effectLst/>
              </a:rPr>
              <a:t>n</a:t>
            </a:r>
            <a:r>
              <a:rPr lang="ru-RU" sz="31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1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100" b="1" i="1" dirty="0" smtClean="0">
                <a:solidFill>
                  <a:srgbClr val="000000"/>
                </a:solidFill>
                <a:effectLst/>
              </a:rPr>
              <a:t>…В</a:t>
            </a:r>
            <a:r>
              <a:rPr lang="en-US" sz="1900" b="1" i="1" dirty="0" smtClean="0">
                <a:solidFill>
                  <a:srgbClr val="000000"/>
                </a:solidFill>
                <a:effectLst/>
              </a:rPr>
              <a:t>n</a:t>
            </a: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-усеченная пирамида. </a:t>
            </a:r>
          </a:p>
          <a:p>
            <a:pPr marL="18288" indent="0">
              <a:buNone/>
            </a:pP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Отрезки</a:t>
            </a:r>
            <a:r>
              <a:rPr lang="ru-RU" sz="31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,А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,…,А</a:t>
            </a:r>
            <a:r>
              <a:rPr lang="en-US" sz="1900" b="1" i="1" dirty="0" smtClean="0">
                <a:solidFill>
                  <a:srgbClr val="000000"/>
                </a:solidFill>
                <a:effectLst/>
              </a:rPr>
              <a:t>n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en-US" sz="1900" b="1" i="1" dirty="0" smtClean="0">
                <a:solidFill>
                  <a:srgbClr val="000000"/>
                </a:solidFill>
                <a:effectLst/>
              </a:rPr>
              <a:t>n</a:t>
            </a:r>
            <a:r>
              <a:rPr lang="ru-RU" sz="3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-</a:t>
            </a:r>
            <a:r>
              <a:rPr lang="ru-RU" sz="3400" b="1" i="1" dirty="0" smtClean="0">
                <a:solidFill>
                  <a:srgbClr val="FF0000"/>
                </a:solidFill>
                <a:effectLst/>
              </a:rPr>
              <a:t>боковые ребра </a:t>
            </a: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усеченной</a:t>
            </a:r>
            <a:r>
              <a:rPr lang="ru-RU" sz="31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пирамиды.</a:t>
            </a:r>
          </a:p>
          <a:p>
            <a:pPr marL="18288" indent="0">
              <a:buNone/>
            </a:pP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,А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3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3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,…,А</a:t>
            </a:r>
            <a:r>
              <a:rPr lang="en-US" sz="1900" b="1" i="1" dirty="0" smtClean="0">
                <a:solidFill>
                  <a:srgbClr val="000000"/>
                </a:solidFill>
                <a:effectLst/>
              </a:rPr>
              <a:t>n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en-US" sz="1900" b="1" i="1" dirty="0" smtClean="0">
                <a:solidFill>
                  <a:srgbClr val="000000"/>
                </a:solidFill>
                <a:effectLst/>
              </a:rPr>
              <a:t>n</a:t>
            </a:r>
            <a:r>
              <a:rPr lang="en-US" sz="34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-</a:t>
            </a:r>
            <a:r>
              <a:rPr lang="ru-RU" sz="3400" b="1" i="1" dirty="0" smtClean="0">
                <a:solidFill>
                  <a:srgbClr val="FF0000"/>
                </a:solidFill>
                <a:effectLst/>
              </a:rPr>
              <a:t>боковые грани.</a:t>
            </a:r>
            <a:endParaRPr lang="en-US" sz="3400" b="1" i="1" dirty="0" smtClean="0">
              <a:solidFill>
                <a:srgbClr val="FF0000"/>
              </a:solidFill>
              <a:effectLst/>
            </a:endParaRPr>
          </a:p>
          <a:p>
            <a:pPr marL="18288" indent="0">
              <a:buNone/>
            </a:pPr>
            <a:r>
              <a:rPr lang="en-US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n</a:t>
            </a:r>
            <a:r>
              <a:rPr lang="ru-RU" sz="2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-угольники 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А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…А</a:t>
            </a:r>
            <a:r>
              <a:rPr lang="en-US" sz="1900" b="1" i="1" dirty="0" smtClean="0">
                <a:solidFill>
                  <a:srgbClr val="000000"/>
                </a:solidFill>
                <a:effectLst/>
              </a:rPr>
              <a:t>n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 и 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1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В</a:t>
            </a:r>
            <a:r>
              <a:rPr lang="ru-RU" sz="1900" b="1" i="1" dirty="0" smtClean="0">
                <a:solidFill>
                  <a:srgbClr val="000000"/>
                </a:solidFill>
                <a:effectLst/>
              </a:rPr>
              <a:t>2</a:t>
            </a:r>
            <a:r>
              <a:rPr lang="ru-RU" sz="3400" b="1" i="1" dirty="0" smtClean="0">
                <a:solidFill>
                  <a:srgbClr val="000000"/>
                </a:solidFill>
                <a:effectLst/>
              </a:rPr>
              <a:t>…В</a:t>
            </a:r>
            <a:r>
              <a:rPr lang="en-US" sz="1900" b="1" i="1" dirty="0" smtClean="0">
                <a:solidFill>
                  <a:srgbClr val="000000"/>
                </a:solidFill>
                <a:effectLst/>
              </a:rPr>
              <a:t>n</a:t>
            </a:r>
            <a:r>
              <a:rPr lang="en-US" sz="3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-</a:t>
            </a:r>
            <a:r>
              <a:rPr lang="ru-RU" sz="3400" b="1" i="1" dirty="0" smtClean="0">
                <a:solidFill>
                  <a:srgbClr val="FF0000"/>
                </a:solidFill>
                <a:effectLst/>
              </a:rPr>
              <a:t>основания</a:t>
            </a:r>
            <a:r>
              <a:rPr lang="ru-RU" sz="31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 marL="18288" indent="0">
              <a:buNone/>
            </a:pPr>
            <a:endParaRPr lang="ru-RU" sz="2600" b="1" i="1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pPr marL="18288" indent="0">
              <a:buNone/>
            </a:pPr>
            <a:endParaRPr lang="ru-RU" sz="2400" b="1" i="1" dirty="0" smtClean="0">
              <a:solidFill>
                <a:srgbClr val="FF0000"/>
              </a:solidFill>
              <a:effectLst/>
            </a:endParaRPr>
          </a:p>
          <a:p>
            <a:pPr marL="18288" indent="0">
              <a:buNone/>
            </a:pPr>
            <a:endParaRPr lang="ru-RU" sz="24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384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:\Documents and Settings\Admin\Рабочий стол\мои папки\Новая папка\ED00184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49280"/>
            <a:ext cx="123041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3273552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700808"/>
            <a:ext cx="3273552" cy="3432175"/>
          </a:xfrm>
        </p:spPr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4" y="332656"/>
                <a:ext cx="8352928" cy="520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" indent="0">
                  <a:buNone/>
                </a:pPr>
                <a:r>
                  <a:rPr lang="ru-RU" sz="25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Перпендикуляр, проведенный  из какой-нибудь точки одного основания к плоскости другого основания, называется </a:t>
                </a:r>
                <a:r>
                  <a:rPr lang="ru-RU" sz="2500" b="1" i="1" dirty="0">
                    <a:solidFill>
                      <a:srgbClr val="FF0000"/>
                    </a:solidFill>
                  </a:rPr>
                  <a:t>высотой </a:t>
                </a:r>
                <a:r>
                  <a:rPr lang="ru-RU" sz="25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усеченной </a:t>
                </a:r>
                <a:r>
                  <a:rPr lang="ru-RU" sz="25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пирамиды</a:t>
                </a:r>
                <a:r>
                  <a:rPr lang="ru-RU" sz="2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.</a:t>
                </a:r>
              </a:p>
              <a:p>
                <a:pPr marL="18288" indent="0">
                  <a:buNone/>
                </a:pPr>
                <a:endParaRPr lang="ru-RU" sz="26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18288" indent="0">
                  <a:buNone/>
                </a:pPr>
                <a:r>
                  <a:rPr lang="ru-RU" sz="2800" b="1" i="1" dirty="0" smtClean="0">
                    <a:solidFill>
                      <a:srgbClr val="000000"/>
                    </a:solidFill>
                  </a:rPr>
                  <a:t>Боковые грани усеченной пирамиды-трапеции.</a:t>
                </a:r>
              </a:p>
              <a:p>
                <a:pPr marL="18288" indent="0">
                  <a:buNone/>
                </a:pPr>
                <a:endParaRPr lang="ru-RU" sz="2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18288" indent="0">
                  <a:buNone/>
                </a:pPr>
                <a:r>
                  <a:rPr lang="ru-RU" sz="24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Доказательство.</a:t>
                </a:r>
              </a:p>
              <a:p>
                <a:pPr marL="18288" indent="0">
                  <a:buNone/>
                </a:pP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Рассмотрим, например, боковую граньА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1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А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2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В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1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В</a:t>
                </a:r>
                <a:r>
                  <a:rPr lang="ru-RU" sz="16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2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. 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Стороны А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1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А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2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и В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1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В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2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параллельны, поскольку принадлежат прямым, по которым плоскость РА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1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А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2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пересекается с параллельными плоскостями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200" b="1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</a:rPr>
                      <m:t> и </m:t>
                    </m:r>
                    <m:r>
                      <a:rPr lang="ru-RU" sz="2200" b="1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.Две другие стороны А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1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В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1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и А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2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В</a:t>
                </a:r>
                <a:r>
                  <a:rPr lang="ru-RU" sz="16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2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этой</a:t>
                </a:r>
                <a:r>
                  <a:rPr lang="ru-RU" sz="2200" b="1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ru-RU" sz="2200" b="1" i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грани не параллельны-их продолжения пересекаются в точке Р. Поэтому данная грань-трапеция. Аналогично можно доказать, что и остальные боковые грани-трапеция.</a:t>
                </a:r>
                <a:endParaRPr lang="en-US" sz="22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2656"/>
                <a:ext cx="8352928" cy="5201424"/>
              </a:xfrm>
              <a:prstGeom prst="rect">
                <a:avLst/>
              </a:prstGeom>
              <a:blipFill rotWithShape="1">
                <a:blip r:embed="rId2"/>
                <a:stretch>
                  <a:fillRect l="-1314" t="-821" r="-1533" b="-1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Админ\Download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91276"/>
            <a:ext cx="12001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4">
      <a:dk1>
        <a:srgbClr val="0070C0"/>
      </a:dk1>
      <a:lt1>
        <a:srgbClr val="0070C0"/>
      </a:lt1>
      <a:dk2>
        <a:srgbClr val="0070C0"/>
      </a:dk2>
      <a:lt2>
        <a:srgbClr val="11B2EB"/>
      </a:lt2>
      <a:accent1>
        <a:srgbClr val="0070C0"/>
      </a:accent1>
      <a:accent2>
        <a:srgbClr val="0070C0"/>
      </a:accent2>
      <a:accent3>
        <a:srgbClr val="11B2EB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1082</TotalTime>
  <Words>428</Words>
  <Application>Microsoft Office PowerPoint</Application>
  <PresentationFormat>Экран (4:3)</PresentationFormat>
  <Paragraphs>69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Cambria Math</vt:lpstr>
      <vt:lpstr>Comic Sans MS</vt:lpstr>
      <vt:lpstr>Palatino Linotype</vt:lpstr>
      <vt:lpstr>Wingdings</vt:lpstr>
      <vt:lpstr>Базовая</vt:lpstr>
      <vt:lpstr>      Пирамида</vt:lpstr>
      <vt:lpstr>Что называется Пирамидой?</vt:lpstr>
      <vt:lpstr>Презентация PowerPoint</vt:lpstr>
      <vt:lpstr>  </vt:lpstr>
      <vt:lpstr>Правильная пирамида</vt:lpstr>
      <vt:lpstr>    Доказательство: Рассмотрим правильную пирамиду РА1А2…An.Сначала докажем, что все боковые ребра этой пирамиды равны. Любое боковое ребро представляет собой гипотенузу прямоугольного треугольника, одним катетом которого служит высота РО пирамиды, а другим-радиус описанной около основания окружности. По теореме Пифагора любое боковое ребро равно√(h^2+R^2 ), поэтому  РА1=РА2=…=РАn Мы доказали, что боковые ребра правильной пирамиды РА1А2…Аn  равны друг другу, поэтому боковые грани-равнобедренные треугольники. Основания этих треугольников также равны друг другу ,так как А1А2…Аn-правильный многоугольник. Следовательно, боковые грани треугольников равны по третьему признаку равенства треугольников, что и требовалось доказать.      Высота боковой грани правильной пирамиды, проведенная из ее вершины, называется апофемой. </vt:lpstr>
      <vt:lpstr>Теорема </vt:lpstr>
      <vt:lpstr>       Усеченная пирамида</vt:lpstr>
      <vt:lpstr>Презентация PowerPoint</vt:lpstr>
      <vt:lpstr>Презентация PowerPoint</vt:lpstr>
      <vt:lpstr>Площадь боковой поверхности правильной усеченной пирамиды равна произведению полусуммы периметров оснований на апофему.</vt:lpstr>
      <vt:lpstr>Великая пирамида Хеопса</vt:lpstr>
      <vt:lpstr>Стеклянная пирамида в Париже Новый вход в Лувр, высота 21,65метра</vt:lpstr>
      <vt:lpstr>Презентация PowerPoint</vt:lpstr>
      <vt:lpstr>Задача. №243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Индира</cp:lastModifiedBy>
  <cp:revision>84</cp:revision>
  <dcterms:created xsi:type="dcterms:W3CDTF">2014-01-30T10:12:48Z</dcterms:created>
  <dcterms:modified xsi:type="dcterms:W3CDTF">2016-04-22T18:48:59Z</dcterms:modified>
</cp:coreProperties>
</file>