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4" r:id="rId1"/>
  </p:sldMasterIdLst>
  <p:sldIdLst>
    <p:sldId id="256" r:id="rId2"/>
    <p:sldId id="279" r:id="rId3"/>
    <p:sldId id="257" r:id="rId4"/>
    <p:sldId id="258" r:id="rId5"/>
    <p:sldId id="259" r:id="rId6"/>
    <p:sldId id="260" r:id="rId7"/>
    <p:sldId id="261" r:id="rId8"/>
    <p:sldId id="262" r:id="rId9"/>
    <p:sldId id="263" r:id="rId10"/>
    <p:sldId id="264" r:id="rId11"/>
    <p:sldId id="265" r:id="rId12"/>
    <p:sldId id="266" r:id="rId13"/>
    <p:sldId id="267" r:id="rId14"/>
    <p:sldId id="269" r:id="rId15"/>
    <p:sldId id="270" r:id="rId16"/>
    <p:sldId id="271" r:id="rId17"/>
    <p:sldId id="276" r:id="rId18"/>
    <p:sldId id="273" r:id="rId19"/>
    <p:sldId id="275" r:id="rId20"/>
    <p:sldId id="278"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800000"/>
    <a:srgbClr val="FFFF6D"/>
    <a:srgbClr val="FFFF66"/>
    <a:srgbClr val="64FC76"/>
    <a:srgbClr val="FFFF79"/>
    <a:srgbClr val="FFFF65"/>
    <a:srgbClr val="86D15D"/>
    <a:srgbClr val="A3C3E7"/>
    <a:srgbClr val="66BD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p:scale>
          <a:sx n="89" d="100"/>
          <a:sy n="89" d="100"/>
        </p:scale>
        <p:origin x="-852"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4483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364046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123031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867583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583274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07.02.2017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47694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07.02.2017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659354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07.02.2017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364734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07.02.2017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548298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07.02.2017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617306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07.02.2017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922101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3C3E7"/>
            </a:gs>
            <a:gs pos="50000">
              <a:srgbClr val="FFFF66"/>
            </a:gs>
            <a:gs pos="100000">
              <a:srgbClr val="64FC76"/>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07.02.2017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268959676"/>
      </p:ext>
    </p:extLst>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jpeg"/><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5.jpeg"/><Relationship Id="rId1" Type="http://schemas.openxmlformats.org/officeDocument/2006/relationships/slideLayout" Target="../slideLayouts/slideLayout2.xml"/><Relationship Id="rId5" Type="http://schemas.microsoft.com/office/2007/relationships/hdphoto" Target="../media/hdphoto12.wdp"/><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7.jpeg"/><Relationship Id="rId1" Type="http://schemas.openxmlformats.org/officeDocument/2006/relationships/slideLayout" Target="../slideLayouts/slideLayout2.xml"/><Relationship Id="rId5" Type="http://schemas.microsoft.com/office/2007/relationships/hdphoto" Target="../media/hdphoto14.wdp"/><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5.wdp"/><Relationship Id="rId7" Type="http://schemas.microsoft.com/office/2007/relationships/hdphoto" Target="../media/hdphoto17.wdp"/><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4.jpeg"/><Relationship Id="rId5" Type="http://schemas.microsoft.com/office/2007/relationships/hdphoto" Target="../media/hdphoto16.wdp"/><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9.wdp"/><Relationship Id="rId7" Type="http://schemas.microsoft.com/office/2007/relationships/hdphoto" Target="../media/hdphoto21.wdp"/><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0.jpeg"/><Relationship Id="rId5" Type="http://schemas.microsoft.com/office/2007/relationships/hdphoto" Target="../media/hdphoto20.wdp"/><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jpe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jpeg"/><Relationship Id="rId5" Type="http://schemas.microsoft.com/office/2007/relationships/hdphoto" Target="../media/hdphoto6.wdp"/><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8.wdp"/></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A3C3E7">
                <a:lumMod val="100000"/>
              </a:srgbClr>
            </a:gs>
            <a:gs pos="55000">
              <a:srgbClr val="FFFF6D"/>
            </a:gs>
            <a:gs pos="98000">
              <a:srgbClr val="64FC76"/>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93304" y="836712"/>
            <a:ext cx="7864896" cy="4211051"/>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ru-RU" sz="3600" b="1" dirty="0">
                <a:ln w="11430"/>
                <a:solidFill>
                  <a:srgbClr val="660033"/>
                </a:solidFill>
                <a:effectLst>
                  <a:outerShdw blurRad="80000" dist="40000" dir="5040000" algn="tl">
                    <a:srgbClr val="000000">
                      <a:alpha val="30000"/>
                    </a:srgbClr>
                  </a:outerShdw>
                </a:effectLst>
                <a:latin typeface="Times New Roman" panose="02020603050405020304" pitchFamily="18" charset="0"/>
                <a:ea typeface="+mn-ea"/>
                <a:cs typeface="Times New Roman" panose="02020603050405020304" pitchFamily="18" charset="0"/>
              </a:rPr>
              <a:t>«Использование </a:t>
            </a:r>
            <a:r>
              <a:rPr lang="ru-RU" sz="3600" b="1" dirty="0">
                <a:ln w="11430"/>
                <a:solidFill>
                  <a:srgbClr val="660033"/>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здоровьесберегающих</a:t>
            </a:r>
            <a:r>
              <a:rPr lang="ru-RU" sz="3600" b="1" dirty="0">
                <a:ln w="11430"/>
                <a:solidFill>
                  <a:srgbClr val="660033"/>
                </a:solidFill>
                <a:effectLst>
                  <a:outerShdw blurRad="80000" dist="40000" dir="5040000" algn="tl">
                    <a:srgbClr val="000000">
                      <a:alpha val="30000"/>
                    </a:srgbClr>
                  </a:outerShdw>
                </a:effectLst>
                <a:latin typeface="Times New Roman" panose="02020603050405020304" pitchFamily="18" charset="0"/>
                <a:ea typeface="+mn-ea"/>
                <a:cs typeface="Times New Roman" panose="02020603050405020304" pitchFamily="18" charset="0"/>
              </a:rPr>
              <a:t> технологий при организации </a:t>
            </a:r>
            <a:r>
              <a:rPr lang="ru-RU" sz="3600" b="1" dirty="0" smtClean="0">
                <a:ln w="11430"/>
                <a:solidFill>
                  <a:srgbClr val="660033"/>
                </a:solidFill>
                <a:effectLst>
                  <a:outerShdw blurRad="80000" dist="40000" dir="5040000" algn="tl">
                    <a:srgbClr val="000000">
                      <a:alpha val="30000"/>
                    </a:srgbClr>
                  </a:outerShdw>
                </a:effectLst>
                <a:latin typeface="Times New Roman" panose="02020603050405020304" pitchFamily="18" charset="0"/>
                <a:ea typeface="+mn-ea"/>
                <a:cs typeface="Times New Roman" panose="02020603050405020304" pitchFamily="18" charset="0"/>
              </a:rPr>
              <a:t>организованной </a:t>
            </a:r>
            <a:r>
              <a:rPr lang="ru-RU" sz="3600" b="1" dirty="0">
                <a:ln w="11430"/>
                <a:solidFill>
                  <a:srgbClr val="660033"/>
                </a:solidFill>
                <a:effectLst>
                  <a:outerShdw blurRad="80000" dist="40000" dir="5040000" algn="tl">
                    <a:srgbClr val="000000">
                      <a:alpha val="30000"/>
                    </a:srgbClr>
                  </a:outerShdw>
                </a:effectLst>
                <a:latin typeface="Times New Roman" panose="02020603050405020304" pitchFamily="18" charset="0"/>
                <a:ea typeface="+mn-ea"/>
                <a:cs typeface="Times New Roman" panose="02020603050405020304" pitchFamily="18" charset="0"/>
              </a:rPr>
              <a:t>образовательной деятельности в контексте освоения ФГОС» </a:t>
            </a:r>
            <a:r>
              <a:rPr lang="ru-RU"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r>
            <a:br>
              <a:rPr lang="ru-RU"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br>
            <a:endParaRPr lang="ru-RU"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7504" y="0"/>
            <a:ext cx="9036496" cy="307777"/>
          </a:xfrm>
          <a:prstGeom prst="rect">
            <a:avLst/>
          </a:prstGeom>
        </p:spPr>
        <p:txBody>
          <a:bodyPr wrap="square">
            <a:spAutoFit/>
          </a:bodyPr>
          <a:lstStyle/>
          <a:p>
            <a:pPr algn="ctr"/>
            <a:r>
              <a:rPr lang="ru-RU" sz="1400" b="1" dirty="0" smtClean="0">
                <a:latin typeface="Times New Roman" panose="02020603050405020304" pitchFamily="18" charset="0"/>
                <a:cs typeface="Times New Roman" panose="02020603050405020304" pitchFamily="18" charset="0"/>
              </a:rPr>
              <a:t>Муниципальное </a:t>
            </a:r>
            <a:r>
              <a:rPr lang="ru-RU" sz="1400" b="1" dirty="0">
                <a:latin typeface="Times New Roman" panose="02020603050405020304" pitchFamily="18" charset="0"/>
                <a:cs typeface="Times New Roman" panose="02020603050405020304" pitchFamily="18" charset="0"/>
              </a:rPr>
              <a:t>бюджетное дошкольное образовательное </a:t>
            </a:r>
            <a:r>
              <a:rPr lang="ru-RU" sz="1400" b="1" dirty="0" smtClean="0">
                <a:latin typeface="Times New Roman" panose="02020603050405020304" pitchFamily="18" charset="0"/>
                <a:cs typeface="Times New Roman" panose="02020603050405020304" pitchFamily="18" charset="0"/>
              </a:rPr>
              <a:t>учреждение</a:t>
            </a:r>
            <a:r>
              <a:rPr lang="en-US" sz="1400" b="1" dirty="0" smtClean="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детский </a:t>
            </a:r>
            <a:r>
              <a:rPr lang="ru-RU" sz="1400" b="1" dirty="0">
                <a:latin typeface="Times New Roman" panose="02020603050405020304" pitchFamily="18" charset="0"/>
                <a:cs typeface="Times New Roman" panose="02020603050405020304" pitchFamily="18" charset="0"/>
              </a:rPr>
              <a:t>сад №43</a:t>
            </a:r>
          </a:p>
        </p:txBody>
      </p:sp>
      <p:sp>
        <p:nvSpPr>
          <p:cNvPr id="5" name="Прямоугольник 4"/>
          <p:cNvSpPr/>
          <p:nvPr/>
        </p:nvSpPr>
        <p:spPr>
          <a:xfrm>
            <a:off x="5220072" y="4941168"/>
            <a:ext cx="3880470" cy="1061829"/>
          </a:xfrm>
          <a:prstGeom prst="rect">
            <a:avLst/>
          </a:prstGeom>
        </p:spPr>
        <p:txBody>
          <a:bodyPr wrap="square">
            <a:spAutoFit/>
          </a:bodyPr>
          <a:lstStyle/>
          <a:p>
            <a:r>
              <a:rPr lang="ru-RU" sz="1400" b="1" dirty="0">
                <a:latin typeface="Times New Roman" panose="02020603050405020304" pitchFamily="18" charset="0"/>
                <a:cs typeface="Times New Roman" panose="02020603050405020304" pitchFamily="18" charset="0"/>
              </a:rPr>
              <a:t>Подготовила:</a:t>
            </a:r>
          </a:p>
          <a:p>
            <a:r>
              <a:rPr lang="ru-RU" sz="1400" dirty="0">
                <a:latin typeface="Times New Roman" panose="02020603050405020304" pitchFamily="18" charset="0"/>
                <a:cs typeface="Times New Roman" panose="02020603050405020304" pitchFamily="18" charset="0"/>
              </a:rPr>
              <a:t>Воспитатель старшей группы</a:t>
            </a:r>
          </a:p>
          <a:p>
            <a:r>
              <a:rPr lang="ru-RU" sz="1400" dirty="0" smtClean="0">
                <a:latin typeface="Times New Roman" panose="02020603050405020304" pitchFamily="18" charset="0"/>
                <a:cs typeface="Times New Roman" panose="02020603050405020304" pitchFamily="18" charset="0"/>
              </a:rPr>
              <a:t>Михасева </a:t>
            </a:r>
            <a:r>
              <a:rPr lang="ru-RU" sz="1400" dirty="0">
                <a:latin typeface="Times New Roman" panose="02020603050405020304" pitchFamily="18" charset="0"/>
                <a:cs typeface="Times New Roman" panose="02020603050405020304" pitchFamily="18" charset="0"/>
              </a:rPr>
              <a:t>Наталья </a:t>
            </a:r>
            <a:r>
              <a:rPr lang="ru-RU" sz="1400" dirty="0" smtClean="0">
                <a:latin typeface="Times New Roman" panose="02020603050405020304" pitchFamily="18" charset="0"/>
                <a:cs typeface="Times New Roman" panose="02020603050405020304" pitchFamily="18" charset="0"/>
              </a:rPr>
              <a:t>Дорофеевна</a:t>
            </a:r>
          </a:p>
          <a:p>
            <a:endParaRPr lang="ru-RU" sz="2100" b="1" dirty="0">
              <a:solidFill>
                <a:srgbClr val="660033"/>
              </a:solidFill>
            </a:endParaRPr>
          </a:p>
        </p:txBody>
      </p:sp>
      <p:sp>
        <p:nvSpPr>
          <p:cNvPr id="3" name="Прямоугольник 2"/>
          <p:cNvSpPr/>
          <p:nvPr/>
        </p:nvSpPr>
        <p:spPr>
          <a:xfrm>
            <a:off x="3744384" y="6211669"/>
            <a:ext cx="2304605" cy="523220"/>
          </a:xfrm>
          <a:prstGeom prst="rect">
            <a:avLst/>
          </a:prstGeom>
        </p:spPr>
        <p:txBody>
          <a:bodyPr wrap="none">
            <a:spAutoFit/>
          </a:bodyPr>
          <a:lstStyle/>
          <a:p>
            <a:pPr algn="ctr"/>
            <a:r>
              <a:rPr lang="ru-RU" sz="1400" b="1" dirty="0">
                <a:latin typeface="Times New Roman" panose="02020603050405020304" pitchFamily="18" charset="0"/>
                <a:cs typeface="Times New Roman" panose="02020603050405020304" pitchFamily="18" charset="0"/>
              </a:rPr>
              <a:t>п</a:t>
            </a:r>
            <a:r>
              <a:rPr lang="ru-RU" sz="1400" b="1" dirty="0" smtClean="0">
                <a:latin typeface="Times New Roman" panose="02020603050405020304" pitchFamily="18" charset="0"/>
                <a:cs typeface="Times New Roman" panose="02020603050405020304" pitchFamily="18" charset="0"/>
              </a:rPr>
              <a:t>ос. Покровский Городок,</a:t>
            </a:r>
          </a:p>
          <a:p>
            <a:pPr algn="ctr"/>
            <a:r>
              <a:rPr lang="ru-RU" sz="1400" b="1" dirty="0" smtClean="0">
                <a:latin typeface="Times New Roman" panose="02020603050405020304" pitchFamily="18" charset="0"/>
                <a:cs typeface="Times New Roman" panose="02020603050405020304" pitchFamily="18" charset="0"/>
              </a:rPr>
              <a:t>2017</a:t>
            </a:r>
            <a:endParaRPr lang="ru-RU" sz="1400" dirty="0"/>
          </a:p>
        </p:txBody>
      </p:sp>
    </p:spTree>
    <p:extLst>
      <p:ext uri="{BB962C8B-B14F-4D97-AF65-F5344CB8AC3E}">
        <p14:creationId xmlns:p14="http://schemas.microsoft.com/office/powerpoint/2010/main" val="3193301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6856" y="-20910"/>
            <a:ext cx="8229600" cy="1289670"/>
          </a:xfrm>
        </p:spPr>
        <p:txBody>
          <a:bodyPr>
            <a:normAutofit/>
          </a:bodyPr>
          <a:lstStyle/>
          <a:p>
            <a:r>
              <a:rPr lang="ru-RU" b="1" cap="all" dirty="0">
                <a:ln w="9000" cmpd="sng">
                  <a:solidFill>
                    <a:schemeClr val="accent4">
                      <a:shade val="50000"/>
                      <a:satMod val="120000"/>
                    </a:schemeClr>
                  </a:solidFill>
                  <a:prstDash val="solid"/>
                </a:ln>
                <a:solidFill>
                  <a:schemeClr val="accent2">
                    <a:lumMod val="75000"/>
                  </a:schemeClr>
                </a:soli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rPr>
              <a:t>Хороводные игры</a:t>
            </a:r>
          </a:p>
        </p:txBody>
      </p:sp>
      <p:pic>
        <p:nvPicPr>
          <p:cNvPr id="4" name="Объект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contrast="6000"/>
                    </a14:imgEffect>
                  </a14:imgLayer>
                </a14:imgProps>
              </a:ext>
              <a:ext uri="{28A0092B-C50C-407E-A947-70E740481C1C}">
                <a14:useLocalDpi xmlns:a14="http://schemas.microsoft.com/office/drawing/2010/main" val="0"/>
              </a:ext>
            </a:extLst>
          </a:blip>
          <a:stretch>
            <a:fillRect/>
          </a:stretch>
        </p:blipFill>
        <p:spPr>
          <a:xfrm>
            <a:off x="827584" y="3483326"/>
            <a:ext cx="4029617" cy="3018015"/>
          </a:xfrm>
          <a:ln w="28575">
            <a:solidFill>
              <a:schemeClr val="bg1"/>
            </a:solidFill>
          </a:ln>
          <a:effectLst>
            <a:outerShdw blurRad="63500" algn="ctr" rotWithShape="0">
              <a:schemeClr val="bg1">
                <a:alpha val="50000"/>
              </a:schemeClr>
            </a:outerShdw>
          </a:effectLst>
        </p:spPr>
      </p:pic>
      <p:pic>
        <p:nvPicPr>
          <p:cNvPr id="9218" name="Picture 2" descr="C:\Users\HOME\Desktop\5OZsI6fC_pw.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7000"/>
                    </a14:imgEffect>
                  </a14:imgLayer>
                </a14:imgProps>
              </a:ext>
              <a:ext uri="{28A0092B-C50C-407E-A947-70E740481C1C}">
                <a14:useLocalDpi xmlns:a14="http://schemas.microsoft.com/office/drawing/2010/main" val="0"/>
              </a:ext>
            </a:extLst>
          </a:blip>
          <a:srcRect/>
          <a:stretch>
            <a:fillRect/>
          </a:stretch>
        </p:blipFill>
        <p:spPr bwMode="auto">
          <a:xfrm>
            <a:off x="5580112" y="2780927"/>
            <a:ext cx="2790310" cy="3720413"/>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5536" y="1124744"/>
            <a:ext cx="8136904" cy="1708160"/>
          </a:xfrm>
          <a:prstGeom prst="rect">
            <a:avLst/>
          </a:prstGeom>
        </p:spPr>
        <p:txBody>
          <a:bodyPr wrap="square">
            <a:spAutoFit/>
          </a:bodyPr>
          <a:lstStyle/>
          <a:p>
            <a:pPr algn="just"/>
            <a:r>
              <a:rPr lang="ru-RU" sz="2100" dirty="0" smtClean="0">
                <a:latin typeface="Times New Roman" panose="02020603050405020304" pitchFamily="18" charset="0"/>
                <a:cs typeface="Times New Roman" panose="02020603050405020304" pitchFamily="18" charset="0"/>
              </a:rPr>
              <a:t>	Хороводные </a:t>
            </a:r>
            <a:r>
              <a:rPr lang="ru-RU" sz="2100" dirty="0">
                <a:latin typeface="Times New Roman" panose="02020603050405020304" pitchFamily="18" charset="0"/>
                <a:cs typeface="Times New Roman" panose="02020603050405020304" pitchFamily="18" charset="0"/>
              </a:rPr>
              <a:t>игры издревле любили на Руси. Без них не обходился ни один праздник. Они развивают чувство ритма и музыкального слуха, способствуют совершенствованию двигательных навыков, располагают детей друг к другу, раскрепощают их.</a:t>
            </a:r>
          </a:p>
        </p:txBody>
      </p:sp>
    </p:spTree>
    <p:extLst>
      <p:ext uri="{BB962C8B-B14F-4D97-AF65-F5344CB8AC3E}">
        <p14:creationId xmlns:p14="http://schemas.microsoft.com/office/powerpoint/2010/main" val="870924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597352"/>
          </a:xfrm>
        </p:spPr>
        <p:txBody>
          <a:bodyPr>
            <a:normAutofit/>
          </a:bodyPr>
          <a:lstStyle/>
          <a:p>
            <a:r>
              <a:rPr lang="ru-RU" sz="5000" b="1" cap="all" dirty="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rPr>
              <a:t> </a:t>
            </a:r>
            <a:r>
              <a:rPr lang="ru-RU" sz="5000" b="1" cap="all" dirty="0">
                <a:ln w="9000" cmpd="sng">
                  <a:solidFill>
                    <a:schemeClr val="accent4">
                      <a:shade val="50000"/>
                      <a:satMod val="120000"/>
                    </a:schemeClr>
                  </a:solidFill>
                  <a:prstDash val="solid"/>
                </a:ln>
                <a:solidFill>
                  <a:srgbClr val="660033"/>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Технологии обучения здоровому образу жизни</a:t>
            </a:r>
          </a:p>
        </p:txBody>
      </p:sp>
    </p:spTree>
    <p:extLst>
      <p:ext uri="{BB962C8B-B14F-4D97-AF65-F5344CB8AC3E}">
        <p14:creationId xmlns:p14="http://schemas.microsoft.com/office/powerpoint/2010/main" val="1378120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3132" y="0"/>
            <a:ext cx="8229600" cy="1143000"/>
          </a:xfrm>
        </p:spPr>
        <p:txBody>
          <a:bodyPr>
            <a:normAutofit/>
          </a:bodyPr>
          <a:lstStyle/>
          <a:p>
            <a:r>
              <a:rPr lang="ru-RU" sz="3600" b="1" cap="all" dirty="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Утренняя гимнастика</a:t>
            </a:r>
          </a:p>
        </p:txBody>
      </p:sp>
      <p:pic>
        <p:nvPicPr>
          <p:cNvPr id="7171" name="Picture 3" descr="C:\Users\HOME\Desktop\aQnXYjJ7MKw.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8000"/>
                    </a14:imgEffect>
                  </a14:imgLayer>
                </a14:imgProps>
              </a:ext>
              <a:ext uri="{28A0092B-C50C-407E-A947-70E740481C1C}">
                <a14:useLocalDpi xmlns:a14="http://schemas.microsoft.com/office/drawing/2010/main" val="0"/>
              </a:ext>
            </a:extLst>
          </a:blip>
          <a:srcRect/>
          <a:stretch>
            <a:fillRect/>
          </a:stretch>
        </p:blipFill>
        <p:spPr bwMode="auto">
          <a:xfrm>
            <a:off x="552180" y="3574699"/>
            <a:ext cx="3782825" cy="2837120"/>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7172" name="Picture 4" descr="C:\Users\HOME\Desktop\WGLcUBxebC4.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8000"/>
                    </a14:imgEffect>
                  </a14:imgLayer>
                </a14:imgProps>
              </a:ext>
              <a:ext uri="{28A0092B-C50C-407E-A947-70E740481C1C}">
                <a14:useLocalDpi xmlns:a14="http://schemas.microsoft.com/office/drawing/2010/main" val="0"/>
              </a:ext>
            </a:extLst>
          </a:blip>
          <a:srcRect/>
          <a:stretch>
            <a:fillRect/>
          </a:stretch>
        </p:blipFill>
        <p:spPr bwMode="auto">
          <a:xfrm>
            <a:off x="4819907" y="3574700"/>
            <a:ext cx="3782825" cy="2837119"/>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52180" y="941484"/>
            <a:ext cx="8268292" cy="2354491"/>
          </a:xfrm>
          <a:prstGeom prst="rect">
            <a:avLst/>
          </a:prstGeom>
        </p:spPr>
        <p:txBody>
          <a:bodyPr wrap="square">
            <a:spAutoFit/>
          </a:bodyPr>
          <a:lstStyle/>
          <a:p>
            <a:pPr algn="just"/>
            <a:r>
              <a:rPr lang="ru-RU" sz="2100" dirty="0" smtClean="0">
                <a:latin typeface="Times New Roman" panose="02020603050405020304" pitchFamily="18" charset="0"/>
                <a:cs typeface="Times New Roman" panose="02020603050405020304" pitchFamily="18" charset="0"/>
              </a:rPr>
              <a:t>	Регулярное проведение </a:t>
            </a:r>
            <a:r>
              <a:rPr lang="ru-RU" sz="2100" dirty="0">
                <a:latin typeface="Times New Roman" panose="02020603050405020304" pitchFamily="18" charset="0"/>
                <a:cs typeface="Times New Roman" panose="02020603050405020304" pitchFamily="18" charset="0"/>
              </a:rPr>
              <a:t>утренней гимнастики (естественно, под руководством взрослых) постепенно приучает ребёнка к физическим упражнениям и связывает их с положительными эмоциями, приятными мышечными ощущениями, которые вызывают только жизнерадостность. Ежедневные физические упражнения способствуют вырабатыванию у детей привычки к систематической утренней зарядке и проявлению волевых усилий.</a:t>
            </a:r>
          </a:p>
        </p:txBody>
      </p:sp>
    </p:spTree>
    <p:extLst>
      <p:ext uri="{BB962C8B-B14F-4D97-AF65-F5344CB8AC3E}">
        <p14:creationId xmlns:p14="http://schemas.microsoft.com/office/powerpoint/2010/main" val="2184430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9365" y="17190"/>
            <a:ext cx="8229600" cy="1143000"/>
          </a:xfrm>
        </p:spPr>
        <p:txBody>
          <a:bodyPr>
            <a:normAutofit/>
          </a:bodyPr>
          <a:lstStyle/>
          <a:p>
            <a:r>
              <a:rPr lang="ru-RU" sz="3600" b="1" cap="all" dirty="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Бодрящая гимнастика</a:t>
            </a:r>
          </a:p>
        </p:txBody>
      </p:sp>
      <p:pic>
        <p:nvPicPr>
          <p:cNvPr id="4" name="Объект 3"/>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tretch>
            <a:fillRect/>
          </a:stretch>
        </p:blipFill>
        <p:spPr>
          <a:xfrm>
            <a:off x="5957839" y="3735378"/>
            <a:ext cx="2203622" cy="2942250"/>
          </a:xfrm>
          <a:ln w="28575">
            <a:solidFill>
              <a:schemeClr val="bg1"/>
            </a:solidFill>
          </a:ln>
          <a:effectLst>
            <a:outerShdw blurRad="63500" algn="ctr" rotWithShape="0">
              <a:srgbClr val="002060">
                <a:alpha val="50000"/>
              </a:srgbClr>
            </a:outerShdw>
          </a:effectLst>
        </p:spPr>
      </p:pic>
      <p:pic>
        <p:nvPicPr>
          <p:cNvPr id="4099" name="Picture 3" descr="C:\Users\HOME\Desktop\jx5cXrjQrI8.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755576" y="4005064"/>
            <a:ext cx="3528394" cy="2646296"/>
          </a:xfrm>
          <a:prstGeom prst="rect">
            <a:avLst/>
          </a:prstGeom>
          <a:noFill/>
          <a:ln w="28575">
            <a:solidFill>
              <a:schemeClr val="bg1"/>
            </a:solidFill>
          </a:ln>
          <a:effectLst>
            <a:outerShdw blurRad="63500" algn="ctr" rotWithShape="0">
              <a:srgbClr val="002060">
                <a:alpha val="50000"/>
              </a:srgbClr>
            </a:outerShdw>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520" y="1057722"/>
            <a:ext cx="8712968" cy="2677656"/>
          </a:xfrm>
          <a:prstGeom prst="rect">
            <a:avLst/>
          </a:prstGeom>
        </p:spPr>
        <p:txBody>
          <a:bodyPr wrap="square">
            <a:spAutoFit/>
          </a:bodyPr>
          <a:lstStyle/>
          <a:p>
            <a:pPr algn="just"/>
            <a:r>
              <a:rPr lang="ru-RU" sz="2100" dirty="0" smtClean="0">
                <a:latin typeface="Times New Roman" panose="02020603050405020304" pitchFamily="18" charset="0"/>
                <a:cs typeface="Times New Roman" panose="02020603050405020304" pitchFamily="18" charset="0"/>
              </a:rPr>
              <a:t>	Комплекс </a:t>
            </a:r>
            <a:r>
              <a:rPr lang="ru-RU" sz="2100" dirty="0">
                <a:latin typeface="Times New Roman" panose="02020603050405020304" pitchFamily="18" charset="0"/>
                <a:cs typeface="Times New Roman" panose="02020603050405020304" pitchFamily="18" charset="0"/>
              </a:rPr>
              <a:t>мер, направленных на обучение здоровому образу жизни. Это упражнения, выполняемые детьми после дневного сна. Можно выполнять </a:t>
            </a:r>
            <a:r>
              <a:rPr lang="ru-RU" sz="2100" dirty="0" smtClean="0">
                <a:latin typeface="Times New Roman" panose="02020603050405020304" pitchFamily="18" charset="0"/>
                <a:cs typeface="Times New Roman" panose="02020603050405020304" pitchFamily="18" charset="0"/>
              </a:rPr>
              <a:t>их на </a:t>
            </a:r>
            <a:r>
              <a:rPr lang="ru-RU" sz="2100" dirty="0">
                <a:latin typeface="Times New Roman" panose="02020603050405020304" pitchFamily="18" charset="0"/>
                <a:cs typeface="Times New Roman" panose="02020603050405020304" pitchFamily="18" charset="0"/>
              </a:rPr>
              <a:t>кроватках. Это самомассаж, прогулки по ребристым дощечкам, камням, пробежки из спальни в игровую комнату, в которых поддерживается небольшая разница температур. После таких упражнений проводятся обширные умывания прохладной водой. Такие бодрящие процедуры позволяют быстро включиться организму ребенка в рабочий ритм и укрепить состояние его здоровья. </a:t>
            </a:r>
          </a:p>
        </p:txBody>
      </p:sp>
    </p:spTree>
    <p:extLst>
      <p:ext uri="{BB962C8B-B14F-4D97-AF65-F5344CB8AC3E}">
        <p14:creationId xmlns:p14="http://schemas.microsoft.com/office/powerpoint/2010/main" val="2028018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8229600" cy="1617975"/>
          </a:xfrm>
        </p:spPr>
        <p:txBody>
          <a:bodyPr>
            <a:noAutofit/>
          </a:bodyPr>
          <a:lstStyle/>
          <a:p>
            <a:r>
              <a:rPr lang="ru-RU" sz="3600" b="1" cap="all" dirty="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Физкультурные праздники – соревнования, эстафеты</a:t>
            </a:r>
          </a:p>
        </p:txBody>
      </p:sp>
      <p:pic>
        <p:nvPicPr>
          <p:cNvPr id="7171" name="Picture 3" descr="C:\Users\HOME\Desktop\lYzMJn9bjh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3284983"/>
            <a:ext cx="2519354" cy="3359139"/>
          </a:xfrm>
          <a:prstGeom prst="rect">
            <a:avLst/>
          </a:prstGeom>
          <a:noFill/>
          <a:ln w="28575">
            <a:solidFill>
              <a:schemeClr val="bg1"/>
            </a:solidFill>
          </a:ln>
          <a:effectLst>
            <a:outerShdw blurRad="63500" algn="ctr" rotWithShape="0">
              <a:srgbClr val="002060">
                <a:alpha val="50000"/>
              </a:srgbClr>
            </a:outerShdw>
          </a:effectLst>
          <a:extLst>
            <a:ext uri="{909E8E84-426E-40DD-AFC4-6F175D3DCCD1}">
              <a14:hiddenFill xmlns:a14="http://schemas.microsoft.com/office/drawing/2010/main">
                <a:solidFill>
                  <a:srgbClr val="FFFFFF"/>
                </a:solidFill>
              </a14:hiddenFill>
            </a:ext>
          </a:extLst>
        </p:spPr>
      </p:pic>
      <p:pic>
        <p:nvPicPr>
          <p:cNvPr id="7174" name="Picture 6" descr="C:\Users\HOME\Desktop\DSC0008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338" t="7986" r="14847"/>
          <a:stretch/>
        </p:blipFill>
        <p:spPr bwMode="auto">
          <a:xfrm>
            <a:off x="2988567" y="4624569"/>
            <a:ext cx="2819401" cy="2019553"/>
          </a:xfrm>
          <a:prstGeom prst="rect">
            <a:avLst/>
          </a:prstGeom>
          <a:noFill/>
          <a:ln w="28575">
            <a:solidFill>
              <a:schemeClr val="bg1"/>
            </a:solidFill>
          </a:ln>
          <a:effectLst>
            <a:outerShdw blurRad="63500" algn="ctr" rotWithShape="0">
              <a:srgbClr val="002060">
                <a:alpha val="50000"/>
              </a:srgbClr>
            </a:outerShdw>
          </a:effectLst>
          <a:extLst>
            <a:ext uri="{909E8E84-426E-40DD-AFC4-6F175D3DCCD1}">
              <a14:hiddenFill xmlns:a14="http://schemas.microsoft.com/office/drawing/2010/main">
                <a:solidFill>
                  <a:srgbClr val="FFFFFF"/>
                </a:solidFill>
              </a14:hiddenFill>
            </a:ext>
          </a:extLst>
        </p:spPr>
      </p:pic>
      <p:pic>
        <p:nvPicPr>
          <p:cNvPr id="7175" name="Picture 7" descr="C:\Users\HOME\Desktop\DSC0012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799" r="12040"/>
          <a:stretch/>
        </p:blipFill>
        <p:spPr bwMode="auto">
          <a:xfrm>
            <a:off x="5958408" y="4509120"/>
            <a:ext cx="2933701" cy="2135002"/>
          </a:xfrm>
          <a:prstGeom prst="rect">
            <a:avLst/>
          </a:prstGeom>
          <a:noFill/>
          <a:ln w="28575">
            <a:solidFill>
              <a:schemeClr val="bg1"/>
            </a:solidFill>
          </a:ln>
          <a:effectLst>
            <a:outerShdw blurRad="63500" algn="ctr" rotWithShape="0">
              <a:srgbClr val="002060">
                <a:alpha val="50000"/>
              </a:srgbClr>
            </a:outerShdw>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521" y="1484784"/>
            <a:ext cx="8640588" cy="1384995"/>
          </a:xfrm>
          <a:prstGeom prst="rect">
            <a:avLst/>
          </a:prstGeom>
        </p:spPr>
        <p:txBody>
          <a:bodyPr wrap="square">
            <a:spAutoFit/>
          </a:bodyPr>
          <a:lstStyle/>
          <a:p>
            <a:pPr algn="just"/>
            <a:r>
              <a:rPr lang="ru-RU" sz="2100" dirty="0" smtClean="0">
                <a:latin typeface="Times New Roman" panose="02020603050405020304" pitchFamily="18" charset="0"/>
                <a:cs typeface="Times New Roman" panose="02020603050405020304" pitchFamily="18" charset="0"/>
              </a:rPr>
              <a:t>	Спортивные </a:t>
            </a:r>
            <a:r>
              <a:rPr lang="ru-RU" sz="2100" dirty="0">
                <a:latin typeface="Times New Roman" panose="02020603050405020304" pitchFamily="18" charset="0"/>
                <a:cs typeface="Times New Roman" panose="02020603050405020304" pitchFamily="18" charset="0"/>
              </a:rPr>
              <a:t>праздники оказывают значительное влияние на нормальный рост ребёнка, на развитие всех органов и тканей. А если спортивные мероприятия проводятся на свежем воздухе, то они закаливают организм. </a:t>
            </a:r>
          </a:p>
        </p:txBody>
      </p:sp>
      <p:sp>
        <p:nvSpPr>
          <p:cNvPr id="4" name="Прямоугольник 3"/>
          <p:cNvSpPr/>
          <p:nvPr/>
        </p:nvSpPr>
        <p:spPr>
          <a:xfrm>
            <a:off x="2867743" y="2829194"/>
            <a:ext cx="6181329" cy="1384995"/>
          </a:xfrm>
          <a:prstGeom prst="rect">
            <a:avLst/>
          </a:prstGeom>
        </p:spPr>
        <p:txBody>
          <a:bodyPr wrap="square">
            <a:spAutoFit/>
          </a:bodyPr>
          <a:lstStyle/>
          <a:p>
            <a:pPr algn="just"/>
            <a:r>
              <a:rPr lang="ru-RU" sz="2100" dirty="0" smtClean="0">
                <a:latin typeface="Times New Roman" panose="02020603050405020304" pitchFamily="18" charset="0"/>
                <a:cs typeface="Times New Roman" panose="02020603050405020304" pitchFamily="18" charset="0"/>
              </a:rPr>
              <a:t>	Эстафеты</a:t>
            </a:r>
            <a:r>
              <a:rPr lang="ru-RU" sz="2100" dirty="0">
                <a:latin typeface="Times New Roman" panose="02020603050405020304" pitchFamily="18" charset="0"/>
                <a:cs typeface="Times New Roman" panose="02020603050405020304" pitchFamily="18" charset="0"/>
              </a:rPr>
              <a:t>, подвижные игры способствуют развитию положительных качеств: самостоятельность и самообладание, внимание и умение, находчивость, мужество, выносливость.</a:t>
            </a:r>
          </a:p>
        </p:txBody>
      </p:sp>
    </p:spTree>
    <p:extLst>
      <p:ext uri="{BB962C8B-B14F-4D97-AF65-F5344CB8AC3E}">
        <p14:creationId xmlns:p14="http://schemas.microsoft.com/office/powerpoint/2010/main" val="398183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43408"/>
            <a:ext cx="9144000" cy="610669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4000" b="1" cap="all" dirty="0">
                <a:ln w="9000" cmpd="sng">
                  <a:solidFill>
                    <a:schemeClr val="accent4">
                      <a:shade val="50000"/>
                      <a:satMod val="120000"/>
                    </a:schemeClr>
                  </a:solidFill>
                  <a:prstDash val="solid"/>
                </a:ln>
                <a:solidFill>
                  <a:srgbClr val="660033"/>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Коррекционные </a:t>
            </a:r>
            <a:r>
              <a:rPr lang="ru-RU" sz="4000" b="1" cap="all" dirty="0" err="1">
                <a:ln w="9000" cmpd="sng">
                  <a:solidFill>
                    <a:schemeClr val="accent4">
                      <a:shade val="50000"/>
                      <a:satMod val="120000"/>
                    </a:schemeClr>
                  </a:solidFill>
                  <a:prstDash val="solid"/>
                </a:ln>
                <a:solidFill>
                  <a:srgbClr val="660033"/>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здоровьесберегающие</a:t>
            </a:r>
            <a:r>
              <a:rPr lang="ru-RU" sz="4000" b="1" cap="all" dirty="0">
                <a:ln w="9000" cmpd="sng">
                  <a:solidFill>
                    <a:schemeClr val="accent4">
                      <a:shade val="50000"/>
                      <a:satMod val="120000"/>
                    </a:schemeClr>
                  </a:solidFill>
                  <a:prstDash val="solid"/>
                </a:ln>
                <a:solidFill>
                  <a:srgbClr val="660033"/>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ru-RU" sz="4000" b="1" cap="all" dirty="0" smtClean="0">
                <a:ln w="9000" cmpd="sng">
                  <a:solidFill>
                    <a:schemeClr val="accent4">
                      <a:shade val="50000"/>
                      <a:satMod val="120000"/>
                    </a:schemeClr>
                  </a:solidFill>
                  <a:prstDash val="solid"/>
                </a:ln>
                <a:solidFill>
                  <a:srgbClr val="660033"/>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технологии</a:t>
            </a:r>
            <a:endParaRPr lang="ru-RU" sz="4000" b="1" cap="all" dirty="0">
              <a:ln w="9000" cmpd="sng">
                <a:solidFill>
                  <a:schemeClr val="accent4">
                    <a:shade val="50000"/>
                    <a:satMod val="120000"/>
                  </a:schemeClr>
                </a:solidFill>
                <a:prstDash val="solid"/>
              </a:ln>
              <a:solidFill>
                <a:srgbClr val="660033"/>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077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2998"/>
            <a:ext cx="8229600" cy="1143000"/>
          </a:xfrm>
        </p:spPr>
        <p:txBody>
          <a:bodyPr>
            <a:normAutofit fontScale="90000"/>
          </a:bodyPr>
          <a:lstStyle/>
          <a:p>
            <a:r>
              <a:rPr lang="ru-RU" sz="4800" b="1" cap="all" dirty="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Массаж и самомассаж</a:t>
            </a:r>
          </a:p>
        </p:txBody>
      </p:sp>
      <p:pic>
        <p:nvPicPr>
          <p:cNvPr id="3" name="Объект 2"/>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contrast="15000"/>
                    </a14:imgEffect>
                  </a14:imgLayer>
                </a14:imgProps>
              </a:ext>
              <a:ext uri="{28A0092B-C50C-407E-A947-70E740481C1C}">
                <a14:useLocalDpi xmlns:a14="http://schemas.microsoft.com/office/drawing/2010/main" val="0"/>
              </a:ext>
            </a:extLst>
          </a:blip>
          <a:stretch>
            <a:fillRect/>
          </a:stretch>
        </p:blipFill>
        <p:spPr>
          <a:xfrm>
            <a:off x="3367462" y="3462745"/>
            <a:ext cx="2463123" cy="3239562"/>
          </a:xfrm>
          <a:ln w="28575">
            <a:solidFill>
              <a:schemeClr val="bg1"/>
            </a:solidFill>
          </a:ln>
          <a:effectLst>
            <a:outerShdw blurRad="63500" algn="ctr" rotWithShape="0">
              <a:srgbClr val="002060">
                <a:alpha val="50000"/>
              </a:srgbClr>
            </a:outerShdw>
          </a:effectLst>
        </p:spPr>
      </p:pic>
      <p:pic>
        <p:nvPicPr>
          <p:cNvPr id="5122" name="Picture 2" descr="C:\Users\HOME\Desktop\tag-ydA1Eqg.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
                    </a14:imgEffect>
                  </a14:imgLayer>
                </a14:imgProps>
              </a:ext>
              <a:ext uri="{28A0092B-C50C-407E-A947-70E740481C1C}">
                <a14:useLocalDpi xmlns:a14="http://schemas.microsoft.com/office/drawing/2010/main" val="0"/>
              </a:ext>
            </a:extLst>
          </a:blip>
          <a:srcRect/>
          <a:stretch>
            <a:fillRect/>
          </a:stretch>
        </p:blipFill>
        <p:spPr bwMode="auto">
          <a:xfrm>
            <a:off x="251520" y="4509120"/>
            <a:ext cx="2890217" cy="2167663"/>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5123" name="Picture 3" descr="C:\Users\HOME\Desktop\RRFsKQQvNeo.jp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contrast="5000"/>
                    </a14:imgEffect>
                  </a14:imgLayer>
                </a14:imgProps>
              </a:ext>
              <a:ext uri="{28A0092B-C50C-407E-A947-70E740481C1C}">
                <a14:useLocalDpi xmlns:a14="http://schemas.microsoft.com/office/drawing/2010/main" val="0"/>
              </a:ext>
            </a:extLst>
          </a:blip>
          <a:srcRect/>
          <a:stretch>
            <a:fillRect/>
          </a:stretch>
        </p:blipFill>
        <p:spPr bwMode="auto">
          <a:xfrm>
            <a:off x="6012159" y="4476006"/>
            <a:ext cx="2934369" cy="2200777"/>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1520" y="1028006"/>
            <a:ext cx="8695008" cy="2354491"/>
          </a:xfrm>
          <a:prstGeom prst="rect">
            <a:avLst/>
          </a:prstGeom>
        </p:spPr>
        <p:txBody>
          <a:bodyPr wrap="square">
            <a:spAutoFit/>
          </a:bodyPr>
          <a:lstStyle/>
          <a:p>
            <a:pPr algn="just"/>
            <a:r>
              <a:rPr lang="ru-RU" sz="2100" dirty="0" smtClean="0">
                <a:latin typeface="Times New Roman" panose="02020603050405020304" pitchFamily="18" charset="0"/>
                <a:cs typeface="Times New Roman" panose="02020603050405020304" pitchFamily="18" charset="0"/>
              </a:rPr>
              <a:t>	Основная </a:t>
            </a:r>
            <a:r>
              <a:rPr lang="ru-RU" sz="2100" dirty="0">
                <a:latin typeface="Times New Roman" panose="02020603050405020304" pitchFamily="18" charset="0"/>
                <a:cs typeface="Times New Roman" panose="02020603050405020304" pitchFamily="18" charset="0"/>
              </a:rPr>
              <a:t>цель массажа – снятие нервного напряжения, общее расслабление, улучшение работы внутренних органов и систем жизнедеятельности. Это такие упражнения, как:</a:t>
            </a:r>
          </a:p>
          <a:p>
            <a:pPr algn="just"/>
            <a:r>
              <a:rPr lang="ru-RU" sz="2100" dirty="0">
                <a:latin typeface="Times New Roman" panose="02020603050405020304" pitchFamily="18" charset="0"/>
                <a:cs typeface="Times New Roman" panose="02020603050405020304" pitchFamily="18" charset="0"/>
              </a:rPr>
              <a:t>• катание одного грецкого ореха, шарика или шишки между ладонями, </a:t>
            </a:r>
          </a:p>
          <a:p>
            <a:pPr algn="just"/>
            <a:r>
              <a:rPr lang="ru-RU" sz="2100" dirty="0">
                <a:latin typeface="Times New Roman" panose="02020603050405020304" pitchFamily="18" charset="0"/>
                <a:cs typeface="Times New Roman" panose="02020603050405020304" pitchFamily="18" charset="0"/>
              </a:rPr>
              <a:t>• катание ребристого карандаша,</a:t>
            </a:r>
          </a:p>
          <a:p>
            <a:pPr algn="just"/>
            <a:r>
              <a:rPr lang="ru-RU" sz="2100" dirty="0">
                <a:latin typeface="Times New Roman" panose="02020603050405020304" pitchFamily="18" charset="0"/>
                <a:cs typeface="Times New Roman" panose="02020603050405020304" pitchFamily="18" charset="0"/>
              </a:rPr>
              <a:t>• имитация скатывания колобка, палочек, как в лепке,</a:t>
            </a:r>
          </a:p>
          <a:p>
            <a:pPr algn="just"/>
            <a:r>
              <a:rPr lang="ru-RU" sz="2100" dirty="0">
                <a:latin typeface="Times New Roman" panose="02020603050405020304" pitchFamily="18" charset="0"/>
                <a:cs typeface="Times New Roman" panose="02020603050405020304" pitchFamily="18" charset="0"/>
              </a:rPr>
              <a:t>• сжимание резиновых игрушек разной плотности и др.</a:t>
            </a:r>
          </a:p>
        </p:txBody>
      </p:sp>
    </p:spTree>
    <p:extLst>
      <p:ext uri="{BB962C8B-B14F-4D97-AF65-F5344CB8AC3E}">
        <p14:creationId xmlns:p14="http://schemas.microsoft.com/office/powerpoint/2010/main" val="571318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2" y="0"/>
            <a:ext cx="9144000" cy="1143000"/>
          </a:xfrm>
        </p:spPr>
        <p:txBody>
          <a:bodyPr>
            <a:noAutofit/>
          </a:bodyPr>
          <a:lstStyle/>
          <a:p>
            <a:r>
              <a:rPr lang="ru-RU" b="1" cap="all" dirty="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Артикуляционная гимнастика</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852936"/>
            <a:ext cx="4248472" cy="3202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088" y="3239695"/>
            <a:ext cx="3492892" cy="263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79512" y="1355456"/>
            <a:ext cx="8720876" cy="4525963"/>
          </a:xfrm>
        </p:spPr>
        <p:txBody>
          <a:bodyPr>
            <a:normAutofit/>
          </a:bodyPr>
          <a:lstStyle/>
          <a:p>
            <a:pPr marL="0" indent="0" algn="just">
              <a:buNone/>
            </a:pPr>
            <a:r>
              <a:rPr lang="ru-RU" sz="2100" dirty="0" smtClean="0">
                <a:latin typeface="Times New Roman" panose="02020603050405020304" pitchFamily="18" charset="0"/>
                <a:cs typeface="Times New Roman" panose="02020603050405020304" pitchFamily="18" charset="0"/>
              </a:rPr>
              <a:t>	По </a:t>
            </a:r>
            <a:r>
              <a:rPr lang="ru-RU" sz="2100" dirty="0">
                <a:latin typeface="Times New Roman" panose="02020603050405020304" pitchFamily="18" charset="0"/>
                <a:cs typeface="Times New Roman" panose="02020603050405020304" pitchFamily="18" charset="0"/>
              </a:rPr>
              <a:t>рекомендациям логопеда на занятиях по развитию речи и обучению грамоте проводится артикуляционная гимнастика для формирования правильного произношения звуков. </a:t>
            </a:r>
          </a:p>
        </p:txBody>
      </p:sp>
    </p:spTree>
    <p:extLst>
      <p:ext uri="{BB962C8B-B14F-4D97-AF65-F5344CB8AC3E}">
        <p14:creationId xmlns:p14="http://schemas.microsoft.com/office/powerpoint/2010/main" val="3987703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7667" y="0"/>
            <a:ext cx="8229600" cy="1143000"/>
          </a:xfrm>
        </p:spPr>
        <p:txBody>
          <a:bodyPr>
            <a:normAutofit/>
          </a:bodyPr>
          <a:lstStyle/>
          <a:p>
            <a:r>
              <a:rPr lang="ru-RU" sz="4800" b="1" cap="all" dirty="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Музыкотерапия</a:t>
            </a:r>
          </a:p>
        </p:txBody>
      </p:sp>
      <p:pic>
        <p:nvPicPr>
          <p:cNvPr id="12290" name="Picture 2" descr="F:\ФОТО\Осень 2016\DSC01639.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1816832" y="3140968"/>
            <a:ext cx="5939341" cy="3335132"/>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520" y="1060986"/>
            <a:ext cx="8424936" cy="1708160"/>
          </a:xfrm>
          <a:prstGeom prst="rect">
            <a:avLst/>
          </a:prstGeom>
        </p:spPr>
        <p:txBody>
          <a:bodyPr wrap="square">
            <a:spAutoFit/>
          </a:bodyPr>
          <a:lstStyle/>
          <a:p>
            <a:pPr algn="just"/>
            <a:r>
              <a:rPr lang="ru-RU" sz="2100" dirty="0" smtClean="0">
                <a:latin typeface="Times New Roman" panose="02020603050405020304" pitchFamily="18" charset="0"/>
                <a:cs typeface="Times New Roman" panose="02020603050405020304" pitchFamily="18" charset="0"/>
              </a:rPr>
              <a:t>	Музыкотерапия </a:t>
            </a:r>
            <a:r>
              <a:rPr lang="ru-RU" sz="2100" dirty="0">
                <a:latin typeface="Times New Roman" panose="02020603050405020304" pitchFamily="18" charset="0"/>
                <a:cs typeface="Times New Roman" panose="02020603050405020304" pitchFamily="18" charset="0"/>
              </a:rPr>
              <a:t>как целостное использование музыки в качестве основного и ведущего фактора воздействия на развитие ребенка включает такие направления, как вокалотерапия (пение, музыкотерапия в движениях), танцы, музыкально-ритмические игры, музицирование на музыкальных инструментах.</a:t>
            </a:r>
          </a:p>
        </p:txBody>
      </p:sp>
    </p:spTree>
    <p:extLst>
      <p:ext uri="{BB962C8B-B14F-4D97-AF65-F5344CB8AC3E}">
        <p14:creationId xmlns:p14="http://schemas.microsoft.com/office/powerpoint/2010/main" val="1689638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192" y="32048"/>
            <a:ext cx="8229600" cy="1143000"/>
          </a:xfrm>
        </p:spPr>
        <p:txBody>
          <a:bodyPr>
            <a:normAutofit/>
          </a:bodyPr>
          <a:lstStyle/>
          <a:p>
            <a:r>
              <a:rPr lang="ru-RU" sz="4800" b="1" cap="all" dirty="0" err="1">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Изотерапия</a:t>
            </a:r>
            <a:endParaRPr lang="ru-RU" sz="4800" b="1" cap="all" dirty="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pic>
        <p:nvPicPr>
          <p:cNvPr id="8194" name="Picture 2" descr="C:\Users\HOME\Desktop\IMG_237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contrast="12000"/>
                    </a14:imgEffect>
                  </a14:imgLayer>
                </a14:imgProps>
              </a:ext>
              <a:ext uri="{28A0092B-C50C-407E-A947-70E740481C1C}">
                <a14:useLocalDpi xmlns:a14="http://schemas.microsoft.com/office/drawing/2010/main" val="0"/>
              </a:ext>
            </a:extLst>
          </a:blip>
          <a:srcRect l="5311" r="4130"/>
          <a:stretch/>
        </p:blipFill>
        <p:spPr bwMode="auto">
          <a:xfrm>
            <a:off x="5364088" y="3717032"/>
            <a:ext cx="3589784" cy="2229769"/>
          </a:xfrm>
          <a:prstGeom prst="rect">
            <a:avLst/>
          </a:prstGeom>
          <a:noFill/>
          <a:ln w="28575">
            <a:solidFill>
              <a:schemeClr val="bg1"/>
            </a:solidFill>
          </a:ln>
          <a:effectLst>
            <a:outerShdw blurRad="63500" algn="ctr" rotWithShape="0">
              <a:srgbClr val="002060">
                <a:alpha val="50000"/>
              </a:srgbClr>
            </a:outerShdw>
          </a:effectLst>
          <a:extLst>
            <a:ext uri="{909E8E84-426E-40DD-AFC4-6F175D3DCCD1}">
              <a14:hiddenFill xmlns:a14="http://schemas.microsoft.com/office/drawing/2010/main">
                <a:solidFill>
                  <a:srgbClr val="FFFFFF"/>
                </a:solidFill>
              </a14:hiddenFill>
            </a:ext>
          </a:extLst>
        </p:spPr>
      </p:pic>
      <p:pic>
        <p:nvPicPr>
          <p:cNvPr id="8195" name="Picture 3" descr="C:\Users\HOME\Desktop\wV-ZOVc7oLQ.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7000"/>
                    </a14:imgEffect>
                  </a14:imgLayer>
                </a14:imgProps>
              </a:ext>
              <a:ext uri="{28A0092B-C50C-407E-A947-70E740481C1C}">
                <a14:useLocalDpi xmlns:a14="http://schemas.microsoft.com/office/drawing/2010/main" val="0"/>
              </a:ext>
            </a:extLst>
          </a:blip>
          <a:srcRect/>
          <a:stretch>
            <a:fillRect/>
          </a:stretch>
        </p:blipFill>
        <p:spPr bwMode="auto">
          <a:xfrm>
            <a:off x="3163466" y="3487767"/>
            <a:ext cx="2016224" cy="2688298"/>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8196" name="Picture 4" descr="C:\Users\HOME\Desktop\1CNBv-xnprs.jp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79512" y="3990129"/>
            <a:ext cx="2808312" cy="1916788"/>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24827" y="1268760"/>
            <a:ext cx="8541010" cy="2031325"/>
          </a:xfrm>
          <a:prstGeom prst="rect">
            <a:avLst/>
          </a:prstGeom>
        </p:spPr>
        <p:txBody>
          <a:bodyPr wrap="square">
            <a:spAutoFit/>
          </a:bodyPr>
          <a:lstStyle/>
          <a:p>
            <a:pPr algn="just"/>
            <a:r>
              <a:rPr lang="ru-RU" sz="2100" dirty="0" smtClean="0">
                <a:latin typeface="Times New Roman" panose="02020603050405020304" pitchFamily="18" charset="0"/>
                <a:cs typeface="Times New Roman" panose="02020603050405020304" pitchFamily="18" charset="0"/>
              </a:rPr>
              <a:t>	Как </a:t>
            </a:r>
            <a:r>
              <a:rPr lang="ru-RU" sz="2100" dirty="0">
                <a:latin typeface="Times New Roman" panose="02020603050405020304" pitchFamily="18" charset="0"/>
                <a:cs typeface="Times New Roman" panose="02020603050405020304" pitchFamily="18" charset="0"/>
              </a:rPr>
              <a:t>самостоятельный метод арт – терапии, </a:t>
            </a:r>
            <a:r>
              <a:rPr lang="ru-RU" sz="2100" dirty="0" err="1">
                <a:latin typeface="Times New Roman" panose="02020603050405020304" pitchFamily="18" charset="0"/>
                <a:cs typeface="Times New Roman" panose="02020603050405020304" pitchFamily="18" charset="0"/>
              </a:rPr>
              <a:t>изотерапия</a:t>
            </a:r>
            <a:r>
              <a:rPr lang="ru-RU" sz="2100" dirty="0">
                <a:latin typeface="Times New Roman" panose="02020603050405020304" pitchFamily="18" charset="0"/>
                <a:cs typeface="Times New Roman" panose="02020603050405020304" pitchFamily="18" charset="0"/>
              </a:rPr>
              <a:t> разгружает нервную систему, стимулирует развитие моторики, успокаивает психику. Этот метод является одним из лучших способов, чтобы узнать о внутреннем состоянии ребёнка. В </a:t>
            </a:r>
            <a:r>
              <a:rPr lang="ru-RU" sz="2100" dirty="0" err="1">
                <a:latin typeface="Times New Roman" panose="02020603050405020304" pitchFamily="18" charset="0"/>
                <a:cs typeface="Times New Roman" panose="02020603050405020304" pitchFamily="18" charset="0"/>
              </a:rPr>
              <a:t>изотерапии</a:t>
            </a:r>
            <a:r>
              <a:rPr lang="ru-RU" sz="2100" dirty="0">
                <a:latin typeface="Times New Roman" panose="02020603050405020304" pitchFamily="18" charset="0"/>
                <a:cs typeface="Times New Roman" panose="02020603050405020304" pitchFamily="18" charset="0"/>
              </a:rPr>
              <a:t> применяются различные материалы: карандаши, краски, пластилин, цветная бумага.</a:t>
            </a:r>
          </a:p>
        </p:txBody>
      </p:sp>
    </p:spTree>
    <p:extLst>
      <p:ext uri="{BB962C8B-B14F-4D97-AF65-F5344CB8AC3E}">
        <p14:creationId xmlns:p14="http://schemas.microsoft.com/office/powerpoint/2010/main" val="586289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5468" y="116632"/>
            <a:ext cx="8719020" cy="6858000"/>
          </a:xfrm>
        </p:spPr>
        <p:txBody>
          <a:bodyPr>
            <a:normAutofit/>
          </a:bodyPr>
          <a:lstStyle/>
          <a:p>
            <a:pPr marL="0" indent="0" algn="just">
              <a:buNone/>
            </a:pPr>
            <a:r>
              <a:rPr lang="ru-RU" sz="2100" b="1" dirty="0" smtClean="0">
                <a:solidFill>
                  <a:srgbClr val="660033"/>
                </a:solidFill>
                <a:latin typeface="+mj-lt"/>
                <a:cs typeface="Arial" pitchFamily="34" charset="0"/>
              </a:rPr>
              <a:t>    </a:t>
            </a:r>
            <a:r>
              <a:rPr lang="ru-RU" sz="2100" dirty="0" smtClean="0">
                <a:latin typeface="Times New Roman" panose="02020603050405020304" pitchFamily="18" charset="0"/>
                <a:cs typeface="Times New Roman" panose="02020603050405020304" pitchFamily="18" charset="0"/>
              </a:rPr>
              <a:t>Охрана </a:t>
            </a:r>
            <a:r>
              <a:rPr lang="ru-RU" sz="2100" dirty="0">
                <a:latin typeface="Times New Roman" panose="02020603050405020304" pitchFamily="18" charset="0"/>
                <a:cs typeface="Times New Roman" panose="02020603050405020304" pitchFamily="18" charset="0"/>
              </a:rPr>
              <a:t>здоровья детей и его укрепление является одной из основных задач каждого дошкольного учреждения. При этом заботятся не только о физическом, но и о психическом и социальном благополучии </a:t>
            </a:r>
            <a:r>
              <a:rPr lang="ru-RU" sz="2100" dirty="0" smtClean="0">
                <a:latin typeface="Times New Roman" panose="02020603050405020304" pitchFamily="18" charset="0"/>
                <a:cs typeface="Times New Roman" panose="02020603050405020304" pitchFamily="18" charset="0"/>
              </a:rPr>
              <a:t>малышей</a:t>
            </a:r>
            <a:r>
              <a:rPr lang="ru-RU" sz="2000" b="1" dirty="0" smtClean="0">
                <a:latin typeface="Times New Roman" panose="02020603050405020304" pitchFamily="18" charset="0"/>
                <a:cs typeface="Times New Roman" panose="02020603050405020304" pitchFamily="18" charset="0"/>
              </a:rPr>
              <a:t>.</a:t>
            </a:r>
          </a:p>
          <a:p>
            <a:pPr marL="0" indent="0" algn="just">
              <a:buNone/>
            </a:pPr>
            <a:r>
              <a:rPr lang="ru-RU" sz="2000" b="1" dirty="0" smtClean="0">
                <a:latin typeface="Times New Roman" panose="02020603050405020304" pitchFamily="18" charset="0"/>
                <a:cs typeface="Times New Roman" panose="02020603050405020304" pitchFamily="18" charset="0"/>
              </a:rPr>
              <a:t>    </a:t>
            </a:r>
            <a:r>
              <a:rPr lang="ru-RU" sz="2100" dirty="0" smtClean="0">
                <a:latin typeface="Times New Roman" panose="02020603050405020304" pitchFamily="18" charset="0"/>
                <a:cs typeface="Times New Roman" panose="02020603050405020304" pitchFamily="18" charset="0"/>
              </a:rPr>
              <a:t>В </a:t>
            </a:r>
            <a:r>
              <a:rPr lang="ru-RU" sz="2100" dirty="0">
                <a:latin typeface="Times New Roman" panose="02020603050405020304" pitchFamily="18" charset="0"/>
                <a:cs typeface="Times New Roman" panose="02020603050405020304" pitchFamily="18" charset="0"/>
              </a:rPr>
              <a:t>дошкольном возрасте у ребенка воспитывается привычка к здоровому образу жизни как необходимость для дальнейшего формирования гармонически развитой личности</a:t>
            </a:r>
            <a:r>
              <a:rPr lang="ru-RU" sz="2100" dirty="0" smtClean="0">
                <a:latin typeface="Times New Roman" panose="02020603050405020304" pitchFamily="18" charset="0"/>
                <a:cs typeface="Times New Roman" panose="02020603050405020304" pitchFamily="18" charset="0"/>
              </a:rPr>
              <a:t>.</a:t>
            </a:r>
            <a:endParaRPr lang="ru-RU" sz="2100" dirty="0">
              <a:latin typeface="Times New Roman" panose="02020603050405020304" pitchFamily="18" charset="0"/>
              <a:cs typeface="Times New Roman" panose="02020603050405020304" pitchFamily="18" charset="0"/>
            </a:endParaRPr>
          </a:p>
          <a:p>
            <a:pPr marL="0" indent="0" algn="just">
              <a:buNone/>
            </a:pPr>
            <a:r>
              <a:rPr lang="ru-RU" sz="2100" dirty="0" smtClean="0">
                <a:latin typeface="Times New Roman" panose="02020603050405020304" pitchFamily="18" charset="0"/>
                <a:cs typeface="Times New Roman" panose="02020603050405020304" pitchFamily="18" charset="0"/>
              </a:rPr>
              <a:t>    Очевидно</a:t>
            </a:r>
            <a:r>
              <a:rPr lang="ru-RU" sz="2100" dirty="0">
                <a:latin typeface="Times New Roman" panose="02020603050405020304" pitchFamily="18" charset="0"/>
                <a:cs typeface="Times New Roman" panose="02020603050405020304" pitchFamily="18" charset="0"/>
              </a:rPr>
              <a:t>, что невозможно разработать и использовать одну-единственную уникальную технологию </a:t>
            </a:r>
            <a:r>
              <a:rPr lang="ru-RU" sz="2100" dirty="0" err="1">
                <a:latin typeface="Times New Roman" panose="02020603050405020304" pitchFamily="18" charset="0"/>
                <a:cs typeface="Times New Roman" panose="02020603050405020304" pitchFamily="18" charset="0"/>
              </a:rPr>
              <a:t>здоровьесбережения</a:t>
            </a:r>
            <a:r>
              <a:rPr lang="ru-RU" sz="2100" dirty="0">
                <a:latin typeface="Times New Roman" panose="02020603050405020304" pitchFamily="18" charset="0"/>
                <a:cs typeface="Times New Roman" panose="02020603050405020304" pitchFamily="18" charset="0"/>
              </a:rPr>
              <a:t>. Само понятие «здоровье» включает  характеристики физического и психического развития человека, адаптационные возможности его организма, его социальную активность, которые в итоге и обеспечивают определенный уровень умственной и физической работоспособности</a:t>
            </a:r>
            <a:r>
              <a:rPr lang="ru-RU" sz="2100" dirty="0" smtClean="0">
                <a:latin typeface="Times New Roman" panose="02020603050405020304" pitchFamily="18" charset="0"/>
                <a:cs typeface="Times New Roman" panose="02020603050405020304" pitchFamily="18" charset="0"/>
              </a:rPr>
              <a:t>.</a:t>
            </a:r>
            <a:endParaRPr lang="ru-RU" sz="2100" dirty="0">
              <a:latin typeface="Times New Roman" panose="02020603050405020304" pitchFamily="18" charset="0"/>
              <a:cs typeface="Times New Roman" panose="02020603050405020304" pitchFamily="18" charset="0"/>
            </a:endParaRPr>
          </a:p>
          <a:p>
            <a:pPr marL="0" indent="0" algn="just">
              <a:buNone/>
            </a:pPr>
            <a:r>
              <a:rPr lang="ru-RU" sz="2100" b="1" i="1" dirty="0" smtClean="0">
                <a:latin typeface="Times New Roman" panose="02020603050405020304" pitchFamily="18" charset="0"/>
                <a:cs typeface="Times New Roman" panose="02020603050405020304" pitchFamily="18" charset="0"/>
              </a:rPr>
              <a:t>    </a:t>
            </a:r>
            <a:r>
              <a:rPr lang="ru-RU" sz="2100" b="1" i="1" dirty="0" err="1" smtClean="0">
                <a:latin typeface="Times New Roman" panose="02020603050405020304" pitchFamily="18" charset="0"/>
                <a:cs typeface="Times New Roman" panose="02020603050405020304" pitchFamily="18" charset="0"/>
              </a:rPr>
              <a:t>Здоровьесбережение</a:t>
            </a:r>
            <a:r>
              <a:rPr lang="ru-RU" sz="2100" b="1" i="1" dirty="0" smtClean="0">
                <a:latin typeface="Times New Roman" panose="02020603050405020304" pitchFamily="18" charset="0"/>
                <a:cs typeface="Times New Roman" panose="02020603050405020304" pitchFamily="18" charset="0"/>
              </a:rPr>
              <a:t> </a:t>
            </a:r>
            <a:r>
              <a:rPr lang="ru-RU" sz="2100" dirty="0">
                <a:latin typeface="Times New Roman" panose="02020603050405020304" pitchFamily="18" charset="0"/>
                <a:cs typeface="Times New Roman" panose="02020603050405020304" pitchFamily="18" charset="0"/>
              </a:rPr>
              <a:t>– система мероприятий по сохранению здоровья детей. Цель </a:t>
            </a:r>
            <a:r>
              <a:rPr lang="ru-RU" sz="2100" dirty="0" err="1">
                <a:latin typeface="Times New Roman" panose="02020603050405020304" pitchFamily="18" charset="0"/>
                <a:cs typeface="Times New Roman" panose="02020603050405020304" pitchFamily="18" charset="0"/>
              </a:rPr>
              <a:t>здоровьесбережения</a:t>
            </a:r>
            <a:r>
              <a:rPr lang="ru-RU" sz="2100" dirty="0">
                <a:latin typeface="Times New Roman" panose="02020603050405020304" pitchFamily="18" charset="0"/>
                <a:cs typeface="Times New Roman" panose="02020603050405020304" pitchFamily="18" charset="0"/>
              </a:rPr>
              <a:t> достигается за счет использования разнообразных технологий, применяющихся с учетом приоритетов сохранения и укрепления всех участников образовательного процесса.</a:t>
            </a:r>
          </a:p>
          <a:p>
            <a:endParaRPr lang="ru-RU" sz="2000" dirty="0"/>
          </a:p>
        </p:txBody>
      </p:sp>
    </p:spTree>
    <p:extLst>
      <p:ext uri="{BB962C8B-B14F-4D97-AF65-F5344CB8AC3E}">
        <p14:creationId xmlns:p14="http://schemas.microsoft.com/office/powerpoint/2010/main" val="1276925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contrast="6000"/>
                    </a14:imgEffect>
                  </a14:imgLayer>
                </a14:imgProps>
              </a:ext>
            </a:extLst>
          </a:blip>
          <a:srcRect/>
          <a:stretch>
            <a:fillRect l="-3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513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3140968"/>
          </a:xfrm>
        </p:spPr>
        <p:txBody>
          <a:bodyPr>
            <a:normAutofit/>
          </a:bodyPr>
          <a:lstStyle/>
          <a:p>
            <a:r>
              <a:rPr lang="ru-RU" b="1" cap="all"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rPr>
              <a:t>Направления </a:t>
            </a:r>
            <a:br>
              <a:rPr lang="ru-RU" b="1" cap="all"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rPr>
            </a:br>
            <a:r>
              <a:rPr lang="ru-RU" b="1" cap="all" dirty="0" err="1">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rPr>
              <a:t>здоровьесберегающих</a:t>
            </a:r>
            <a:r>
              <a:rPr lang="ru-RU" b="1" cap="all"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rPr>
              <a:t> технологий:</a:t>
            </a:r>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0" y="2420888"/>
            <a:ext cx="8496944" cy="3456384"/>
          </a:xfrm>
        </p:spPr>
        <p:txBody>
          <a:bodyPr>
            <a:normAutofit/>
          </a:bodyPr>
          <a:lstStyle/>
          <a:p>
            <a:pPr marL="0" indent="0">
              <a:buNone/>
            </a:pPr>
            <a:endParaRPr lang="ru-RU" sz="4000" b="1" dirty="0">
              <a:ln w="10541" cmpd="sng">
                <a:solidFill>
                  <a:schemeClr val="accent1">
                    <a:shade val="88000"/>
                    <a:satMod val="110000"/>
                  </a:schemeClr>
                </a:solidFill>
                <a:prstDash val="solid"/>
              </a:ln>
              <a:solidFill>
                <a:schemeClr val="tx2">
                  <a:lumMod val="75000"/>
                </a:schemeClr>
              </a:solidFill>
            </a:endParaRPr>
          </a:p>
          <a:p>
            <a:pPr algn="just"/>
            <a:r>
              <a:rPr lang="ru-RU" sz="4000" b="1" dirty="0">
                <a:ln w="10541" cmpd="sng">
                  <a:solidFill>
                    <a:schemeClr val="accent1">
                      <a:shade val="88000"/>
                      <a:satMod val="110000"/>
                    </a:schemeClr>
                  </a:solidFill>
                  <a:prstDash val="solid"/>
                </a:ln>
                <a:solidFill>
                  <a:srgbClr val="660033"/>
                </a:solidFill>
              </a:rPr>
              <a:t> </a:t>
            </a:r>
            <a:r>
              <a:rPr lang="ru-RU" sz="2800" b="1" dirty="0" smtClean="0">
                <a:ln w="10541" cmpd="sng">
                  <a:solidFill>
                    <a:schemeClr val="accent1">
                      <a:shade val="88000"/>
                      <a:satMod val="110000"/>
                    </a:schemeClr>
                  </a:solidFill>
                  <a:prstDash val="solid"/>
                </a:ln>
                <a:latin typeface="Times New Roman" panose="02020603050405020304" pitchFamily="18" charset="0"/>
                <a:cs typeface="Times New Roman" panose="02020603050405020304" pitchFamily="18" charset="0"/>
              </a:rPr>
              <a:t>Технологии </a:t>
            </a:r>
            <a:r>
              <a:rPr lang="ru-RU" sz="2800" b="1" dirty="0">
                <a:ln w="10541" cmpd="sng">
                  <a:solidFill>
                    <a:schemeClr val="accent1">
                      <a:shade val="88000"/>
                      <a:satMod val="110000"/>
                    </a:schemeClr>
                  </a:solidFill>
                  <a:prstDash val="solid"/>
                </a:ln>
                <a:latin typeface="Times New Roman" panose="02020603050405020304" pitchFamily="18" charset="0"/>
                <a:cs typeface="Times New Roman" panose="02020603050405020304" pitchFamily="18" charset="0"/>
              </a:rPr>
              <a:t>сохранения и стимулирования </a:t>
            </a:r>
            <a:r>
              <a:rPr lang="ru-RU" sz="2800" b="1" dirty="0" smtClean="0">
                <a:ln w="10541" cmpd="sng">
                  <a:solidFill>
                    <a:schemeClr val="accent1">
                      <a:shade val="88000"/>
                      <a:satMod val="110000"/>
                    </a:schemeClr>
                  </a:solidFill>
                  <a:prstDash val="solid"/>
                </a:ln>
                <a:latin typeface="Times New Roman" panose="02020603050405020304" pitchFamily="18" charset="0"/>
                <a:cs typeface="Times New Roman" panose="02020603050405020304" pitchFamily="18" charset="0"/>
              </a:rPr>
              <a:t>здоровья;</a:t>
            </a:r>
            <a:endParaRPr lang="ru-RU" sz="2800" b="1" dirty="0">
              <a:ln w="10541" cmpd="sng">
                <a:solidFill>
                  <a:schemeClr val="accent1">
                    <a:shade val="88000"/>
                    <a:satMod val="110000"/>
                  </a:schemeClr>
                </a:solidFill>
                <a:prstDash val="solid"/>
              </a:ln>
              <a:latin typeface="Times New Roman" panose="02020603050405020304" pitchFamily="18" charset="0"/>
              <a:cs typeface="Times New Roman" panose="02020603050405020304" pitchFamily="18" charset="0"/>
            </a:endParaRPr>
          </a:p>
          <a:p>
            <a:pPr algn="just"/>
            <a:r>
              <a:rPr lang="ru-RU" sz="2800" b="1" dirty="0">
                <a:ln w="10541" cmpd="sng">
                  <a:solidFill>
                    <a:schemeClr val="accent1">
                      <a:shade val="88000"/>
                      <a:satMod val="110000"/>
                    </a:schemeClr>
                  </a:solidFill>
                  <a:prstDash val="solid"/>
                </a:ln>
                <a:latin typeface="Times New Roman" panose="02020603050405020304" pitchFamily="18" charset="0"/>
                <a:cs typeface="Times New Roman" panose="02020603050405020304" pitchFamily="18" charset="0"/>
              </a:rPr>
              <a:t> </a:t>
            </a:r>
            <a:r>
              <a:rPr lang="ru-RU" sz="2800" b="1" dirty="0" smtClean="0">
                <a:ln w="10541" cmpd="sng">
                  <a:solidFill>
                    <a:schemeClr val="accent1">
                      <a:shade val="88000"/>
                      <a:satMod val="110000"/>
                    </a:schemeClr>
                  </a:solidFill>
                  <a:prstDash val="solid"/>
                </a:ln>
                <a:latin typeface="Times New Roman" panose="02020603050405020304" pitchFamily="18" charset="0"/>
                <a:cs typeface="Times New Roman" panose="02020603050405020304" pitchFamily="18" charset="0"/>
              </a:rPr>
              <a:t>Технологии </a:t>
            </a:r>
            <a:r>
              <a:rPr lang="ru-RU" sz="2800" b="1" dirty="0">
                <a:ln w="10541" cmpd="sng">
                  <a:solidFill>
                    <a:schemeClr val="accent1">
                      <a:shade val="88000"/>
                      <a:satMod val="110000"/>
                    </a:schemeClr>
                  </a:solidFill>
                  <a:prstDash val="solid"/>
                </a:ln>
                <a:latin typeface="Times New Roman" panose="02020603050405020304" pitchFamily="18" charset="0"/>
                <a:cs typeface="Times New Roman" panose="02020603050405020304" pitchFamily="18" charset="0"/>
              </a:rPr>
              <a:t>обучения здоровому образу </a:t>
            </a:r>
            <a:r>
              <a:rPr lang="ru-RU" sz="2800" b="1" dirty="0" smtClean="0">
                <a:ln w="10541" cmpd="sng">
                  <a:solidFill>
                    <a:schemeClr val="accent1">
                      <a:shade val="88000"/>
                      <a:satMod val="110000"/>
                    </a:schemeClr>
                  </a:solidFill>
                  <a:prstDash val="solid"/>
                </a:ln>
                <a:latin typeface="Times New Roman" panose="02020603050405020304" pitchFamily="18" charset="0"/>
                <a:cs typeface="Times New Roman" panose="02020603050405020304" pitchFamily="18" charset="0"/>
              </a:rPr>
              <a:t>жизни;</a:t>
            </a:r>
            <a:endParaRPr lang="ru-RU" sz="2800" b="1" dirty="0">
              <a:ln w="10541" cmpd="sng">
                <a:solidFill>
                  <a:schemeClr val="accent1">
                    <a:shade val="88000"/>
                    <a:satMod val="110000"/>
                  </a:schemeClr>
                </a:solidFill>
                <a:prstDash val="solid"/>
              </a:ln>
              <a:latin typeface="Times New Roman" panose="02020603050405020304" pitchFamily="18" charset="0"/>
              <a:cs typeface="Times New Roman" panose="02020603050405020304" pitchFamily="18" charset="0"/>
            </a:endParaRPr>
          </a:p>
          <a:p>
            <a:pPr algn="just"/>
            <a:r>
              <a:rPr lang="ru-RU" sz="2800" b="1" dirty="0">
                <a:ln w="10541" cmpd="sng">
                  <a:solidFill>
                    <a:schemeClr val="accent1">
                      <a:shade val="88000"/>
                      <a:satMod val="110000"/>
                    </a:schemeClr>
                  </a:solidFill>
                  <a:prstDash val="solid"/>
                </a:ln>
                <a:latin typeface="Times New Roman" panose="02020603050405020304" pitchFamily="18" charset="0"/>
                <a:cs typeface="Times New Roman" panose="02020603050405020304" pitchFamily="18" charset="0"/>
              </a:rPr>
              <a:t> </a:t>
            </a:r>
            <a:r>
              <a:rPr lang="ru-RU" sz="2800" b="1" dirty="0" smtClean="0">
                <a:ln w="10541" cmpd="sng">
                  <a:solidFill>
                    <a:schemeClr val="accent1">
                      <a:shade val="88000"/>
                      <a:satMod val="110000"/>
                    </a:schemeClr>
                  </a:solidFill>
                  <a:prstDash val="solid"/>
                </a:ln>
                <a:latin typeface="Times New Roman" panose="02020603050405020304" pitchFamily="18" charset="0"/>
                <a:cs typeface="Times New Roman" panose="02020603050405020304" pitchFamily="18" charset="0"/>
              </a:rPr>
              <a:t>Коррекционные технологии.</a:t>
            </a:r>
            <a:endParaRPr lang="ru-RU" sz="2800" b="1" dirty="0">
              <a:ln w="10541" cmpd="sng">
                <a:solidFill>
                  <a:schemeClr val="accent1">
                    <a:shade val="88000"/>
                    <a:satMod val="110000"/>
                  </a:schemeClr>
                </a:solidFill>
                <a:prstDash val="solid"/>
              </a:l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3448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597352"/>
          </a:xfrm>
        </p:spPr>
        <p:txBody>
          <a:bodyPr>
            <a:normAutofit/>
          </a:bodyPr>
          <a:lstStyle/>
          <a:p>
            <a:r>
              <a:rPr lang="ru-RU" sz="4000" b="1" cap="all"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rPr>
              <a:t>Технологии, </a:t>
            </a:r>
            <a:r>
              <a:rPr lang="ru-RU" sz="4000" b="1" cap="all"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rPr>
              <a:t>направленные </a:t>
            </a:r>
            <a:r>
              <a:rPr lang="ru-RU" sz="4000" b="1" cap="all"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rPr>
              <a:t>на сохранение и стимулирование </a:t>
            </a:r>
            <a:r>
              <a:rPr lang="ru-RU" sz="4000" b="1" cap="all"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rPr>
              <a:t>здоровья </a:t>
            </a:r>
            <a:r>
              <a:rPr lang="ru-RU" sz="4000" b="1" cap="all"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rPr>
              <a:t>детей</a:t>
            </a:r>
          </a:p>
        </p:txBody>
      </p:sp>
    </p:spTree>
    <p:extLst>
      <p:ext uri="{BB962C8B-B14F-4D97-AF65-F5344CB8AC3E}">
        <p14:creationId xmlns:p14="http://schemas.microsoft.com/office/powerpoint/2010/main" val="3038755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676456" cy="1340768"/>
          </a:xfrm>
        </p:spPr>
        <p:txBody>
          <a:bodyPr>
            <a:normAutofit fontScale="90000"/>
          </a:bodyPr>
          <a:lstStyle/>
          <a:p>
            <a:r>
              <a:rPr lang="ru-RU" b="1" cap="all" dirty="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Пальчиковая гимнастика</a:t>
            </a:r>
          </a:p>
        </p:txBody>
      </p:sp>
      <p:pic>
        <p:nvPicPr>
          <p:cNvPr id="6" name="Объект 5"/>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1000" contrast="11000"/>
                    </a14:imgEffect>
                  </a14:imgLayer>
                </a14:imgProps>
              </a:ext>
              <a:ext uri="{28A0092B-C50C-407E-A947-70E740481C1C}">
                <a14:useLocalDpi xmlns:a14="http://schemas.microsoft.com/office/drawing/2010/main" val="0"/>
              </a:ext>
            </a:extLst>
          </a:blip>
          <a:stretch>
            <a:fillRect/>
          </a:stretch>
        </p:blipFill>
        <p:spPr>
          <a:xfrm>
            <a:off x="395536" y="3458004"/>
            <a:ext cx="3816424" cy="285834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51" name="Picture 3" descr="C:\Users\HOME\Desktop\ejFnqEBbfj4.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11000"/>
                    </a14:imgEffect>
                  </a14:imgLayer>
                </a14:imgProps>
              </a:ext>
              <a:ext uri="{28A0092B-C50C-407E-A947-70E740481C1C}">
                <a14:useLocalDpi xmlns:a14="http://schemas.microsoft.com/office/drawing/2010/main" val="0"/>
              </a:ext>
            </a:extLst>
          </a:blip>
          <a:srcRect/>
          <a:stretch>
            <a:fillRect/>
          </a:stretch>
        </p:blipFill>
        <p:spPr bwMode="auto">
          <a:xfrm>
            <a:off x="4460451" y="3429000"/>
            <a:ext cx="4230076" cy="28959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3" name="Прямоугольник 2"/>
          <p:cNvSpPr/>
          <p:nvPr/>
        </p:nvSpPr>
        <p:spPr>
          <a:xfrm>
            <a:off x="395536" y="1196751"/>
            <a:ext cx="8129830" cy="1708160"/>
          </a:xfrm>
          <a:prstGeom prst="rect">
            <a:avLst/>
          </a:prstGeom>
        </p:spPr>
        <p:txBody>
          <a:bodyPr wrap="square">
            <a:spAutoFit/>
          </a:bodyPr>
          <a:lstStyle/>
          <a:p>
            <a:pPr algn="just"/>
            <a:r>
              <a:rPr lang="ru-RU" sz="2100" dirty="0" smtClean="0">
                <a:latin typeface="Times New Roman" panose="02020603050405020304" pitchFamily="18" charset="0"/>
                <a:cs typeface="Times New Roman" panose="02020603050405020304" pitchFamily="18" charset="0"/>
              </a:rPr>
              <a:t>	Проводится </a:t>
            </a:r>
            <a:r>
              <a:rPr lang="ru-RU" sz="2100" dirty="0">
                <a:latin typeface="Times New Roman" panose="02020603050405020304" pitchFamily="18" charset="0"/>
                <a:cs typeface="Times New Roman" panose="02020603050405020304" pitchFamily="18" charset="0"/>
              </a:rPr>
              <a:t>для развития мелкой моторики и для развлечения </a:t>
            </a:r>
            <a:r>
              <a:rPr lang="ru-RU" sz="2100" dirty="0" smtClean="0">
                <a:latin typeface="Times New Roman" panose="02020603050405020304" pitchFamily="18" charset="0"/>
                <a:cs typeface="Times New Roman" panose="02020603050405020304" pitchFamily="18" charset="0"/>
              </a:rPr>
              <a:t>детей, стимулирует </a:t>
            </a:r>
            <a:r>
              <a:rPr lang="ru-RU" sz="2100" dirty="0">
                <a:latin typeface="Times New Roman" panose="02020603050405020304" pitchFamily="18" charset="0"/>
                <a:cs typeface="Times New Roman" panose="02020603050405020304" pitchFamily="18" charset="0"/>
              </a:rPr>
              <a:t>развитие и ловкость пальцев рук. </a:t>
            </a:r>
            <a:r>
              <a:rPr lang="ru-RU" sz="2100" dirty="0" smtClean="0">
                <a:latin typeface="Times New Roman" panose="02020603050405020304" pitchFamily="18" charset="0"/>
                <a:cs typeface="Times New Roman" panose="02020603050405020304" pitchFamily="18" charset="0"/>
              </a:rPr>
              <a:t>	Регулярное </a:t>
            </a:r>
            <a:r>
              <a:rPr lang="ru-RU" sz="2100" dirty="0">
                <a:latin typeface="Times New Roman" panose="02020603050405020304" pitchFamily="18" charset="0"/>
                <a:cs typeface="Times New Roman" panose="02020603050405020304" pitchFamily="18" charset="0"/>
              </a:rPr>
              <a:t>их использование в саду и дома также способствует развитию у ребёнка памяти, мышления, внимания, речи.</a:t>
            </a:r>
          </a:p>
        </p:txBody>
      </p:sp>
    </p:spTree>
    <p:extLst>
      <p:ext uri="{BB962C8B-B14F-4D97-AF65-F5344CB8AC3E}">
        <p14:creationId xmlns:p14="http://schemas.microsoft.com/office/powerpoint/2010/main" val="4014751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cap="all" dirty="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Гимнастика для глаз</a:t>
            </a:r>
          </a:p>
        </p:txBody>
      </p:sp>
      <p:pic>
        <p:nvPicPr>
          <p:cNvPr id="5124" name="Picture 4" descr="C:\Users\HOME\Desktop\EkDrN4Ovd2A.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9000"/>
                    </a14:imgEffect>
                  </a14:imgLayer>
                </a14:imgProps>
              </a:ext>
              <a:ext uri="{28A0092B-C50C-407E-A947-70E740481C1C}">
                <a14:useLocalDpi xmlns:a14="http://schemas.microsoft.com/office/drawing/2010/main" val="0"/>
              </a:ext>
            </a:extLst>
          </a:blip>
          <a:srcRect/>
          <a:stretch>
            <a:fillRect/>
          </a:stretch>
        </p:blipFill>
        <p:spPr bwMode="auto">
          <a:xfrm>
            <a:off x="4283968" y="3717032"/>
            <a:ext cx="3914266" cy="28531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5125" name="Picture 5" descr="C:\Users\HOME\Desktop\XFJ8ED2C514.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9000"/>
                    </a14:imgEffect>
                  </a14:imgLayer>
                </a14:imgProps>
              </a:ext>
              <a:ext uri="{28A0092B-C50C-407E-A947-70E740481C1C}">
                <a14:useLocalDpi xmlns:a14="http://schemas.microsoft.com/office/drawing/2010/main" val="0"/>
              </a:ext>
            </a:extLst>
          </a:blip>
          <a:srcRect/>
          <a:stretch>
            <a:fillRect/>
          </a:stretch>
        </p:blipFill>
        <p:spPr bwMode="auto">
          <a:xfrm>
            <a:off x="1403648" y="3717032"/>
            <a:ext cx="2160240" cy="288031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3" name="Прямоугольник 2"/>
          <p:cNvSpPr/>
          <p:nvPr/>
        </p:nvSpPr>
        <p:spPr>
          <a:xfrm>
            <a:off x="251520" y="1412776"/>
            <a:ext cx="8712967" cy="2031325"/>
          </a:xfrm>
          <a:prstGeom prst="rect">
            <a:avLst/>
          </a:prstGeom>
        </p:spPr>
        <p:txBody>
          <a:bodyPr wrap="square">
            <a:spAutoFit/>
          </a:bodyPr>
          <a:lstStyle/>
          <a:p>
            <a:pPr algn="just"/>
            <a:r>
              <a:rPr lang="ru-RU" sz="2100" dirty="0" smtClean="0">
                <a:latin typeface="Times New Roman" panose="02020603050405020304" pitchFamily="18" charset="0"/>
                <a:cs typeface="Times New Roman" panose="02020603050405020304" pitchFamily="18" charset="0"/>
              </a:rPr>
              <a:t>	Необходима </a:t>
            </a:r>
            <a:r>
              <a:rPr lang="ru-RU" sz="2100" dirty="0">
                <a:latin typeface="Times New Roman" panose="02020603050405020304" pitchFamily="18" charset="0"/>
                <a:cs typeface="Times New Roman" panose="02020603050405020304" pitchFamily="18" charset="0"/>
              </a:rPr>
              <a:t>для сохранения зрения. Упражнения для глаз используются для профилактики нарушения зрения, они снимают зрительное напряжение, укрепляют глазные мышцы. Можно поморгать, попросить зажмуриться, широко открыть глаза и посмотреть вдаль. Также детям интересно следить за пальчиком, который, то приближается к носу, то отдаляется от него.</a:t>
            </a:r>
          </a:p>
        </p:txBody>
      </p:sp>
    </p:spTree>
    <p:extLst>
      <p:ext uri="{BB962C8B-B14F-4D97-AF65-F5344CB8AC3E}">
        <p14:creationId xmlns:p14="http://schemas.microsoft.com/office/powerpoint/2010/main" val="2458365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cap="all" dirty="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Дыхательная гимнастика</a:t>
            </a:r>
          </a:p>
        </p:txBody>
      </p:sp>
      <p:pic>
        <p:nvPicPr>
          <p:cNvPr id="6" name="Объект 5"/>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contrast="6000"/>
                    </a14:imgEffect>
                  </a14:imgLayer>
                </a14:imgProps>
              </a:ext>
              <a:ext uri="{28A0092B-C50C-407E-A947-70E740481C1C}">
                <a14:useLocalDpi xmlns:a14="http://schemas.microsoft.com/office/drawing/2010/main" val="0"/>
              </a:ext>
            </a:extLst>
          </a:blip>
          <a:stretch>
            <a:fillRect/>
          </a:stretch>
        </p:blipFill>
        <p:spPr>
          <a:xfrm>
            <a:off x="395536" y="2634556"/>
            <a:ext cx="3988878" cy="293357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141" name="Picture 69" descr="C:\Users\HOME\Desktop\TJLWBm6eReI.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4000"/>
                    </a14:imgEffect>
                  </a14:imgLayer>
                </a14:imgProps>
              </a:ext>
              <a:ext uri="{28A0092B-C50C-407E-A947-70E740481C1C}">
                <a14:useLocalDpi xmlns:a14="http://schemas.microsoft.com/office/drawing/2010/main" val="0"/>
              </a:ext>
            </a:extLst>
          </a:blip>
          <a:srcRect/>
          <a:stretch>
            <a:fillRect/>
          </a:stretch>
        </p:blipFill>
        <p:spPr bwMode="auto">
          <a:xfrm>
            <a:off x="5868144" y="2348880"/>
            <a:ext cx="2592289" cy="194421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3142" name="Picture 70" descr="C:\Users\HOME\Desktop\facjRKNzuWQ.jp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contrast="7000"/>
                    </a14:imgEffect>
                  </a14:imgLayer>
                </a14:imgProps>
              </a:ext>
              <a:ext uri="{28A0092B-C50C-407E-A947-70E740481C1C}">
                <a14:useLocalDpi xmlns:a14="http://schemas.microsoft.com/office/drawing/2010/main" val="0"/>
              </a:ext>
            </a:extLst>
          </a:blip>
          <a:srcRect/>
          <a:stretch>
            <a:fillRect/>
          </a:stretch>
        </p:blipFill>
        <p:spPr bwMode="auto">
          <a:xfrm>
            <a:off x="4716016" y="4581128"/>
            <a:ext cx="2632001" cy="19740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3" name="Прямоугольник 2"/>
          <p:cNvSpPr/>
          <p:nvPr/>
        </p:nvSpPr>
        <p:spPr>
          <a:xfrm>
            <a:off x="539551" y="1421434"/>
            <a:ext cx="8061933" cy="738664"/>
          </a:xfrm>
          <a:prstGeom prst="rect">
            <a:avLst/>
          </a:prstGeom>
        </p:spPr>
        <p:txBody>
          <a:bodyPr wrap="square">
            <a:spAutoFit/>
          </a:bodyPr>
          <a:lstStyle/>
          <a:p>
            <a:pPr algn="just"/>
            <a:r>
              <a:rPr lang="ru-RU" sz="2100" dirty="0" smtClean="0">
                <a:latin typeface="Times New Roman" panose="02020603050405020304" pitchFamily="18" charset="0"/>
                <a:cs typeface="Times New Roman" panose="02020603050405020304" pitchFamily="18" charset="0"/>
              </a:rPr>
              <a:t>	Очень </a:t>
            </a:r>
            <a:r>
              <a:rPr lang="ru-RU" sz="2100" dirty="0">
                <a:latin typeface="Times New Roman" panose="02020603050405020304" pitchFamily="18" charset="0"/>
                <a:cs typeface="Times New Roman" panose="02020603050405020304" pitchFamily="18" charset="0"/>
              </a:rPr>
              <a:t>важно уделять внимание правильному дыханию. Важно, чтобы дети дышали не поверхностно, а полной грудью. </a:t>
            </a:r>
          </a:p>
        </p:txBody>
      </p:sp>
    </p:spTree>
    <p:extLst>
      <p:ext uri="{BB962C8B-B14F-4D97-AF65-F5344CB8AC3E}">
        <p14:creationId xmlns:p14="http://schemas.microsoft.com/office/powerpoint/2010/main" val="3388180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642194"/>
          </a:xfrm>
        </p:spPr>
        <p:txBody>
          <a:bodyPr>
            <a:noAutofit/>
          </a:bodyPr>
          <a:lstStyle/>
          <a:p>
            <a:r>
              <a:rPr lang="ru-RU" sz="4000" b="1" cap="all" dirty="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Динамические паузы во время занятия (физкультминутки)</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05064"/>
            <a:ext cx="3347542" cy="25210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6147" name="Picture 3" descr="C:\Users\HOME\Desktop\NuaLAP-6Bqk.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6000"/>
                    </a14:imgEffect>
                  </a14:imgLayer>
                </a14:imgProps>
              </a:ext>
              <a:ext uri="{28A0092B-C50C-407E-A947-70E740481C1C}">
                <a14:useLocalDpi xmlns:a14="http://schemas.microsoft.com/office/drawing/2010/main" val="0"/>
              </a:ext>
            </a:extLst>
          </a:blip>
          <a:srcRect/>
          <a:stretch>
            <a:fillRect/>
          </a:stretch>
        </p:blipFill>
        <p:spPr bwMode="auto">
          <a:xfrm>
            <a:off x="5076056" y="3978374"/>
            <a:ext cx="3361432" cy="25210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4" name="Прямоугольник 3"/>
          <p:cNvSpPr/>
          <p:nvPr/>
        </p:nvSpPr>
        <p:spPr>
          <a:xfrm>
            <a:off x="366490" y="1995529"/>
            <a:ext cx="8461723" cy="1708160"/>
          </a:xfrm>
          <a:prstGeom prst="rect">
            <a:avLst/>
          </a:prstGeom>
        </p:spPr>
        <p:txBody>
          <a:bodyPr wrap="square">
            <a:spAutoFit/>
          </a:bodyPr>
          <a:lstStyle/>
          <a:p>
            <a:pPr algn="just"/>
            <a:r>
              <a:rPr lang="ru-RU" sz="2100" dirty="0" smtClean="0">
                <a:latin typeface="Times New Roman" panose="02020603050405020304" pitchFamily="18" charset="0"/>
                <a:cs typeface="Times New Roman" panose="02020603050405020304" pitchFamily="18" charset="0"/>
              </a:rPr>
              <a:t>	Они </a:t>
            </a:r>
            <a:r>
              <a:rPr lang="ru-RU" sz="2100" dirty="0">
                <a:latin typeface="Times New Roman" panose="02020603050405020304" pitchFamily="18" charset="0"/>
                <a:cs typeface="Times New Roman" panose="02020603050405020304" pitchFamily="18" charset="0"/>
              </a:rPr>
              <a:t>развлекают детей, создают благоприятную для обучения атмосферу, несут элементы релаксации, снимают нервное напряжение от перегрузок. Также они способны ненавязчиво корректировать эмоциональные проблемы в поведении ребенка, предупреждают психологические нарушения, способствуют общему оздоровлению.</a:t>
            </a:r>
          </a:p>
        </p:txBody>
      </p:sp>
    </p:spTree>
    <p:extLst>
      <p:ext uri="{BB962C8B-B14F-4D97-AF65-F5344CB8AC3E}">
        <p14:creationId xmlns:p14="http://schemas.microsoft.com/office/powerpoint/2010/main" val="127461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341255"/>
          </a:xfrm>
        </p:spPr>
        <p:txBody>
          <a:bodyPr>
            <a:normAutofit/>
          </a:bodyPr>
          <a:lstStyle/>
          <a:p>
            <a:r>
              <a:rPr lang="ru-RU" b="1" cap="all" dirty="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Подвижные игры</a:t>
            </a:r>
          </a:p>
        </p:txBody>
      </p:sp>
      <p:pic>
        <p:nvPicPr>
          <p:cNvPr id="1027" name="Picture 3" descr="C:\Users\HOME\Desktop\YjfKbTD1RK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46" t="4064" b="10609"/>
          <a:stretch/>
        </p:blipFill>
        <p:spPr bwMode="auto">
          <a:xfrm>
            <a:off x="3203846" y="4173870"/>
            <a:ext cx="3266553" cy="22529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9" name="Picture 5" descr="C:\Users\HOME\Desktop\YhFWJ_76Y7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293"/>
          <a:stretch/>
        </p:blipFill>
        <p:spPr bwMode="auto">
          <a:xfrm>
            <a:off x="251520" y="3949131"/>
            <a:ext cx="2686819" cy="27024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267" name="Picture 3" descr="C:\Users\HOME\Desktop\JRJBWBGz7D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1" y="3672210"/>
            <a:ext cx="2234502" cy="29793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Прямоугольник 2"/>
          <p:cNvSpPr/>
          <p:nvPr/>
        </p:nvSpPr>
        <p:spPr>
          <a:xfrm>
            <a:off x="467544" y="1268760"/>
            <a:ext cx="8465340" cy="2354491"/>
          </a:xfrm>
          <a:prstGeom prst="rect">
            <a:avLst/>
          </a:prstGeom>
        </p:spPr>
        <p:txBody>
          <a:bodyPr wrap="square">
            <a:spAutoFit/>
          </a:bodyPr>
          <a:lstStyle/>
          <a:p>
            <a:pPr algn="just"/>
            <a:r>
              <a:rPr lang="ru-RU" sz="2100" dirty="0" smtClean="0">
                <a:latin typeface="Times New Roman" panose="02020603050405020304" pitchFamily="18" charset="0"/>
                <a:cs typeface="Times New Roman" panose="02020603050405020304" pitchFamily="18" charset="0"/>
              </a:rPr>
              <a:t>	В </a:t>
            </a:r>
            <a:r>
              <a:rPr lang="ru-RU" sz="2100" dirty="0">
                <a:latin typeface="Times New Roman" panose="02020603050405020304" pitchFamily="18" charset="0"/>
                <a:cs typeface="Times New Roman" panose="02020603050405020304" pitchFamily="18" charset="0"/>
              </a:rPr>
              <a:t>детском саду подвижные игры имеют большое значение. Дети удовлетворяют свою потребность в движении, общении друг с другом, и при этом получают необходимую для развития информацию. Именно потому, что этот вид деятельности является важной частью процесса воспитания, каждый родитель должен знать, какие именно подвижные игры интересны дошкольникам. Ведь это поможет использовать их в домашней обстановке.</a:t>
            </a:r>
          </a:p>
        </p:txBody>
      </p:sp>
    </p:spTree>
    <p:extLst>
      <p:ext uri="{BB962C8B-B14F-4D97-AF65-F5344CB8AC3E}">
        <p14:creationId xmlns:p14="http://schemas.microsoft.com/office/powerpoint/2010/main" val="537808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2498</TotalTime>
  <Words>242</Words>
  <Application>Microsoft Office PowerPoint</Application>
  <PresentationFormat>Экран (4:3)</PresentationFormat>
  <Paragraphs>50</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«Использование здоровьесберегающих технологий при организации организованной образовательной деятельности в контексте освоения ФГОС»  </vt:lpstr>
      <vt:lpstr>Презентация PowerPoint</vt:lpstr>
      <vt:lpstr>Направления  здоровьесберегающих технологий: </vt:lpstr>
      <vt:lpstr>Технологии, направленные на сохранение и стимулирование здоровья детей</vt:lpstr>
      <vt:lpstr>Пальчиковая гимнастика</vt:lpstr>
      <vt:lpstr>Гимнастика для глаз</vt:lpstr>
      <vt:lpstr>Дыхательная гимнастика</vt:lpstr>
      <vt:lpstr>Динамические паузы во время занятия (физкультминутки)</vt:lpstr>
      <vt:lpstr>Подвижные игры</vt:lpstr>
      <vt:lpstr>Хороводные игры</vt:lpstr>
      <vt:lpstr> Технологии обучения здоровому образу жизни</vt:lpstr>
      <vt:lpstr>Утренняя гимнастика</vt:lpstr>
      <vt:lpstr>Бодрящая гимнастика</vt:lpstr>
      <vt:lpstr>Физкультурные праздники – соревнования, эстафеты</vt:lpstr>
      <vt:lpstr>Коррекционные здоровьесберегающие технологии</vt:lpstr>
      <vt:lpstr>Массаж и самомассаж</vt:lpstr>
      <vt:lpstr>Артикуляционная гимнастика</vt:lpstr>
      <vt:lpstr>Музыкотерапия</vt:lpstr>
      <vt:lpstr>Изотерапия</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Здоровьесберегающие образовательные технологии в ДОУ  в соответствии с ФГОС ДО »</dc:title>
  <dc:creator>HOME</dc:creator>
  <cp:lastModifiedBy>Microsoft</cp:lastModifiedBy>
  <cp:revision>117</cp:revision>
  <dcterms:created xsi:type="dcterms:W3CDTF">2017-01-30T11:24:44Z</dcterms:created>
  <dcterms:modified xsi:type="dcterms:W3CDTF">2017-02-08T18:09:43Z</dcterms:modified>
</cp:coreProperties>
</file>