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36" r:id="rId3"/>
    <p:sldId id="296" r:id="rId4"/>
    <p:sldId id="335" r:id="rId5"/>
    <p:sldId id="337" r:id="rId6"/>
    <p:sldId id="304" r:id="rId7"/>
    <p:sldId id="301" r:id="rId8"/>
    <p:sldId id="305" r:id="rId9"/>
    <p:sldId id="306" r:id="rId10"/>
    <p:sldId id="307" r:id="rId11"/>
    <p:sldId id="308" r:id="rId12"/>
    <p:sldId id="309" r:id="rId13"/>
    <p:sldId id="310" r:id="rId14"/>
    <p:sldId id="300" r:id="rId15"/>
    <p:sldId id="338" r:id="rId16"/>
    <p:sldId id="33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ксана Викторовна" initials="О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33CC33"/>
    <a:srgbClr val="008000"/>
    <a:srgbClr val="FFCC66"/>
    <a:srgbClr val="F9C941"/>
    <a:srgbClr val="FF6600"/>
    <a:srgbClr val="003300"/>
    <a:srgbClr val="F3C247"/>
    <a:srgbClr val="FF99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0" autoAdjust="0"/>
    <p:restoredTop sz="86330" autoAdjust="0"/>
  </p:normalViewPr>
  <p:slideViewPr>
    <p:cSldViewPr>
      <p:cViewPr>
        <p:scale>
          <a:sx n="78" d="100"/>
          <a:sy n="78" d="100"/>
        </p:scale>
        <p:origin x="-90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C56FE-35CF-4C2E-9533-6DF18602A89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1BB0B-2B5A-401C-B48C-576E17E8E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64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BB0B-2B5A-401C-B48C-576E17E8EA4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17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BB0B-2B5A-401C-B48C-576E17E8EA4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72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BB0B-2B5A-401C-B48C-576E17E8EA4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6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http://img-fotki.yandex.ru/get/6301/66124276.73/0_711e1_2ddec2f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63" t="1727" r="42035"/>
          <a:stretch/>
        </p:blipFill>
        <p:spPr bwMode="auto">
          <a:xfrm>
            <a:off x="7003473" y="85344"/>
            <a:ext cx="2140527" cy="6806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img-fotki.yandex.ru/get/6301/66124276.73/0_711e1_2ddec2f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107" r="3115"/>
          <a:stretch/>
        </p:blipFill>
        <p:spPr bwMode="auto">
          <a:xfrm>
            <a:off x="0" y="174104"/>
            <a:ext cx="1879921" cy="6683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2.pic4you.ru/allimage/y2013/08-18/12216/3718914-thum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211" b="89474" l="388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6127170"/>
            <a:ext cx="17145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2.pic4you.ru/allimage/y2013/08-18/12216/3718914-thumb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211" b="89474" l="388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30" t="-6737"/>
          <a:stretch/>
        </p:blipFill>
        <p:spPr bwMode="auto">
          <a:xfrm>
            <a:off x="0" y="6127170"/>
            <a:ext cx="1461964" cy="772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chemeClr val="folHlink">
                <a:alpha val="68000"/>
              </a:schemeClr>
            </a:gs>
            <a:gs pos="100000">
              <a:srgbClr val="FFCC6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2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jpeg"/><Relationship Id="rId10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youtube.com/watch?v=5Erab5fc2p0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slide" Target="slide16.xml"/><Relationship Id="rId4" Type="http://schemas.openxmlformats.org/officeDocument/2006/relationships/image" Target="../media/image53.jpeg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image" Target="../media/image8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slide" Target="slide16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26" Type="http://schemas.openxmlformats.org/officeDocument/2006/relationships/image" Target="../media/image36.png"/><Relationship Id="rId3" Type="http://schemas.microsoft.com/office/2007/relationships/hdphoto" Target="../media/hdphoto3.wdp"/><Relationship Id="rId21" Type="http://schemas.microsoft.com/office/2007/relationships/hdphoto" Target="../media/hdphoto8.wdp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17" Type="http://schemas.microsoft.com/office/2007/relationships/hdphoto" Target="../media/hdphoto6.wdp"/><Relationship Id="rId25" Type="http://schemas.openxmlformats.org/officeDocument/2006/relationships/image" Target="../media/image35.png"/><Relationship Id="rId2" Type="http://schemas.openxmlformats.org/officeDocument/2006/relationships/image" Target="../media/image19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24" Type="http://schemas.openxmlformats.org/officeDocument/2006/relationships/image" Target="../media/image34.png"/><Relationship Id="rId32" Type="http://schemas.openxmlformats.org/officeDocument/2006/relationships/slide" Target="slide16.xml"/><Relationship Id="rId5" Type="http://schemas.microsoft.com/office/2007/relationships/hdphoto" Target="../media/hdphoto4.wdp"/><Relationship Id="rId15" Type="http://schemas.openxmlformats.org/officeDocument/2006/relationships/image" Target="../media/image28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4.png"/><Relationship Id="rId19" Type="http://schemas.microsoft.com/office/2007/relationships/hdphoto" Target="../media/hdphoto7.wdp"/><Relationship Id="rId31" Type="http://schemas.openxmlformats.org/officeDocument/2006/relationships/slide" Target="slide2.xml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slide" Target="slide1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slide" Target="slide2.xml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Скругленный прямоугольник 15"/>
          <p:cNvSpPr/>
          <p:nvPr/>
        </p:nvSpPr>
        <p:spPr>
          <a:xfrm>
            <a:off x="5732400" y="4509119"/>
            <a:ext cx="3289026" cy="2171423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Подготовили воспитатели МБДОУ «Детский сад»№18</a:t>
            </a: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</a:rPr>
              <a:t>Чагина</a:t>
            </a:r>
            <a:r>
              <a:rPr lang="ru-RU" sz="2000" dirty="0" smtClean="0">
                <a:solidFill>
                  <a:srgbClr val="002060"/>
                </a:solidFill>
              </a:rPr>
              <a:t> А.И.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Ржевская Н.Ю.</a:t>
            </a:r>
            <a:endParaRPr lang="ru-RU" sz="2000" dirty="0">
              <a:solidFill>
                <a:srgbClr val="002060"/>
              </a:solidFill>
            </a:endParaRPr>
          </a:p>
        </p:txBody>
      </p:sp>
      <p:sp useBgFill="1"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2304173" y="2143116"/>
            <a:ext cx="5048408" cy="2155204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772400" cy="964417"/>
          </a:xfrm>
        </p:spPr>
        <p:txBody>
          <a:bodyPr/>
          <a:lstStyle/>
          <a:p>
            <a:r>
              <a:rPr lang="ru-RU" sz="2800" dirty="0" smtClean="0"/>
              <a:t>Интерактивная </a:t>
            </a:r>
            <a:br>
              <a:rPr lang="ru-RU" sz="2800" dirty="0" smtClean="0"/>
            </a:br>
            <a:r>
              <a:rPr lang="ru-RU" sz="2800" dirty="0" smtClean="0"/>
              <a:t>игра «Знатоки леса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139416"/>
            <a:ext cx="6400800" cy="1224136"/>
          </a:xfrm>
        </p:spPr>
        <p:txBody>
          <a:bodyPr/>
          <a:lstStyle/>
          <a:p>
            <a:r>
              <a:rPr lang="ru-RU" sz="3000" dirty="0" smtClean="0"/>
              <a:t>Приморского края»</a:t>
            </a:r>
            <a:endParaRPr lang="ru-RU" sz="3000" dirty="0"/>
          </a:p>
        </p:txBody>
      </p:sp>
      <p:pic>
        <p:nvPicPr>
          <p:cNvPr id="5122" name="Picture 2" descr="http://s2.pic4you.ru/allimage/y2013/08-18/12216/3718914-thumb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211" b="89474" l="388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18652"/>
            <a:ext cx="17145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2.pic4you.ru/allimage/y2013/08-18/12216/3718914-thumb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211" b="89474" l="388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005" y="6083884"/>
            <a:ext cx="17145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sktura-les.nethouse.ru/static/img/0000/0001/9561/19561422.s5rd010je8.W330.png?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467" flipV="1">
            <a:off x="3590920" y="-103097"/>
            <a:ext cx="2749376" cy="227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Картинки по запросу картинки звери приморского края"/>
          <p:cNvPicPr>
            <a:picLocks noChangeAspect="1" noChangeArrowheads="1"/>
          </p:cNvPicPr>
          <p:nvPr/>
        </p:nvPicPr>
        <p:blipFill>
          <a:blip r:embed="rId10"/>
          <a:srcRect t="9583" r="8348"/>
          <a:stretch>
            <a:fillRect/>
          </a:stretch>
        </p:blipFill>
        <p:spPr bwMode="auto">
          <a:xfrm>
            <a:off x="357158" y="285728"/>
            <a:ext cx="2484000" cy="214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Похожее изображение"/>
          <p:cNvPicPr>
            <a:picLocks noChangeAspect="1" noChangeArrowheads="1"/>
          </p:cNvPicPr>
          <p:nvPr/>
        </p:nvPicPr>
        <p:blipFill>
          <a:blip r:embed="rId11"/>
          <a:srcRect l="31132" t="3947"/>
          <a:stretch>
            <a:fillRect/>
          </a:stretch>
        </p:blipFill>
        <p:spPr bwMode="auto">
          <a:xfrm>
            <a:off x="7072329" y="357165"/>
            <a:ext cx="1799994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AutoShape 6" descr="Картинки по запросу картинки звери примор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картинки звери примор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Похожее изображение"/>
          <p:cNvPicPr>
            <a:picLocks noChangeAspect="1" noChangeArrowheads="1"/>
          </p:cNvPicPr>
          <p:nvPr/>
        </p:nvPicPr>
        <p:blipFill>
          <a:blip r:embed="rId12"/>
          <a:srcRect l="22500" t="31250" r="16428"/>
          <a:stretch>
            <a:fillRect/>
          </a:stretch>
        </p:blipFill>
        <p:spPr bwMode="auto">
          <a:xfrm>
            <a:off x="2857488" y="4500570"/>
            <a:ext cx="2700000" cy="197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126767" y="4023704"/>
            <a:ext cx="4200467" cy="2484276"/>
          </a:xfrm>
          <a:prstGeom prst="rect">
            <a:avLst/>
          </a:prstGeom>
          <a:blipFill>
            <a:blip r:embed="rId4"/>
            <a:srcRect/>
            <a:stretch>
              <a:fillRect l="-100000" b="-100000"/>
            </a:stretch>
          </a:blip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23464" y="1042104"/>
            <a:ext cx="4200467" cy="4968552"/>
            <a:chOff x="323464" y="1042104"/>
            <a:chExt cx="4200467" cy="49685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3464" y="1042104"/>
              <a:ext cx="4200467" cy="2484276"/>
            </a:xfrm>
            <a:prstGeom prst="rect">
              <a:avLst/>
            </a:prstGeom>
            <a:blipFill>
              <a:blip r:embed="rId4"/>
              <a:srcRect/>
              <a:stretch>
                <a:fillRect r="-100000" b="-100000"/>
              </a:stretch>
            </a:blip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3464" y="3526380"/>
              <a:ext cx="4200466" cy="2484276"/>
            </a:xfrm>
            <a:prstGeom prst="rect">
              <a:avLst/>
            </a:prstGeom>
            <a:blipFill>
              <a:blip r:embed="rId4"/>
              <a:srcRect/>
              <a:stretch>
                <a:fillRect t="-100000" r="-100000"/>
              </a:stretch>
            </a:blip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 useBgFill="1">
        <p:nvSpPr>
          <p:cNvPr id="8" name="Стрелка вниз 7">
            <a:hlinkClick r:id="" action="ppaction://hlinkshowjump?jump=nextslide"/>
          </p:cNvPr>
          <p:cNvSpPr/>
          <p:nvPr/>
        </p:nvSpPr>
        <p:spPr>
          <a:xfrm>
            <a:off x="8460432" y="5964120"/>
            <a:ext cx="504056" cy="728512"/>
          </a:xfrm>
          <a:prstGeom prst="downArrow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1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смысл 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4904" y="2564904"/>
            <a:ext cx="4320480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Маленькая спичка сжигает большой лес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31384" y="2060848"/>
            <a:ext cx="4200467" cy="2484276"/>
          </a:xfrm>
          <a:prstGeom prst="rect">
            <a:avLst/>
          </a:prstGeom>
          <a:blipFill>
            <a:blip r:embed="rId3"/>
            <a:srcRect/>
            <a:stretch>
              <a:fillRect l="-100000" b="-100000"/>
            </a:stretch>
          </a:blip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2688" y="5157192"/>
            <a:ext cx="85197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 smtClean="0"/>
              <a:t>Вспомни другие пословицы </a:t>
            </a:r>
            <a:endParaRPr lang="en-US" kern="0" dirty="0" smtClean="0"/>
          </a:p>
          <a:p>
            <a:r>
              <a:rPr lang="ru-RU" kern="0" dirty="0" smtClean="0"/>
              <a:t>об огне, пожаре?</a:t>
            </a:r>
            <a:endParaRPr lang="ru-RU" kern="0" dirty="0"/>
          </a:p>
        </p:txBody>
      </p:sp>
      <p:sp useBgFill="1">
        <p:nvSpPr>
          <p:cNvPr id="7" name="Стрелка вниз 6">
            <a:hlinkClick r:id="" action="ppaction://hlinkshowjump?jump=nextslide"/>
          </p:cNvPr>
          <p:cNvSpPr/>
          <p:nvPr/>
        </p:nvSpPr>
        <p:spPr>
          <a:xfrm>
            <a:off x="8460432" y="5964120"/>
            <a:ext cx="504056" cy="728512"/>
          </a:xfrm>
          <a:prstGeom prst="downArrow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3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1475656" y="1700808"/>
            <a:ext cx="4200467" cy="2484276"/>
          </a:xfrm>
          <a:prstGeom prst="rect">
            <a:avLst/>
          </a:prstGeom>
          <a:blipFill>
            <a:blip r:embed="rId4"/>
            <a:srcRect/>
            <a:stretch>
              <a:fillRect l="-100000" t="-100000"/>
            </a:stretch>
          </a:blip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23464" y="1042104"/>
            <a:ext cx="8400933" cy="4968552"/>
            <a:chOff x="323464" y="1042104"/>
            <a:chExt cx="8400933" cy="49685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23930" y="1042104"/>
              <a:ext cx="4200467" cy="2484276"/>
            </a:xfrm>
            <a:prstGeom prst="rect">
              <a:avLst/>
            </a:prstGeom>
            <a:blipFill>
              <a:blip r:embed="rId4"/>
              <a:srcRect/>
              <a:stretch>
                <a:fillRect l="-100000" b="-100000"/>
              </a:stretch>
            </a:blip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hlinkClick r:id="rId5" action="ppaction://hlinksldjump"/>
            </p:cNvPr>
            <p:cNvSpPr/>
            <p:nvPr/>
          </p:nvSpPr>
          <p:spPr>
            <a:xfrm>
              <a:off x="323464" y="1042104"/>
              <a:ext cx="4200467" cy="2484276"/>
            </a:xfrm>
            <a:prstGeom prst="rect">
              <a:avLst/>
            </a:prstGeom>
            <a:blipFill>
              <a:blip r:embed="rId4"/>
              <a:srcRect/>
              <a:stretch>
                <a:fillRect r="-100000" b="-100000"/>
              </a:stretch>
            </a:blip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3464" y="3526380"/>
              <a:ext cx="4200466" cy="2484276"/>
            </a:xfrm>
            <a:prstGeom prst="rect">
              <a:avLst/>
            </a:prstGeom>
            <a:blipFill>
              <a:blip r:embed="rId4"/>
              <a:srcRect/>
              <a:stretch>
                <a:fillRect t="-100000" r="-100000"/>
              </a:stretch>
            </a:blip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 useBgFill="1">
        <p:nvSpPr>
          <p:cNvPr id="9" name="Стрелка вниз 8">
            <a:hlinkClick r:id="" action="ppaction://hlinkshowjump?jump=nextslide"/>
          </p:cNvPr>
          <p:cNvSpPr/>
          <p:nvPr/>
        </p:nvSpPr>
        <p:spPr>
          <a:xfrm>
            <a:off x="8460432" y="5964120"/>
            <a:ext cx="504056" cy="728512"/>
          </a:xfrm>
          <a:prstGeom prst="downArrow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027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327871" y="2511568"/>
            <a:ext cx="4200467" cy="2484276"/>
          </a:xfrm>
          <a:prstGeom prst="rect">
            <a:avLst/>
          </a:prstGeom>
          <a:blipFill>
            <a:blip r:embed="rId3"/>
            <a:srcRect/>
            <a:stretch>
              <a:fillRect l="-100000" t="-100000"/>
            </a:stretch>
          </a:blip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463" y="404664"/>
            <a:ext cx="8519792" cy="12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 smtClean="0"/>
              <a:t>Расскажи, что нельзя делать в лесу, чтобы не было пожара?</a:t>
            </a:r>
            <a:endParaRPr lang="ru-RU" kern="0" dirty="0"/>
          </a:p>
        </p:txBody>
      </p:sp>
      <p:sp useBgFill="1">
        <p:nvSpPr>
          <p:cNvPr id="6" name="Стрелка вниз 5">
            <a:hlinkClick r:id="" action="ppaction://hlinkshowjump?jump=nextslide"/>
          </p:cNvPr>
          <p:cNvSpPr/>
          <p:nvPr/>
        </p:nvSpPr>
        <p:spPr>
          <a:xfrm>
            <a:off x="8460432" y="5964120"/>
            <a:ext cx="504056" cy="728512"/>
          </a:xfrm>
          <a:prstGeom prst="downArrow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02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www.youtube.com/watch?v=5Erab5fc2p0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098" name="Picture 2" descr="C:\Users\Павел Погодаев\Desktop\конкурс\картинка лео и ти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5" y="1069458"/>
            <a:ext cx="8410805" cy="4907177"/>
          </a:xfrm>
          <a:prstGeom prst="rect">
            <a:avLst/>
          </a:prstGeom>
          <a:noFill/>
          <a:ln w="25400">
            <a:solidFill>
              <a:srgbClr val="33CC33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371425" y="6309320"/>
            <a:ext cx="648072" cy="449604"/>
          </a:xfrm>
          <a:prstGeom prst="actionButtonBeginning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Управляющая кнопка: в конец 6">
            <a:hlinkClick r:id="rId5" action="ppaction://hlinksldjump" highlightClick="1"/>
          </p:cNvPr>
          <p:cNvSpPr/>
          <p:nvPr/>
        </p:nvSpPr>
        <p:spPr>
          <a:xfrm>
            <a:off x="8086268" y="6308924"/>
            <a:ext cx="648000" cy="450000"/>
          </a:xfrm>
          <a:prstGeom prst="actionButtonEnd">
            <a:avLst/>
          </a:prstGeom>
          <a:ln w="254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1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https://i08.fotocdn.net/s14/151/gallery_m/284/2484018070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59" t="33462" r="32932" b="33176"/>
          <a:stretch/>
        </p:blipFill>
        <p:spPr bwMode="auto">
          <a:xfrm>
            <a:off x="3271004" y="2454918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bezpuza.ru/wp-content/uploads/2016/01/susliki-768x423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28" t="33462" r="48553" b="33363"/>
          <a:stretch/>
        </p:blipFill>
        <p:spPr bwMode="auto">
          <a:xfrm>
            <a:off x="3271004" y="2454918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bytrina11.ru/wp-content/uploads/2012/05/Ryitsar-lesnyih-vodoemov0ust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25" t="33462" r="33721" b="33176"/>
          <a:stretch/>
        </p:blipFill>
        <p:spPr bwMode="auto">
          <a:xfrm>
            <a:off x="3271004" y="2454918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img-fotki.yandex.ru/get/15480/1105940.2a/0_88acb_7d2b6b48_ori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76" t="32465" r="33459" b="35167"/>
          <a:stretch/>
        </p:blipFill>
        <p:spPr bwMode="auto">
          <a:xfrm>
            <a:off x="3271294" y="2454918"/>
            <a:ext cx="2519421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agroreiting.ru/wp-content/uploads/2017/08/evropejskaya-norka.jp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86" t="33400" r="43094" b="33487"/>
          <a:stretch/>
        </p:blipFill>
        <p:spPr bwMode="auto">
          <a:xfrm>
            <a:off x="3271004" y="2454918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huntingfit.files.wordpress.com/2015/07/1644_1barren_ground_caribou02000d.jpg?w=768&amp;h=512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54" t="32166" r="33359" b="35583"/>
          <a:stretch/>
        </p:blipFill>
        <p:spPr bwMode="auto">
          <a:xfrm>
            <a:off x="3271004" y="2454918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s://i08.fotocdn.net/s14/151/gallery_m/284/2484018070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270" b="66538"/>
          <a:stretch/>
        </p:blipFill>
        <p:spPr bwMode="auto">
          <a:xfrm>
            <a:off x="751294" y="654917"/>
            <a:ext cx="2540698" cy="1832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s://bezpuza.ru/wp-content/uploads/2016/01/susliki-768x423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139" b="66538"/>
          <a:stretch/>
        </p:blipFill>
        <p:spPr bwMode="auto">
          <a:xfrm>
            <a:off x="751294" y="654917"/>
            <a:ext cx="2540698" cy="1832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bytrina11.ru/wp-content/uploads/2012/05/Ryitsar-lesnyih-vodoemov0ust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685" b="66724"/>
          <a:stretch/>
        </p:blipFill>
        <p:spPr bwMode="auto">
          <a:xfrm>
            <a:off x="751294" y="654917"/>
            <a:ext cx="2540698" cy="1832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img-fotki.yandex.ru/get/15480/1105940.2a/0_88acb_7d2b6b48_ori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66552" b="67715"/>
          <a:stretch/>
        </p:blipFill>
        <p:spPr bwMode="auto">
          <a:xfrm>
            <a:off x="751294" y="654917"/>
            <a:ext cx="2540698" cy="1832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agroreiting.ru/wp-content/uploads/2017/08/evropejskaya-norka.jp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1380" b="66786"/>
          <a:stretch/>
        </p:blipFill>
        <p:spPr bwMode="auto">
          <a:xfrm>
            <a:off x="751294" y="654917"/>
            <a:ext cx="2540698" cy="1832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https://huntingfit.files.wordpress.com/2015/07/1644_1barren_ground_caribou02000d.jpg?w=768&amp;h=512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354" b="67833"/>
          <a:stretch/>
        </p:blipFill>
        <p:spPr bwMode="auto">
          <a:xfrm>
            <a:off x="751294" y="654917"/>
            <a:ext cx="2540698" cy="1832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s://bezpuza.ru/wp-content/uploads/2016/01/susliki-768x423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60" t="-1" r="48553" b="66725"/>
          <a:stretch/>
        </p:blipFill>
        <p:spPr bwMode="auto">
          <a:xfrm>
            <a:off x="3291134" y="641580"/>
            <a:ext cx="2501229" cy="1826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s://i08.fotocdn.net/s14/151/gallery_m/284/2484018070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30" r="32932" b="66724"/>
          <a:stretch/>
        </p:blipFill>
        <p:spPr bwMode="auto">
          <a:xfrm>
            <a:off x="3291134" y="654653"/>
            <a:ext cx="2501230" cy="1826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agroreiting.ru/wp-content/uploads/2017/08/evropejskaya-norka.jp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74" r="43250" b="66787"/>
          <a:stretch/>
        </p:blipFill>
        <p:spPr bwMode="auto">
          <a:xfrm>
            <a:off x="3291991" y="641580"/>
            <a:ext cx="2500379" cy="1826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https://huntingfit.files.wordpress.com/2015/07/1644_1barren_ground_caribou02000d.jpg?w=768&amp;h=512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46" t="-84" r="33360" b="67834"/>
          <a:stretch/>
        </p:blipFill>
        <p:spPr bwMode="auto">
          <a:xfrm>
            <a:off x="3291134" y="654653"/>
            <a:ext cx="2500952" cy="1826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bytrina11.ru/wp-content/uploads/2012/05/Ryitsar-lesnyih-vodoemov0ust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16" r="33721" b="66724"/>
          <a:stretch/>
        </p:blipFill>
        <p:spPr bwMode="auto">
          <a:xfrm>
            <a:off x="3291134" y="654653"/>
            <a:ext cx="2500952" cy="1826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img-fotki.yandex.ru/get/15480/1105940.2a/0_88acb_7d2b6b48_ori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447" r="33459" b="67716"/>
          <a:stretch/>
        </p:blipFill>
        <p:spPr bwMode="auto">
          <a:xfrm>
            <a:off x="3291134" y="641580"/>
            <a:ext cx="2500952" cy="1826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s://i08.fotocdn.net/s14/151/gallery_m/284/2484018070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85" b="66538"/>
          <a:stretch/>
        </p:blipFill>
        <p:spPr bwMode="auto">
          <a:xfrm>
            <a:off x="5778875" y="646882"/>
            <a:ext cx="2506789" cy="1842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s://bezpuza.ru/wp-content/uploads/2016/01/susliki-768x423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48" r="22683" b="66538"/>
          <a:stretch/>
        </p:blipFill>
        <p:spPr bwMode="auto">
          <a:xfrm>
            <a:off x="5792086" y="646882"/>
            <a:ext cx="2506789" cy="1842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https://huntingfit.files.wordpress.com/2015/07/1644_1barren_ground_caribou02000d.jpg?w=768&amp;h=512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41" t="1" r="1" b="67833"/>
          <a:stretch/>
        </p:blipFill>
        <p:spPr bwMode="auto">
          <a:xfrm>
            <a:off x="5792086" y="646882"/>
            <a:ext cx="2506789" cy="1842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img-fotki.yandex.ru/get/15480/1105940.2a/0_88acb_7d2b6b48_ori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41" t="-84" r="1" b="67716"/>
          <a:stretch/>
        </p:blipFill>
        <p:spPr bwMode="auto">
          <a:xfrm>
            <a:off x="5778875" y="646884"/>
            <a:ext cx="2506789" cy="1842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agroreiting.ru/wp-content/uploads/2017/08/evropejskaya-norka.jp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751" t="-86" r="14808" b="66786"/>
          <a:stretch/>
        </p:blipFill>
        <p:spPr bwMode="auto">
          <a:xfrm>
            <a:off x="5778875" y="646882"/>
            <a:ext cx="2506789" cy="1842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bytrina11.ru/wp-content/uploads/2012/05/Ryitsar-lesnyih-vodoemov0ust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79" r="-1" b="66724"/>
          <a:stretch/>
        </p:blipFill>
        <p:spPr bwMode="auto">
          <a:xfrm>
            <a:off x="5778875" y="646882"/>
            <a:ext cx="2506789" cy="1842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huntingfit.files.wordpress.com/2015/07/1644_1barren_ground_caribou02000d.jpg?w=768&amp;h=512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41" t="32167" r="1" b="35583"/>
          <a:stretch/>
        </p:blipFill>
        <p:spPr bwMode="auto">
          <a:xfrm>
            <a:off x="5780584" y="2482640"/>
            <a:ext cx="2520000" cy="1772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agroreiting.ru/wp-content/uploads/2017/08/evropejskaya-norka.jp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906" t="33300" r="14808" b="33486"/>
          <a:stretch/>
        </p:blipFill>
        <p:spPr bwMode="auto">
          <a:xfrm>
            <a:off x="5780444" y="2482640"/>
            <a:ext cx="2520280" cy="1772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img-fotki.yandex.ru/get/15480/1105940.2a/0_88acb_7d2b6b48_ori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41" t="32465" r="1" b="35348"/>
          <a:stretch/>
        </p:blipFill>
        <p:spPr bwMode="auto">
          <a:xfrm>
            <a:off x="5780584" y="2482640"/>
            <a:ext cx="2520000" cy="1772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bytrina11.ru/wp-content/uploads/2012/05/Ryitsar-lesnyih-vodoemov0ust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79" t="33462" r="-1" b="33176"/>
          <a:stretch/>
        </p:blipFill>
        <p:spPr bwMode="auto">
          <a:xfrm>
            <a:off x="5780584" y="2487680"/>
            <a:ext cx="2520000" cy="1772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s://i08.fotocdn.net/s14/151/gallery_m/284/2484018070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69" t="33463" r="-1" b="33362"/>
          <a:stretch/>
        </p:blipFill>
        <p:spPr bwMode="auto">
          <a:xfrm>
            <a:off x="5780584" y="2482640"/>
            <a:ext cx="2520000" cy="1772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s://bezpuza.ru/wp-content/uploads/2016/01/susliki-768x423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48" t="33462" r="22683" b="33362"/>
          <a:stretch/>
        </p:blipFill>
        <p:spPr bwMode="auto">
          <a:xfrm>
            <a:off x="5780584" y="2481062"/>
            <a:ext cx="2520000" cy="1768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bytrina11.ru/wp-content/uploads/2012/05/Ryitsar-lesnyih-vodoemov0ust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460" t="66638"/>
          <a:stretch/>
        </p:blipFill>
        <p:spPr bwMode="auto">
          <a:xfrm>
            <a:off x="5780444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https://huntingfit.files.wordpress.com/2015/07/1644_1barren_ground_caribou02000d.jpg?w=768&amp;h=512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41" t="64417" b="3152"/>
          <a:stretch/>
        </p:blipFill>
        <p:spPr bwMode="auto">
          <a:xfrm>
            <a:off x="5780444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s://bezpuza.ru/wp-content/uploads/2016/01/susliki-768x423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589" t="66825" r="22683"/>
          <a:stretch/>
        </p:blipFill>
        <p:spPr bwMode="auto">
          <a:xfrm>
            <a:off x="5780304" y="4229731"/>
            <a:ext cx="252028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img-fotki.yandex.ru/get/15480/1105940.2a/0_88acb_7d2b6b48_ori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724" t="64652" b="2799"/>
          <a:stretch/>
        </p:blipFill>
        <p:spPr bwMode="auto">
          <a:xfrm>
            <a:off x="5780305" y="4229731"/>
            <a:ext cx="2520279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s://i08.fotocdn.net/s14/151/gallery_m/284/2484018070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67" t="66825"/>
          <a:stretch/>
        </p:blipFill>
        <p:spPr bwMode="auto">
          <a:xfrm>
            <a:off x="5780444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://agroreiting.ru/wp-content/uploads/2017/08/evropejskaya-norka.jp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740" t="66700" r="14808"/>
          <a:stretch/>
        </p:blipFill>
        <p:spPr bwMode="auto">
          <a:xfrm>
            <a:off x="5780444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://bytrina11.ru/wp-content/uploads/2012/05/Ryitsar-lesnyih-vodoemov0ust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24" t="66825" r="33540" b="-1"/>
          <a:stretch/>
        </p:blipFill>
        <p:spPr bwMode="auto">
          <a:xfrm>
            <a:off x="3258875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s://bezpuza.ru/wp-content/uploads/2016/01/susliki-768x423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60" t="66825" r="48412" b="-1"/>
          <a:stretch/>
        </p:blipFill>
        <p:spPr bwMode="auto">
          <a:xfrm>
            <a:off x="3258736" y="4229731"/>
            <a:ext cx="2520279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 descr="https://huntingfit.files.wordpress.com/2015/07/1644_1barren_ground_caribou02000d.jpg?w=768&amp;h=512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46" t="64417" r="33359" b="3152"/>
          <a:stretch/>
        </p:blipFill>
        <p:spPr bwMode="auto">
          <a:xfrm>
            <a:off x="3258875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s://i08.fotocdn.net/s14/151/gallery_m/284/2484018070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59" t="66825" r="32932" b="-187"/>
          <a:stretch/>
        </p:blipFill>
        <p:spPr bwMode="auto">
          <a:xfrm>
            <a:off x="3258875" y="4229731"/>
            <a:ext cx="2520000" cy="180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agroreiting.ru/wp-content/uploads/2017/08/evropejskaya-norka.jp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85" t="66700" r="43261"/>
          <a:stretch/>
        </p:blipFill>
        <p:spPr bwMode="auto">
          <a:xfrm>
            <a:off x="3258875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://img-fotki.yandex.ru/get/15480/1105940.2a/0_88acb_7d2b6b48_ori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55" t="64833" r="33276" b="2799"/>
          <a:stretch/>
        </p:blipFill>
        <p:spPr bwMode="auto">
          <a:xfrm>
            <a:off x="3258875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s://bezpuza.ru/wp-content/uploads/2016/01/susliki-768x423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33462" r="74272" b="33176"/>
          <a:stretch/>
        </p:blipFill>
        <p:spPr bwMode="auto">
          <a:xfrm>
            <a:off x="751004" y="2481062"/>
            <a:ext cx="2520000" cy="1768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://bytrina11.ru/wp-content/uploads/2012/05/Ryitsar-lesnyih-vodoemov0ust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0" t="33462" r="66855" b="33176"/>
          <a:stretch/>
        </p:blipFill>
        <p:spPr bwMode="auto">
          <a:xfrm>
            <a:off x="751004" y="2481062"/>
            <a:ext cx="2520000" cy="1768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agroreiting.ru/wp-content/uploads/2017/08/evropejskaya-norka.jp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400" r="71525" b="33300"/>
          <a:stretch/>
        </p:blipFill>
        <p:spPr bwMode="auto">
          <a:xfrm>
            <a:off x="751004" y="2481062"/>
            <a:ext cx="2520000" cy="1768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" descr="https://huntingfit.files.wordpress.com/2015/07/1644_1barren_ground_caribou02000d.jpg?w=768&amp;h=512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168" r="66745" b="35403"/>
          <a:stretch/>
        </p:blipFill>
        <p:spPr bwMode="auto">
          <a:xfrm>
            <a:off x="751004" y="2481062"/>
            <a:ext cx="2520000" cy="1768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http://img-fotki.yandex.ru/get/15480/1105940.2a/0_88acb_7d2b6b48_ori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465" r="66723" b="35348"/>
          <a:stretch/>
        </p:blipFill>
        <p:spPr bwMode="auto">
          <a:xfrm>
            <a:off x="751008" y="2481062"/>
            <a:ext cx="2519992" cy="1768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https://i08.fotocdn.net/s14/151/gallery_m/284/2484018070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462" r="66441" b="33176"/>
          <a:stretch/>
        </p:blipFill>
        <p:spPr bwMode="auto">
          <a:xfrm>
            <a:off x="751004" y="2481062"/>
            <a:ext cx="2520000" cy="1768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https://bezpuza.ru/wp-content/uploads/2016/01/susliki-768x423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825" r="74139"/>
          <a:stretch/>
        </p:blipFill>
        <p:spPr bwMode="auto">
          <a:xfrm>
            <a:off x="751000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" descr="https://huntingfit.files.wordpress.com/2015/07/1644_1barren_ground_caribou02000d.jpg?w=768&amp;h=512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598" r="66354" b="3152"/>
          <a:stretch/>
        </p:blipFill>
        <p:spPr bwMode="auto">
          <a:xfrm>
            <a:off x="751000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ttps://i08.fotocdn.net/s14/151/gallery_m/284/2484018070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825" r="66441"/>
          <a:stretch/>
        </p:blipFill>
        <p:spPr bwMode="auto">
          <a:xfrm>
            <a:off x="751000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http://img-fotki.yandex.ru/get/15480/1105940.2a/0_88acb_7d2b6b48_ori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652" r="66945" b="2799"/>
          <a:stretch/>
        </p:blipFill>
        <p:spPr bwMode="auto">
          <a:xfrm>
            <a:off x="751000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http://bytrina11.ru/wp-content/uploads/2012/05/Ryitsar-lesnyih-vodoemov0ust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825" r="66685"/>
          <a:stretch/>
        </p:blipFill>
        <p:spPr bwMode="auto">
          <a:xfrm>
            <a:off x="751000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http://agroreiting.ru/wp-content/uploads/2017/08/evropejskaya-norka.jp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700" r="71526"/>
          <a:stretch/>
        </p:blipFill>
        <p:spPr bwMode="auto">
          <a:xfrm>
            <a:off x="751000" y="4229731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4" name="Управляющая кнопка: в начало 123">
            <a:hlinkClick r:id="rId9" action="ppaction://hlinksldjump" highlightClick="1"/>
          </p:cNvPr>
          <p:cNvSpPr/>
          <p:nvPr/>
        </p:nvSpPr>
        <p:spPr>
          <a:xfrm>
            <a:off x="765488" y="6309320"/>
            <a:ext cx="648072" cy="449604"/>
          </a:xfrm>
          <a:prstGeom prst="actionButtonBeginning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5" name="Управляющая кнопка: в конец 124">
            <a:hlinkClick r:id="rId10" action="ppaction://hlinksldjump" highlightClick="1"/>
          </p:cNvPr>
          <p:cNvSpPr/>
          <p:nvPr/>
        </p:nvSpPr>
        <p:spPr>
          <a:xfrm>
            <a:off x="7662708" y="6296536"/>
            <a:ext cx="648000" cy="450000"/>
          </a:xfrm>
          <a:prstGeom prst="actionButtonEnd">
            <a:avLst/>
          </a:prstGeom>
          <a:ln w="254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751294" y="641580"/>
            <a:ext cx="7559414" cy="5302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765487" y="6024429"/>
            <a:ext cx="7545221" cy="5302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751294" y="646882"/>
            <a:ext cx="14194" cy="5382849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8291778" y="641580"/>
            <a:ext cx="14194" cy="5382849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443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0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00"/>
                            </p:stCondLst>
                            <p:childTnLst>
                              <p:par>
                                <p:cTn id="3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00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00"/>
                            </p:stCondLst>
                            <p:childTnLst>
                              <p:par>
                                <p:cTn id="4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00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000"/>
                            </p:stCondLst>
                            <p:childTnLst>
                              <p:par>
                                <p:cTn id="4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000"/>
                            </p:stCondLst>
                            <p:childTnLst>
                              <p:par>
                                <p:cTn id="4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000"/>
                            </p:stCondLst>
                            <p:childTnLst>
                              <p:par>
                                <p:cTn id="4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000"/>
                            </p:stCondLst>
                            <p:childTnLst>
                              <p:par>
                                <p:cTn id="4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000"/>
                            </p:stCondLst>
                            <p:childTnLst>
                              <p:par>
                                <p:cTn id="5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000"/>
                            </p:stCondLst>
                            <p:childTnLst>
                              <p:par>
                                <p:cTn id="5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1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0" fill="hold">
                      <p:stCondLst>
                        <p:cond delay="0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000"/>
                            </p:stCondLst>
                            <p:childTnLst>
                              <p:par>
                                <p:cTn id="5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000"/>
                            </p:stCondLst>
                            <p:childTnLst>
                              <p:par>
                                <p:cTn id="5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000"/>
                            </p:stCondLst>
                            <p:childTnLst>
                              <p:par>
                                <p:cTn id="5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000"/>
                            </p:stCondLst>
                            <p:childTnLst>
                              <p:par>
                                <p:cTn id="5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000"/>
                            </p:stCondLst>
                            <p:childTnLst>
                              <p:par>
                                <p:cTn id="5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8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6" fill="hold">
                      <p:stCondLst>
                        <p:cond delay="0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000"/>
                            </p:stCondLst>
                            <p:childTnLst>
                              <p:par>
                                <p:cTn id="5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folHlink">
                <a:alpha val="68000"/>
              </a:schemeClr>
            </a:gs>
            <a:gs pos="100000">
              <a:srgbClr val="FFCC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картинки звери приморского края"/>
          <p:cNvPicPr>
            <a:picLocks noChangeAspect="1" noChangeArrowheads="1"/>
          </p:cNvPicPr>
          <p:nvPr/>
        </p:nvPicPr>
        <p:blipFill>
          <a:blip r:embed="rId2"/>
          <a:srcRect l="21843" t="10028" r="20751" b="12864"/>
          <a:stretch>
            <a:fillRect/>
          </a:stretch>
        </p:blipFill>
        <p:spPr bwMode="auto">
          <a:xfrm>
            <a:off x="3143240" y="2500306"/>
            <a:ext cx="2534754" cy="212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s2.pic4you.ru/allimage/y2013/08-18/12216/3718914-thumb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211" b="89474" l="388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96" y="6016353"/>
            <a:ext cx="17145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2.pic4you.ru/allimage/y2013/08-18/12216/3718914-thumb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211" b="89474" l="388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9834" y="6064722"/>
            <a:ext cx="17145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2.pic4you.ru/allimage/y2013/08-18/12216/3718914-thumb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211" b="89474" l="388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6224" y="6016353"/>
            <a:ext cx="17145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2.pic4you.ru/allimage/y2013/08-18/12216/3718914-thumb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211" b="89474" l="388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6" y="6123795"/>
            <a:ext cx="17145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75992" y="476672"/>
            <a:ext cx="8229600" cy="99949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 smtClean="0"/>
              <a:t> </a:t>
            </a:r>
            <a:endParaRPr lang="ru-RU" kern="0" dirty="0"/>
          </a:p>
        </p:txBody>
      </p:sp>
      <p:pic>
        <p:nvPicPr>
          <p:cNvPr id="35" name="Picture 2" descr="http://img1.picmix.com/output/stamp/thumb/2/3/3/1/261332_ac4a9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462" flipH="1">
            <a:off x="742111" y="1921241"/>
            <a:ext cx="1103254" cy="910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3" name="Скругленный прямоугольник 42"/>
          <p:cNvSpPr/>
          <p:nvPr/>
        </p:nvSpPr>
        <p:spPr>
          <a:xfrm>
            <a:off x="1562845" y="337518"/>
            <a:ext cx="6018311" cy="1080120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kern="0" dirty="0" smtClean="0">
                <a:solidFill>
                  <a:srgbClr val="002060"/>
                </a:solidFill>
              </a:rPr>
              <a:t>Ты Молодец!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086" name="Picture 14" descr="http://static.wixstatic.com/media/92e118_75943485f4354fc5bbf796da25aa2a76.png_srz_231_195_85_22_0.50_1.20_0.00_png_sr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730">
            <a:off x="1564060" y="5883246"/>
            <a:ext cx="1112517" cy="939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static.wixstatic.com/media/92e118_75943485f4354fc5bbf796da25aa2a76.png_srz_231_195_85_22_0.50_1.20_0.00_png_sr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730">
            <a:off x="6960280" y="5907231"/>
            <a:ext cx="1112517" cy="939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29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Скругленный прямоугольник 17">
            <a:hlinkClick r:id="rId2" action="ppaction://hlinksldjump"/>
          </p:cNvPr>
          <p:cNvSpPr/>
          <p:nvPr/>
        </p:nvSpPr>
        <p:spPr>
          <a:xfrm>
            <a:off x="571472" y="4000504"/>
            <a:ext cx="3600000" cy="864000"/>
          </a:xfrm>
          <a:prstGeom prst="round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Мама для малыша</a:t>
            </a:r>
            <a:endParaRPr lang="ru-RU" sz="2400" dirty="0">
              <a:solidFill>
                <a:srgbClr val="002060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/>
        </p:nvSpPr>
        <p:spPr>
          <a:xfrm>
            <a:off x="511160" y="337518"/>
            <a:ext cx="8208912" cy="1080120"/>
          </a:xfrm>
          <a:prstGeom prst="round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75992" y="49552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 smtClean="0"/>
              <a:t>Поиграем? </a:t>
            </a:r>
            <a:endParaRPr lang="ru-RU" kern="0" dirty="0"/>
          </a:p>
        </p:txBody>
      </p:sp>
      <p:sp useBgFill="1">
        <p:nvSpPr>
          <p:cNvPr id="27" name="Скругленный прямоугольник 26">
            <a:hlinkClick r:id="rId3" action="ppaction://hlinksldjump"/>
          </p:cNvPr>
          <p:cNvSpPr/>
          <p:nvPr/>
        </p:nvSpPr>
        <p:spPr>
          <a:xfrm>
            <a:off x="500034" y="2500306"/>
            <a:ext cx="3600000" cy="864000"/>
          </a:xfrm>
          <a:prstGeom prst="round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Назови животных </a:t>
            </a:r>
            <a:endParaRPr lang="ru-RU" sz="2400" dirty="0">
              <a:solidFill>
                <a:srgbClr val="002060"/>
              </a:solidFill>
            </a:endParaRPr>
          </a:p>
        </p:txBody>
      </p:sp>
      <p:sp useBgFill="1">
        <p:nvSpPr>
          <p:cNvPr id="29" name="Скругленный прямоугольник 28">
            <a:hlinkClick r:id="rId4" action="ppaction://hlinksldjump"/>
          </p:cNvPr>
          <p:cNvSpPr/>
          <p:nvPr/>
        </p:nvSpPr>
        <p:spPr>
          <a:xfrm>
            <a:off x="5076056" y="5517232"/>
            <a:ext cx="3600400" cy="864000"/>
          </a:xfrm>
          <a:prstGeom prst="round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Пожар в лесу</a:t>
            </a:r>
          </a:p>
        </p:txBody>
      </p:sp>
      <p:sp useBgFill="1">
        <p:nvSpPr>
          <p:cNvPr id="30" name="Скругленный прямоугольник 29">
            <a:hlinkClick r:id="rId5" action="ppaction://hlinksldjump"/>
          </p:cNvPr>
          <p:cNvSpPr/>
          <p:nvPr/>
        </p:nvSpPr>
        <p:spPr>
          <a:xfrm>
            <a:off x="5076056" y="3155155"/>
            <a:ext cx="3600000" cy="864000"/>
          </a:xfrm>
          <a:prstGeom prst="round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Кто где?</a:t>
            </a:r>
          </a:p>
        </p:txBody>
      </p:sp>
      <p:sp useBgFill="1"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5076056" y="1916832"/>
            <a:ext cx="3600400" cy="864096"/>
          </a:xfrm>
          <a:prstGeom prst="round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Животные </a:t>
            </a:r>
            <a:r>
              <a:rPr lang="ru-RU" sz="2400" dirty="0" smtClean="0">
                <a:solidFill>
                  <a:srgbClr val="002060"/>
                </a:solidFill>
              </a:rPr>
              <a:t>заповедника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2" name="Picture 4" descr="http://www.picturesanimations.com/s/squirrel/Eekhoorn20(51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6662" flipH="1">
            <a:off x="7689152" y="2250962"/>
            <a:ext cx="1277026" cy="105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picturesanimations.com/s/squirrel/Eekhoorn20(51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433">
            <a:off x="3383595" y="5020302"/>
            <a:ext cx="1905000" cy="1581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g1.picmix.com/output/stamp/thumb/2/3/3/1/261332_ac4a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462" flipH="1">
            <a:off x="476503" y="1362686"/>
            <a:ext cx="1103254" cy="910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5105592" y="4365104"/>
            <a:ext cx="3600000" cy="864000"/>
          </a:xfrm>
          <a:prstGeom prst="round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Собери картинку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958" y="274638"/>
            <a:ext cx="4604084" cy="724362"/>
          </a:xfrm>
          <a:ln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Назови животных</a:t>
            </a:r>
            <a:endParaRPr lang="ru-RU" sz="3600" dirty="0">
              <a:solidFill>
                <a:srgbClr val="002060"/>
              </a:solidFill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467544" y="1338136"/>
            <a:ext cx="1620000" cy="432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Кабарга </a:t>
            </a:r>
            <a:endParaRPr lang="ru-RU" sz="2400" dirty="0">
              <a:solidFill>
                <a:srgbClr val="002060"/>
              </a:solidFill>
            </a:endParaRPr>
          </a:p>
        </p:txBody>
      </p:sp>
      <p:sp useBgFill="1">
        <p:nvSpPr>
          <p:cNvPr id="4" name="TextBox 3"/>
          <p:cNvSpPr txBox="1"/>
          <p:nvPr/>
        </p:nvSpPr>
        <p:spPr>
          <a:xfrm>
            <a:off x="485544" y="4510236"/>
            <a:ext cx="1620000" cy="432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Волк </a:t>
            </a:r>
            <a:endParaRPr lang="ru-RU" sz="2400" dirty="0">
              <a:solidFill>
                <a:srgbClr val="002060"/>
              </a:solidFill>
            </a:endParaRPr>
          </a:p>
        </p:txBody>
      </p:sp>
      <p:sp useBgFill="1">
        <p:nvSpPr>
          <p:cNvPr id="5" name="TextBox 4"/>
          <p:cNvSpPr txBox="1"/>
          <p:nvPr/>
        </p:nvSpPr>
        <p:spPr>
          <a:xfrm>
            <a:off x="7260976" y="1344217"/>
            <a:ext cx="1620000" cy="432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Косуля </a:t>
            </a:r>
            <a:endParaRPr lang="ru-RU" sz="2400" dirty="0">
              <a:solidFill>
                <a:srgbClr val="002060"/>
              </a:solidFill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7260976" y="2336780"/>
            <a:ext cx="1656000" cy="432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Бобр</a:t>
            </a:r>
            <a:endParaRPr lang="ru-RU" sz="2400" dirty="0">
              <a:solidFill>
                <a:srgbClr val="002060"/>
              </a:solidFill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7293160" y="3425287"/>
            <a:ext cx="1656000" cy="432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Рысь</a:t>
            </a:r>
            <a:endParaRPr lang="ru-RU" sz="2400" dirty="0">
              <a:solidFill>
                <a:srgbClr val="002060"/>
              </a:solidFill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7293160" y="5505579"/>
            <a:ext cx="1656184" cy="432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Лось  </a:t>
            </a:r>
            <a:endParaRPr lang="ru-RU" sz="2400" dirty="0">
              <a:solidFill>
                <a:srgbClr val="002060"/>
              </a:solidFill>
            </a:endParaRPr>
          </a:p>
        </p:txBody>
      </p:sp>
      <p:sp useBgFill="1">
        <p:nvSpPr>
          <p:cNvPr id="9" name="TextBox 8"/>
          <p:cNvSpPr txBox="1"/>
          <p:nvPr/>
        </p:nvSpPr>
        <p:spPr>
          <a:xfrm>
            <a:off x="485544" y="2362652"/>
            <a:ext cx="1620000" cy="43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Белка  </a:t>
            </a:r>
            <a:endParaRPr lang="ru-RU" sz="2400" dirty="0">
              <a:solidFill>
                <a:srgbClr val="002060"/>
              </a:solidFill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420824" y="3425287"/>
            <a:ext cx="1620000" cy="432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Заяц  </a:t>
            </a:r>
            <a:endParaRPr lang="ru-RU" sz="2400" dirty="0">
              <a:solidFill>
                <a:srgbClr val="002060"/>
              </a:solidFill>
            </a:endParaRPr>
          </a:p>
        </p:txBody>
      </p:sp>
      <p:sp useBgFill="1">
        <p:nvSpPr>
          <p:cNvPr id="11" name="TextBox 10"/>
          <p:cNvSpPr txBox="1"/>
          <p:nvPr/>
        </p:nvSpPr>
        <p:spPr>
          <a:xfrm>
            <a:off x="467544" y="5587339"/>
            <a:ext cx="1656000" cy="432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Кабан  </a:t>
            </a:r>
            <a:endParaRPr lang="ru-RU" sz="2400" dirty="0">
              <a:solidFill>
                <a:srgbClr val="002060"/>
              </a:solidFill>
            </a:endParaRPr>
          </a:p>
        </p:txBody>
      </p:sp>
      <p:sp useBgFill="1">
        <p:nvSpPr>
          <p:cNvPr id="12" name="TextBox 11"/>
          <p:cNvSpPr txBox="1"/>
          <p:nvPr/>
        </p:nvSpPr>
        <p:spPr>
          <a:xfrm>
            <a:off x="7272448" y="4428000"/>
            <a:ext cx="1656000" cy="432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Лиса 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buzzpearl.com/wp-content/uploads/2016/03/desktop-1415392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91" y="1736812"/>
            <a:ext cx="4255018" cy="3384376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ol-pictures.ucoz.ru/_ph/164/2/7445082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18" t="10366" r="32457" b="4002"/>
          <a:stretch/>
        </p:blipFill>
        <p:spPr bwMode="auto">
          <a:xfrm>
            <a:off x="2678411" y="1373559"/>
            <a:ext cx="3787178" cy="4110882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агетная рамка 14"/>
          <p:cNvSpPr/>
          <p:nvPr/>
        </p:nvSpPr>
        <p:spPr>
          <a:xfrm>
            <a:off x="3371744" y="6065979"/>
            <a:ext cx="2808312" cy="686390"/>
          </a:xfrm>
          <a:prstGeom prst="bevel">
            <a:avLst/>
          </a:prstGeom>
          <a:gradFill flip="none" rotWithShape="1">
            <a:gsLst>
              <a:gs pos="0">
                <a:schemeClr val="folHlink">
                  <a:alpha val="68000"/>
                </a:schemeClr>
              </a:gs>
              <a:gs pos="100000">
                <a:srgbClr val="FFCC66"/>
              </a:gs>
            </a:gsLst>
            <a:path path="circle">
              <a:fillToRect l="100000" t="100000"/>
            </a:path>
            <a:tileRect r="-100000" b="-100000"/>
          </a:gradFill>
          <a:ln w="31750" cap="sq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Показать животное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102" name="Picture 6" descr="http://bloggersarena.com/arts-and-entertainment/8-Paintings-That-Ridiculously-Sold-For-Millions-Of-Dollars/79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86" y="1719065"/>
            <a:ext cx="4559828" cy="3419871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c.pics.livejournal.com/spinyful/68087996/151798/151798_9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8"/>
          <a:stretch/>
        </p:blipFill>
        <p:spPr bwMode="auto">
          <a:xfrm>
            <a:off x="2262851" y="1931923"/>
            <a:ext cx="4618298" cy="2994155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medialipetsk.ru/upload/news/2017/May2017/16_may2017/58c7d_li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17" t="249" r="6627" b="-1"/>
          <a:stretch/>
        </p:blipFill>
        <p:spPr bwMode="auto">
          <a:xfrm>
            <a:off x="2485249" y="1511095"/>
            <a:ext cx="4173503" cy="3835810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grodno.greenbelarus.info/files/field/image/e6aafec26adeb6f6db8271566cc378d392dcd95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93" t="1182" r="7725" b="-1182"/>
          <a:stretch/>
        </p:blipFill>
        <p:spPr bwMode="auto">
          <a:xfrm>
            <a:off x="2505456" y="1497856"/>
            <a:ext cx="4133088" cy="3862288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colors.life/upload/blogs/c9/48/c9483c0fd9c7b73421cde680ebb030fa_RSZ_690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89" y="1776217"/>
            <a:ext cx="4407422" cy="3305567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izkis.su/_dr/44/s3785812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34" b="7827"/>
          <a:stretch/>
        </p:blipFill>
        <p:spPr bwMode="auto">
          <a:xfrm>
            <a:off x="2362721" y="1776217"/>
            <a:ext cx="4418559" cy="3305566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eanews.ru/files/kosuli27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72" r="18665"/>
          <a:stretch/>
        </p:blipFill>
        <p:spPr bwMode="auto">
          <a:xfrm>
            <a:off x="2247830" y="1593701"/>
            <a:ext cx="4648340" cy="3670599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www.zoofirma.ru/images/knigi/0991/146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" t="-1229" r="22746" b="1229"/>
          <a:stretch/>
        </p:blipFill>
        <p:spPr bwMode="auto">
          <a:xfrm>
            <a:off x="2720112" y="1776217"/>
            <a:ext cx="3703777" cy="3362719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87924" y="1305342"/>
            <a:ext cx="13681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Л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Ц</a:t>
            </a:r>
          </a:p>
          <a:p>
            <a:endParaRPr lang="ru-RU" dirty="0"/>
          </a:p>
        </p:txBody>
      </p:sp>
      <p:sp useBgFill="1">
        <p:nvSpPr>
          <p:cNvPr id="14" name="Управляющая кнопка: в начало 13">
            <a:hlinkClick r:id="rId12" action="ppaction://hlinksldjump" highlightClick="1"/>
          </p:cNvPr>
          <p:cNvSpPr/>
          <p:nvPr/>
        </p:nvSpPr>
        <p:spPr>
          <a:xfrm>
            <a:off x="323528" y="6302765"/>
            <a:ext cx="648072" cy="449604"/>
          </a:xfrm>
          <a:prstGeom prst="actionButtonBeginning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6" name="Управляющая кнопка: в конец 25">
            <a:hlinkClick r:id="rId13" action="ppaction://hlinksldjump" highlightClick="1"/>
          </p:cNvPr>
          <p:cNvSpPr/>
          <p:nvPr/>
        </p:nvSpPr>
        <p:spPr>
          <a:xfrm>
            <a:off x="8280448" y="6289959"/>
            <a:ext cx="648000" cy="450000"/>
          </a:xfrm>
          <a:prstGeom prst="actionButtonEnd">
            <a:avLst/>
          </a:prstGeom>
          <a:ln w="254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99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19687 -0.26226 " pathEditMode="relative" rAng="0" ptsTypes="AA">
                                      <p:cBhvr>
                                        <p:cTn id="49" dur="16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20469 -0.10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5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.22049 0.304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15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.22049 -0.1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5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1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18906 0.314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5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410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19687 0.167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41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.22049 0.0418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2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41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.22049 0.167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1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.22049 -0.2518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126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1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19687 0.0210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fotohomka.ru/images/Dec/03/fdf4c54a10b318d9fd4f4f14e06bac78/mini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99" t="17824" r="14066" b="10092"/>
          <a:stretch/>
        </p:blipFill>
        <p:spPr bwMode="auto">
          <a:xfrm>
            <a:off x="3498352" y="249449"/>
            <a:ext cx="2232248" cy="1641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http://s3.pic4you.ru/allimage/y2013/09-30/12216/3864503-thumb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05" b="98190" l="750" r="98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1107"/>
            <a:ext cx="2808312" cy="1719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2999" y="211042"/>
            <a:ext cx="2432910" cy="2247621"/>
            <a:chOff x="582999" y="211042"/>
            <a:chExt cx="2432910" cy="2247621"/>
          </a:xfrm>
        </p:grpSpPr>
        <p:pic>
          <p:nvPicPr>
            <p:cNvPr id="6" name="Picture 20" descr="http://s2.pic4you.ru/allimage/y2013/08-18/12216/3718914-thumb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643" y="1907559"/>
              <a:ext cx="805159" cy="3399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izhevsk.ru/forums/icons/forum_pictures/004917/491787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99" y="359362"/>
              <a:ext cx="795777" cy="16825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izhevsk.ru/forums/icons/forum_pictures/004917/491787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925" y="211042"/>
              <a:ext cx="795777" cy="16825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psudoterad.ru/img/picture/Nov/18/c8b9c2a041e8956f43f74945e20039c5/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650" y="599549"/>
              <a:ext cx="1015259" cy="15246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izhevsk.ru/forums/icons/forum_pictures/004917/491787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783" y="243043"/>
              <a:ext cx="795777" cy="16825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0" descr="http://s2.pic4you.ru/allimage/y2013/08-18/12216/3718914-thumb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08" y="1767869"/>
              <a:ext cx="470100" cy="1984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 descr="http://s2.pic4you.ru/allimage/y2013/08-18/12216/3718914-thumb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608" y="1925707"/>
              <a:ext cx="470100" cy="1984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4" descr="http://recueil-de-png.r.e.pic.centerblog.net/6827f8bc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837" r="24146"/>
            <a:stretch/>
          </p:blipFill>
          <p:spPr bwMode="auto">
            <a:xfrm>
              <a:off x="889917" y="687819"/>
              <a:ext cx="742664" cy="16138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psudoterad.ru/img/picture/Nov/18/c8b9c2a041e8956f43f74945e20039c5/4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272" y="1671138"/>
              <a:ext cx="423436" cy="6358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izhevsk.ru/forums/icons/forum_pictures/004917/4917873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400" y="966270"/>
              <a:ext cx="680500" cy="14388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4" descr="http://recueil-de-png.r.e.pic.centerblog.net/6827f8bc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837" r="24146"/>
            <a:stretch/>
          </p:blipFill>
          <p:spPr bwMode="auto">
            <a:xfrm>
              <a:off x="1927642" y="844797"/>
              <a:ext cx="718869" cy="16138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http://s2.pic4you.ru/allimage/y2013/08-18/12216/3718914-thumb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951" y="2167660"/>
              <a:ext cx="689218" cy="2910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 descr="http://s2.pic4you.ru/allimage/y2013/08-18/12216/3718914-thumb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=""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803" y="2128274"/>
              <a:ext cx="642323" cy="2712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2795739" y="2959707"/>
            <a:ext cx="3776595" cy="3047082"/>
            <a:chOff x="2843808" y="2458663"/>
            <a:chExt cx="4048125" cy="3591699"/>
          </a:xfrm>
        </p:grpSpPr>
        <p:pic>
          <p:nvPicPr>
            <p:cNvPr id="20" name="Picture 26" descr="http://animalsfoto.com/photo/7d/7d00ed8c6b91783129d7670eb3edaf5d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="" xmlns:a14="http://schemas.microsoft.com/office/drawing/2010/main">
                    <a14:imgLayer r:embed="rId21">
                      <a14:imgEffect>
                        <a14:backgroundRemoval t="4598" b="93966" l="9647" r="9741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2458663"/>
              <a:ext cx="4048125" cy="33147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119974" y="5588697"/>
              <a:ext cx="1495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</a:rPr>
                <a:t>Кабарга 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131840" y="3573016"/>
            <a:ext cx="3318294" cy="2323633"/>
            <a:chOff x="5129869" y="1999116"/>
            <a:chExt cx="4032223" cy="2860177"/>
          </a:xfrm>
        </p:grpSpPr>
        <p:pic>
          <p:nvPicPr>
            <p:cNvPr id="23" name="Picture 28" descr="https://multimedia.getresponse.com/6/24192006/photos/464439406.png?_ga=2.211653013.1674347985.1496595481-1657957000.1496245239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869" y="1999116"/>
              <a:ext cx="4032223" cy="26612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228184" y="4397628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</a:rPr>
                <a:t>Корова 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57554" y="3120561"/>
            <a:ext cx="3172611" cy="2860178"/>
            <a:chOff x="-830807" y="3043967"/>
            <a:chExt cx="3441447" cy="3504598"/>
          </a:xfrm>
        </p:grpSpPr>
        <p:pic>
          <p:nvPicPr>
            <p:cNvPr id="26" name="Picture 30" descr="http://2.bp.blogspot.com/-4UKNVU3o-ks/UmIwFEotdkI/AAAAAAAAdN8/bKY6P108qak/s1600/Medve_barna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30807" y="3043967"/>
              <a:ext cx="3441447" cy="30766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0" y="6086900"/>
              <a:ext cx="1866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</a:rPr>
                <a:t>Медведь 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401224" y="3933230"/>
            <a:ext cx="2617804" cy="2033844"/>
            <a:chOff x="6948264" y="3425633"/>
            <a:chExt cx="2617804" cy="2033844"/>
          </a:xfrm>
        </p:grpSpPr>
        <p:pic>
          <p:nvPicPr>
            <p:cNvPr id="32" name="Picture 34" descr="http://orig11.deviantart.net/6d4a/f/2014/168/6/1/0_82b48_e5d664d2_xl_by_heemipetal2004-d7mux8r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3425633"/>
              <a:ext cx="2617804" cy="18030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7184412" y="4997812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</a:rPr>
                <a:t>Ёж 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4" name="Багетная рамка 33"/>
          <p:cNvSpPr/>
          <p:nvPr/>
        </p:nvSpPr>
        <p:spPr>
          <a:xfrm>
            <a:off x="3532536" y="6104153"/>
            <a:ext cx="2808312" cy="686390"/>
          </a:xfrm>
          <a:prstGeom prst="bevel">
            <a:avLst/>
          </a:prstGeom>
          <a:gradFill flip="none" rotWithShape="1">
            <a:gsLst>
              <a:gs pos="0">
                <a:schemeClr val="folHlink">
                  <a:alpha val="68000"/>
                </a:schemeClr>
              </a:gs>
              <a:gs pos="100000">
                <a:srgbClr val="FFCC66"/>
              </a:gs>
            </a:gsLst>
            <a:path path="circle">
              <a:fillToRect l="100000" t="100000"/>
            </a:path>
            <a:tileRect r="-100000" b="-100000"/>
          </a:gradFill>
          <a:ln w="31750" cap="sq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Показать животное 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114688" y="3670761"/>
            <a:ext cx="3190876" cy="2316651"/>
            <a:chOff x="3277006" y="3878270"/>
            <a:chExt cx="3190876" cy="2316651"/>
          </a:xfrm>
        </p:grpSpPr>
        <p:pic>
          <p:nvPicPr>
            <p:cNvPr id="36" name="Picture 4" descr="http://ruzacbs.ru/sites/default/files/inline_images/69537800_13.pn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006" y="3878270"/>
              <a:ext cx="3190876" cy="17811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419872" y="5733256"/>
              <a:ext cx="2961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</a:rPr>
                <a:t>Белка 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43174" y="2857496"/>
            <a:ext cx="3753718" cy="3317931"/>
            <a:chOff x="2411761" y="2636912"/>
            <a:chExt cx="4415304" cy="4141085"/>
          </a:xfrm>
        </p:grpSpPr>
        <p:pic>
          <p:nvPicPr>
            <p:cNvPr id="39" name="Picture 6" descr="http://www.pngall.com/wp-content/uploads/2016/03/Horse-PNG-2.pn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1" y="2636912"/>
              <a:ext cx="4415304" cy="36794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905520" y="6316332"/>
              <a:ext cx="36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</a:rPr>
                <a:t>Лошадь 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071802" y="2928934"/>
            <a:ext cx="2835846" cy="2707655"/>
            <a:chOff x="4427984" y="2132856"/>
            <a:chExt cx="2835846" cy="2707655"/>
          </a:xfrm>
        </p:grpSpPr>
        <p:pic>
          <p:nvPicPr>
            <p:cNvPr id="42" name="Picture 8" descr="http://4.bp.blogspot.com/-V46_DErd4x8/T81rsiBRLsI/AAAAAAAAAHg/H5FwvsIZYkk/s1600/sheep.pn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132856"/>
              <a:ext cx="2835846" cy="22459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4860032" y="4378846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</a:rPr>
                <a:t>Овца 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57488" y="3143248"/>
            <a:ext cx="3712124" cy="3052273"/>
            <a:chOff x="4499992" y="2924944"/>
            <a:chExt cx="4437888" cy="3519352"/>
          </a:xfrm>
        </p:grpSpPr>
        <p:pic>
          <p:nvPicPr>
            <p:cNvPr id="45" name="Picture 10" descr="http://www.tepid.ru/images/snow-leopard11.jpg"/>
            <p:cNvPicPr>
              <a:picLocks noChangeAspect="1" noChangeArrowheads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="" xmlns:a14="http://schemas.microsoft.com/office/drawing/2010/main">
                    <a14:imgLayer r:embed="rId30">
                      <a14:imgEffect>
                        <a14:backgroundRemoval t="8267" b="92267" l="5400" r="97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32" t="8187" r="2584" b="8187"/>
            <a:stretch/>
          </p:blipFill>
          <p:spPr bwMode="auto">
            <a:xfrm>
              <a:off x="4499992" y="2924944"/>
              <a:ext cx="4437888" cy="29870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499992" y="5911984"/>
              <a:ext cx="4437888" cy="53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</a:rPr>
                <a:t>Снежный барс 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110779" y="3825744"/>
            <a:ext cx="692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Молодец! Отлично справился! </a:t>
            </a:r>
            <a:endParaRPr lang="ru-RU" sz="3600" dirty="0">
              <a:solidFill>
                <a:srgbClr val="002060"/>
              </a:solidFill>
            </a:endParaRPr>
          </a:p>
        </p:txBody>
      </p:sp>
      <p:sp useBgFill="1">
        <p:nvSpPr>
          <p:cNvPr id="50" name="Управляющая кнопка: в начало 49">
            <a:hlinkClick r:id="rId31" action="ppaction://hlinksldjump" highlightClick="1"/>
          </p:cNvPr>
          <p:cNvSpPr/>
          <p:nvPr/>
        </p:nvSpPr>
        <p:spPr>
          <a:xfrm>
            <a:off x="184371" y="6309320"/>
            <a:ext cx="648072" cy="449604"/>
          </a:xfrm>
          <a:prstGeom prst="actionButtonBeginning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1" name="Управляющая кнопка: в конец 50">
            <a:hlinkClick r:id="rId32" action="ppaction://hlinksldjump" highlightClick="1"/>
          </p:cNvPr>
          <p:cNvSpPr/>
          <p:nvPr/>
        </p:nvSpPr>
        <p:spPr>
          <a:xfrm>
            <a:off x="8316488" y="6309320"/>
            <a:ext cx="648000" cy="450000"/>
          </a:xfrm>
          <a:prstGeom prst="actionButtonEnd">
            <a:avLst/>
          </a:prstGeom>
          <a:ln w="254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9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2229E-6 L -0.33056 -0.3783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-189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5671E-6 L -0.3474 -0.343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-172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61111E-6 1.68363E-6 L -0.29809 -0.3915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-195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01758E-6 L -0.00434 -0.363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81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959E-6 L -0.03195 -0.3600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180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77058E-7 L 0.28316 -0.4209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210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8.60315E-7 L 0.32986 -0.3531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-176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0333E-6 L 0.30139 -0.3996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9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4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4" descr="http://t07.deviantart.net/rCjWvUs2N19Zm6zZCE0nWXOQHek=/300x200/filters:fixed_height(100,100):origin()/pre04/a5a9/th/pre/i/2011/327/0/5/fox_cub_15_by_alannahily-d4h36f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19" t="11573" r="642" b="5867"/>
          <a:stretch/>
        </p:blipFill>
        <p:spPr bwMode="auto">
          <a:xfrm>
            <a:off x="6876256" y="1238368"/>
            <a:ext cx="1800000" cy="1802342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http://russkiiyazyk.ru/wp-content/uploads/2015/04/Medvezhonok-300x1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15" r="37008" b="1789"/>
          <a:stretch/>
        </p:blipFill>
        <p:spPr bwMode="auto">
          <a:xfrm>
            <a:off x="6876256" y="3421264"/>
            <a:ext cx="1800000" cy="1799999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2" descr="http://media-cache-ak0.pinimg.com/236x/33/de/32/33de326e68ec430041dd9f9632113b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9" t="9472" r="3167" b="10416"/>
          <a:stretch/>
        </p:blipFill>
        <p:spPr bwMode="auto">
          <a:xfrm flipH="1">
            <a:off x="4734792" y="3421265"/>
            <a:ext cx="1800000" cy="1751328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cdn.akamai.steamstatic.com/steamcommunity/public/images/avatars/fa/facdf35d3b08bcdf1e90f8b326155c93c0e5c32c_f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3" y="1228294"/>
            <a:ext cx="1812191" cy="1850269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992" y="134082"/>
            <a:ext cx="8229600" cy="922114"/>
          </a:xfrm>
        </p:spPr>
        <p:txBody>
          <a:bodyPr/>
          <a:lstStyle/>
          <a:p>
            <a:r>
              <a:rPr lang="ru-RU" dirty="0" smtClean="0"/>
              <a:t>Найди маму для малыша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3673" y="1232213"/>
            <a:ext cx="1812191" cy="185026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44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http://static1.keep4u.ru/2016/08/06/hscmf5a0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28" r="6225" b="12557"/>
          <a:stretch/>
        </p:blipFill>
        <p:spPr bwMode="auto">
          <a:xfrm>
            <a:off x="2627784" y="1239861"/>
            <a:ext cx="1800000" cy="1802357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627784" y="1243576"/>
            <a:ext cx="1800000" cy="1800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44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http://s01.jigsawplanet.com/i/b23d0b003609000400369006bfe1c7b472/160/jp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46" r="12338"/>
          <a:stretch/>
        </p:blipFill>
        <p:spPr bwMode="auto">
          <a:xfrm>
            <a:off x="4702288" y="1249330"/>
            <a:ext cx="1800000" cy="1794246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702288" y="1239861"/>
            <a:ext cx="1854928" cy="1800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44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726625" y="3421265"/>
            <a:ext cx="1800000" cy="1800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44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http://www.izafet.net/data/avatars/m/111/111039.jpg?13784292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1265"/>
            <a:ext cx="1800000" cy="1799999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607976" y="3421265"/>
            <a:ext cx="1800000" cy="1800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44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http://www.solvencyiinews.com/wp-content/uploads/2011/11/mother-bear-and-her-four-cubs_5699744a430d6-e1465414872887-300x219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56" r="19044" b="43013"/>
          <a:stretch/>
        </p:blipFill>
        <p:spPr bwMode="auto">
          <a:xfrm>
            <a:off x="443675" y="3421264"/>
            <a:ext cx="1812190" cy="1800000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3674" y="3421264"/>
            <a:ext cx="1800000" cy="1800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44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78872" y="3396929"/>
            <a:ext cx="1800000" cy="1800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44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78872" y="1232213"/>
            <a:ext cx="1800000" cy="1800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44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5" name="Управляющая кнопка: в начало 34">
            <a:hlinkClick r:id="rId11" action="ppaction://hlinksldjump" highlightClick="1"/>
          </p:cNvPr>
          <p:cNvSpPr/>
          <p:nvPr/>
        </p:nvSpPr>
        <p:spPr>
          <a:xfrm>
            <a:off x="431763" y="6309320"/>
            <a:ext cx="648072" cy="449604"/>
          </a:xfrm>
          <a:prstGeom prst="actionButtonBeginning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6" name="Управляющая кнопка: в конец 25">
            <a:hlinkClick r:id="rId12" action="ppaction://hlinksldjump" highlightClick="1"/>
          </p:cNvPr>
          <p:cNvSpPr/>
          <p:nvPr/>
        </p:nvSpPr>
        <p:spPr>
          <a:xfrm>
            <a:off x="8076396" y="6358462"/>
            <a:ext cx="648000" cy="450000"/>
          </a:xfrm>
          <a:prstGeom prst="actionButtonEnd">
            <a:avLst/>
          </a:prstGeom>
          <a:ln w="254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30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23930" y="1042104"/>
            <a:ext cx="4200467" cy="2484276"/>
          </a:xfrm>
          <a:prstGeom prst="rect">
            <a:avLst/>
          </a:prstGeom>
          <a:blipFill>
            <a:blip r:embed="rId3"/>
            <a:srcRect/>
            <a:stretch>
              <a:fillRect l="-100000" b="-100000"/>
            </a:stretch>
          </a:blip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hlinkClick r:id="rId4" action="ppaction://hlinksldjump"/>
          </p:cNvPr>
          <p:cNvSpPr/>
          <p:nvPr/>
        </p:nvSpPr>
        <p:spPr>
          <a:xfrm>
            <a:off x="323464" y="1042104"/>
            <a:ext cx="4200467" cy="2484276"/>
          </a:xfrm>
          <a:prstGeom prst="rect">
            <a:avLst/>
          </a:prstGeom>
          <a:blipFill>
            <a:blip r:embed="rId3"/>
            <a:srcRect/>
            <a:stretch>
              <a:fillRect r="-100000" b="-100000"/>
            </a:stretch>
          </a:blip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23464" y="3526380"/>
            <a:ext cx="4200466" cy="2484276"/>
          </a:xfrm>
          <a:prstGeom prst="rect">
            <a:avLst/>
          </a:prstGeom>
          <a:blipFill>
            <a:blip r:embed="rId3"/>
            <a:srcRect/>
            <a:stretch>
              <a:fillRect t="-100000" r="-100000"/>
            </a:stretch>
          </a:blip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523929" y="3526380"/>
            <a:ext cx="4200467" cy="2484276"/>
          </a:xfrm>
          <a:prstGeom prst="rect">
            <a:avLst/>
          </a:prstGeom>
          <a:blipFill>
            <a:blip r:embed="rId3"/>
            <a:srcRect/>
            <a:stretch>
              <a:fillRect l="-100000" t="-100000"/>
            </a:stretch>
          </a:blip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Павел Погодаев\Desktop\конкурс\картинка лео и ти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3" y="1042104"/>
            <a:ext cx="8410805" cy="4971457"/>
          </a:xfrm>
          <a:prstGeom prst="rect">
            <a:avLst/>
          </a:prstGeom>
          <a:noFill/>
          <a:ln w="25400">
            <a:solidFill>
              <a:srgbClr val="33CC33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" name="Стрелка вниз 7">
            <a:hlinkClick r:id="" action="ppaction://hlinkshowjump?jump=nextslide"/>
          </p:cNvPr>
          <p:cNvSpPr/>
          <p:nvPr/>
        </p:nvSpPr>
        <p:spPr>
          <a:xfrm>
            <a:off x="8460432" y="5964120"/>
            <a:ext cx="504056" cy="728512"/>
          </a:xfrm>
          <a:prstGeom prst="downArrow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035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1.02683E-6 L -0.2651 0.4336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2167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38889E-6 -3.42276E-7 L 0.45278 0.3732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186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88889E-6 7.40056E-7 L 0.40035 -0.3251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-1625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885 0.06383 L -0.33472 -0.2685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-16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  <p:bldP spid="51" grpId="0" animBg="1"/>
      <p:bldP spid="5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8576" y="1772817"/>
            <a:ext cx="4283904" cy="345638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 гривой рыже-золотистой</a:t>
            </a:r>
          </a:p>
          <a:p>
            <a:pPr marL="0" indent="0">
              <a:buNone/>
            </a:pPr>
            <a:r>
              <a:rPr lang="ru-RU" sz="2400" dirty="0"/>
              <a:t>Скачет конь по </a:t>
            </a:r>
            <a:r>
              <a:rPr lang="ru-RU" sz="2400" dirty="0" smtClean="0"/>
              <a:t>лесу быстрый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dirty="0"/>
              <a:t>Где промчится – угли, дым,</a:t>
            </a:r>
          </a:p>
          <a:p>
            <a:pPr marL="0" indent="0">
              <a:buNone/>
            </a:pPr>
            <a:r>
              <a:rPr lang="ru-RU" sz="2400" dirty="0"/>
              <a:t>Пепел саваном седым.</a:t>
            </a:r>
            <a:br>
              <a:rPr lang="ru-RU" sz="2400" dirty="0"/>
            </a:br>
            <a:r>
              <a:rPr lang="ru-RU" sz="2400" dirty="0"/>
              <a:t>Очень страшен, пышет жаром,</a:t>
            </a:r>
          </a:p>
          <a:p>
            <a:pPr marL="0" indent="0">
              <a:buNone/>
            </a:pPr>
            <a:r>
              <a:rPr lang="ru-RU" sz="2400" dirty="0"/>
              <a:t>А зовется он …</a:t>
            </a:r>
          </a:p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16632" y="2132856"/>
            <a:ext cx="4200467" cy="2484276"/>
          </a:xfrm>
          <a:prstGeom prst="rect">
            <a:avLst/>
          </a:prstGeom>
          <a:blipFill>
            <a:blip r:embed="rId3"/>
            <a:srcRect/>
            <a:stretch>
              <a:fillRect r="-100000" b="-100000"/>
            </a:stretch>
          </a:blip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6558268" y="4941168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kern="0" dirty="0" smtClean="0">
                <a:solidFill>
                  <a:srgbClr val="FF0000"/>
                </a:solidFill>
              </a:rPr>
              <a:t>Пожаром</a:t>
            </a:r>
            <a:r>
              <a:rPr lang="ru-RU" kern="0" dirty="0" smtClean="0"/>
              <a:t> </a:t>
            </a:r>
            <a:endParaRPr lang="ru-RU" kern="0" dirty="0"/>
          </a:p>
        </p:txBody>
      </p:sp>
      <p:sp useBgFill="1">
        <p:nvSpPr>
          <p:cNvPr id="6" name="Стрелка вниз 5">
            <a:hlinkClick r:id="" action="ppaction://hlinkshowjump?jump=nextslide"/>
          </p:cNvPr>
          <p:cNvSpPr/>
          <p:nvPr/>
        </p:nvSpPr>
        <p:spPr>
          <a:xfrm>
            <a:off x="8460432" y="5964120"/>
            <a:ext cx="504056" cy="728512"/>
          </a:xfrm>
          <a:prstGeom prst="downArrow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38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851920" y="630992"/>
            <a:ext cx="4200466" cy="2484276"/>
          </a:xfrm>
          <a:prstGeom prst="rect">
            <a:avLst/>
          </a:prstGeom>
          <a:blipFill>
            <a:blip r:embed="rId4"/>
            <a:srcRect/>
            <a:stretch>
              <a:fillRect t="-100000" r="-100000"/>
            </a:stretch>
          </a:blip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Стрелка вниз 5">
            <a:hlinkClick r:id="" action="ppaction://hlinkshowjump?jump=nextslide"/>
          </p:cNvPr>
          <p:cNvSpPr/>
          <p:nvPr/>
        </p:nvSpPr>
        <p:spPr>
          <a:xfrm>
            <a:off x="8460432" y="5964120"/>
            <a:ext cx="504056" cy="728512"/>
          </a:xfrm>
          <a:prstGeom prst="downArrow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17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488" y="274638"/>
            <a:ext cx="8649000" cy="1143000"/>
          </a:xfrm>
        </p:spPr>
        <p:txBody>
          <a:bodyPr/>
          <a:lstStyle/>
          <a:p>
            <a:r>
              <a:rPr lang="ru-RU" dirty="0"/>
              <a:t>Ч</a:t>
            </a:r>
            <a:r>
              <a:rPr lang="ru-RU" dirty="0" smtClean="0"/>
              <a:t>то ты сделаешь, если заметишь пожар?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15488" y="2132856"/>
            <a:ext cx="4200466" cy="2484276"/>
          </a:xfrm>
          <a:prstGeom prst="rect">
            <a:avLst/>
          </a:prstGeom>
          <a:blipFill>
            <a:blip r:embed="rId3"/>
            <a:srcRect/>
            <a:stretch>
              <a:fillRect t="-100000" r="-100000"/>
            </a:stretch>
          </a:blip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644008" y="1484784"/>
            <a:ext cx="4085760" cy="1440160"/>
          </a:xfrm>
          <a:prstGeom prst="roundRect">
            <a:avLst/>
          </a:prstGeom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>
                <a:solidFill>
                  <a:srgbClr val="333399">
                    <a:lumMod val="75000"/>
                  </a:srgbClr>
                </a:solidFill>
              </a:rPr>
              <a:t>Убегу и </a:t>
            </a:r>
            <a:r>
              <a:rPr lang="ru-RU" sz="3200" kern="0" dirty="0" smtClean="0">
                <a:solidFill>
                  <a:srgbClr val="333399">
                    <a:lumMod val="75000"/>
                  </a:srgbClr>
                </a:solidFill>
              </a:rPr>
              <a:t>спрячусь</a:t>
            </a:r>
            <a:endParaRPr lang="ru-RU" sz="3200" kern="0" dirty="0">
              <a:solidFill>
                <a:srgbClr val="333399">
                  <a:lumMod val="75000"/>
                </a:srgbClr>
              </a:solidFill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4655384" y="3177132"/>
            <a:ext cx="4086000" cy="1440000"/>
          </a:xfrm>
          <a:prstGeom prst="roundRect">
            <a:avLst/>
          </a:prstGeom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kern="0" dirty="0" smtClean="0">
                <a:solidFill>
                  <a:srgbClr val="333399">
                    <a:lumMod val="75000"/>
                  </a:srgbClr>
                </a:solidFill>
              </a:rPr>
              <a:t>Позову взрослых, попрошу вызвать  </a:t>
            </a:r>
            <a:r>
              <a:rPr lang="ru-RU" sz="3200" kern="0" dirty="0">
                <a:solidFill>
                  <a:srgbClr val="333399">
                    <a:lumMod val="75000"/>
                  </a:srgbClr>
                </a:solidFill>
              </a:rPr>
              <a:t>спасателей</a:t>
            </a:r>
            <a:endParaRPr lang="ru-RU" dirty="0"/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4655384" y="4869160"/>
            <a:ext cx="4086000" cy="1440000"/>
          </a:xfrm>
          <a:prstGeom prst="roundRect">
            <a:avLst/>
          </a:prstGeom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>
                <a:solidFill>
                  <a:srgbClr val="333399">
                    <a:lumMod val="75000"/>
                  </a:srgbClr>
                </a:solidFill>
              </a:rPr>
              <a:t>Начну тушить </a:t>
            </a:r>
            <a:r>
              <a:rPr lang="ru-RU" sz="3200" kern="0" dirty="0" smtClean="0">
                <a:solidFill>
                  <a:srgbClr val="333399">
                    <a:lumMod val="75000"/>
                  </a:srgbClr>
                </a:solidFill>
              </a:rPr>
              <a:t>сам</a:t>
            </a:r>
            <a:endParaRPr lang="ru-RU" sz="3200" kern="0" dirty="0">
              <a:solidFill>
                <a:srgbClr val="333399">
                  <a:lumMod val="75000"/>
                </a:srgbClr>
              </a:solidFill>
            </a:endParaRPr>
          </a:p>
        </p:txBody>
      </p:sp>
      <p:sp useBgFill="1">
        <p:nvSpPr>
          <p:cNvPr id="8" name="Стрелка вниз 7">
            <a:hlinkClick r:id="" action="ppaction://hlinkshowjump?jump=nextslide"/>
          </p:cNvPr>
          <p:cNvSpPr/>
          <p:nvPr/>
        </p:nvSpPr>
        <p:spPr>
          <a:xfrm>
            <a:off x="8460432" y="5964120"/>
            <a:ext cx="504056" cy="728512"/>
          </a:xfrm>
          <a:prstGeom prst="downArrow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2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4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6090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160900</Template>
  <TotalTime>4523</TotalTime>
  <Words>148</Words>
  <Application>Microsoft Office PowerPoint</Application>
  <PresentationFormat>Экран (4:3)</PresentationFormat>
  <Paragraphs>63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160900</vt:lpstr>
      <vt:lpstr>Интерактивная  игра «Знатоки леса</vt:lpstr>
      <vt:lpstr>Слайд 2</vt:lpstr>
      <vt:lpstr>Назови животных</vt:lpstr>
      <vt:lpstr>Слайд 4</vt:lpstr>
      <vt:lpstr>Найди маму для малыша</vt:lpstr>
      <vt:lpstr>Слайд 6</vt:lpstr>
      <vt:lpstr>Отгадай загадку</vt:lpstr>
      <vt:lpstr>Слайд 8</vt:lpstr>
      <vt:lpstr>Что ты сделаешь, если заметишь пожар?</vt:lpstr>
      <vt:lpstr>Слайд 10</vt:lpstr>
      <vt:lpstr>Объясни смысл пословицы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</cp:lastModifiedBy>
  <cp:revision>338</cp:revision>
  <dcterms:modified xsi:type="dcterms:W3CDTF">2018-01-25T08:38:57Z</dcterms:modified>
</cp:coreProperties>
</file>