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70" r:id="rId5"/>
    <p:sldId id="271" r:id="rId6"/>
    <p:sldId id="264" r:id="rId7"/>
    <p:sldId id="266" r:id="rId8"/>
    <p:sldId id="272" r:id="rId9"/>
    <p:sldId id="273" r:id="rId10"/>
    <p:sldId id="26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5764-0061-4D0E-B2D9-FCF9F1711486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93AE-A33E-48E5-8A8F-38878F7BB396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6093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5764-0061-4D0E-B2D9-FCF9F1711486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93AE-A33E-48E5-8A8F-38878F7BB3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269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5764-0061-4D0E-B2D9-FCF9F1711486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93AE-A33E-48E5-8A8F-38878F7BB3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9158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5764-0061-4D0E-B2D9-FCF9F1711486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93AE-A33E-48E5-8A8F-38878F7BB396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130214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5764-0061-4D0E-B2D9-FCF9F1711486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93AE-A33E-48E5-8A8F-38878F7BB3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2372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5764-0061-4D0E-B2D9-FCF9F1711486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93AE-A33E-48E5-8A8F-38878F7BB39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26323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5764-0061-4D0E-B2D9-FCF9F1711486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93AE-A33E-48E5-8A8F-38878F7BB3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82387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5764-0061-4D0E-B2D9-FCF9F1711486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93AE-A33E-48E5-8A8F-38878F7BB3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5869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5764-0061-4D0E-B2D9-FCF9F1711486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93AE-A33E-48E5-8A8F-38878F7BB3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575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5764-0061-4D0E-B2D9-FCF9F1711486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93AE-A33E-48E5-8A8F-38878F7BB3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368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5764-0061-4D0E-B2D9-FCF9F1711486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93AE-A33E-48E5-8A8F-38878F7BB3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727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5764-0061-4D0E-B2D9-FCF9F1711486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93AE-A33E-48E5-8A8F-38878F7BB3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7832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5764-0061-4D0E-B2D9-FCF9F1711486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93AE-A33E-48E5-8A8F-38878F7BB3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030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5764-0061-4D0E-B2D9-FCF9F1711486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93AE-A33E-48E5-8A8F-38878F7BB3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2176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5764-0061-4D0E-B2D9-FCF9F1711486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93AE-A33E-48E5-8A8F-38878F7BB3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491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5764-0061-4D0E-B2D9-FCF9F1711486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93AE-A33E-48E5-8A8F-38878F7BB3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0917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95764-0061-4D0E-B2D9-FCF9F1711486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893AE-A33E-48E5-8A8F-38878F7BB3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328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F2995764-0061-4D0E-B2D9-FCF9F1711486}" type="datetimeFigureOut">
              <a:rPr lang="ru-RU" smtClean="0"/>
              <a:t>30.03.2018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178893AE-A33E-48E5-8A8F-38878F7BB39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9230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488" y="4425243"/>
            <a:ext cx="8026401" cy="2235201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Автор проекта:</a:t>
            </a:r>
            <a:br>
              <a:rPr lang="ru-RU" sz="2400" b="1" dirty="0" smtClean="0"/>
            </a:br>
            <a:r>
              <a:rPr lang="ru-RU" sz="2400" dirty="0" smtClean="0"/>
              <a:t>Сафронова ОКСАНА ВЛАДИМИРОВНА</a:t>
            </a:r>
            <a:br>
              <a:rPr lang="ru-RU" sz="2400" dirty="0" smtClean="0"/>
            </a:br>
            <a:r>
              <a:rPr lang="ru-RU" sz="2400" cap="none" dirty="0" smtClean="0"/>
              <a:t>старший воспитатель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МБДОУ «Детский сад №28 «Золотой петушок»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" y="112890"/>
            <a:ext cx="8432800" cy="4865510"/>
          </a:xfrm>
        </p:spPr>
        <p:txBody>
          <a:bodyPr>
            <a:noAutofit/>
          </a:bodyPr>
          <a:lstStyle/>
          <a:p>
            <a:pPr algn="ctr"/>
            <a:r>
              <a:rPr lang="ru-RU" sz="4200" b="1" dirty="0" smtClean="0">
                <a:solidFill>
                  <a:schemeClr val="tx1"/>
                </a:solidFill>
              </a:rPr>
              <a:t>Система работы </a:t>
            </a:r>
          </a:p>
          <a:p>
            <a:pPr algn="ctr"/>
            <a:r>
              <a:rPr lang="ru-RU" sz="4200" b="1" dirty="0" smtClean="0">
                <a:solidFill>
                  <a:schemeClr val="tx1"/>
                </a:solidFill>
              </a:rPr>
              <a:t>по внедрению </a:t>
            </a:r>
          </a:p>
          <a:p>
            <a:pPr algn="ctr"/>
            <a:r>
              <a:rPr lang="ru-RU" sz="4200" b="1" dirty="0" smtClean="0">
                <a:solidFill>
                  <a:schemeClr val="tx1"/>
                </a:solidFill>
              </a:rPr>
              <a:t>метода проектов </a:t>
            </a:r>
          </a:p>
          <a:p>
            <a:pPr algn="ctr"/>
            <a:r>
              <a:rPr lang="ru-RU" sz="4200" b="1" dirty="0" smtClean="0">
                <a:solidFill>
                  <a:schemeClr val="tx1"/>
                </a:solidFill>
              </a:rPr>
              <a:t>в образовательный процесс ДОУ</a:t>
            </a:r>
            <a:endParaRPr lang="ru-RU" sz="4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16727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2877" y="1608463"/>
            <a:ext cx="9551625" cy="4902506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ПРЕЗЕНТАЦИЯ «ЯРМАРКА ИДЕЙ»</a:t>
            </a:r>
            <a:br>
              <a:rPr lang="ru-RU" b="1" dirty="0" smtClean="0"/>
            </a:br>
            <a:r>
              <a:rPr lang="ru-RU" sz="3200" dirty="0" smtClean="0"/>
              <a:t>(</a:t>
            </a:r>
            <a:r>
              <a:rPr lang="ru-RU" sz="3200" cap="none" dirty="0" smtClean="0"/>
              <a:t>защита авторских проектов педагогов разных возрастных групп, специалистов </a:t>
            </a:r>
            <a:r>
              <a:rPr lang="ru-RU" sz="3200" dirty="0" smtClean="0"/>
              <a:t>ДОУ)</a:t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b="1" dirty="0" smtClean="0"/>
              <a:t>ЦЕЛЬ: </a:t>
            </a:r>
            <a:br>
              <a:rPr lang="ru-RU" b="1" dirty="0" smtClean="0"/>
            </a:br>
            <a:r>
              <a:rPr lang="ru-RU" sz="3200" cap="none" dirty="0"/>
              <a:t>П</a:t>
            </a:r>
            <a:r>
              <a:rPr lang="ru-RU" sz="3200" cap="none" dirty="0" smtClean="0"/>
              <a:t>редоставить педагогам возможность публичного выступления, самовыражения для повышения мотивации, интереса к профессиональной деятельности, престижности выполнения проектов, обучения умению презентовать себя и свою работу.</a:t>
            </a:r>
            <a:br>
              <a:rPr lang="ru-RU" sz="3200" cap="none" dirty="0" smtClean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2877" y="1"/>
            <a:ext cx="3602515" cy="129999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ИТОГ:</a:t>
            </a:r>
            <a:endParaRPr lang="ru-RU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064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6439" y="330506"/>
            <a:ext cx="8932173" cy="5663893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Цель </a:t>
            </a:r>
            <a:r>
              <a:rPr lang="ru-RU" b="1" dirty="0" smtClean="0"/>
              <a:t>Проекта: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cap="none" dirty="0" smtClean="0"/>
              <a:t>организовать систему работы с педагогическими кадрами по внедрению в образовательный процесс </a:t>
            </a:r>
            <a:r>
              <a:rPr lang="ru-RU" cap="none" dirty="0" err="1" smtClean="0"/>
              <a:t>доу</a:t>
            </a:r>
            <a:r>
              <a:rPr lang="ru-RU" cap="none" dirty="0" smtClean="0"/>
              <a:t> новой технологии  </a:t>
            </a:r>
            <a:r>
              <a:rPr lang="ru-RU" dirty="0" smtClean="0"/>
              <a:t>- «Метод проектов».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Участники: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cap="none" dirty="0" smtClean="0"/>
              <a:t>старший воспитатель, педагоги ДОУ, музыкальный руководитель, инструктор по физической культуре, педагог дополнительного образования, родители.</a:t>
            </a:r>
            <a:endParaRPr lang="ru-RU" cap="none" dirty="0"/>
          </a:p>
        </p:txBody>
      </p:sp>
    </p:spTree>
    <p:extLst>
      <p:ext uri="{BB962C8B-B14F-4D97-AF65-F5344CB8AC3E}">
        <p14:creationId xmlns:p14="http://schemas.microsoft.com/office/powerpoint/2010/main" val="1289630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4405" y="550843"/>
            <a:ext cx="10399923" cy="656605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500" b="1" dirty="0" smtClean="0">
                <a:solidFill>
                  <a:schemeClr val="tx1"/>
                </a:solidFill>
              </a:rPr>
              <a:t>   ЗАДАЧИ:</a:t>
            </a:r>
            <a:endParaRPr lang="ru-RU" dirty="0" smtClean="0"/>
          </a:p>
          <a:p>
            <a:r>
              <a:rPr lang="ru-RU" sz="3200" dirty="0">
                <a:solidFill>
                  <a:schemeClr val="tx1"/>
                </a:solidFill>
              </a:rPr>
              <a:t>Организовать систему работы по освоению педагогами метода проекта в дошкольном образовании</a:t>
            </a:r>
            <a:r>
              <a:rPr lang="ru-RU" sz="3200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Способствовать </a:t>
            </a:r>
            <a:r>
              <a:rPr lang="ru-RU" sz="3200" dirty="0">
                <a:solidFill>
                  <a:schemeClr val="tx1"/>
                </a:solidFill>
              </a:rPr>
              <a:t>развитию у дошкольников любознательности, активности, умения самостоятельно действовать в различных видах детской деятельности, экспериментировать, применять усвоенные знания и способы деятельности для решения новых задач.</a:t>
            </a:r>
          </a:p>
          <a:p>
            <a:r>
              <a:rPr lang="ru-RU" sz="3200" dirty="0">
                <a:solidFill>
                  <a:schemeClr val="tx1"/>
                </a:solidFill>
              </a:rPr>
              <a:t>Организовать целенаправленную просветительскую работу с родителями с целью привлечения их  к активному участию в проектной деятельности.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83843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1" y="685800"/>
            <a:ext cx="10663161" cy="594635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500" b="1" dirty="0" smtClean="0">
                <a:solidFill>
                  <a:schemeClr val="tx1"/>
                </a:solidFill>
              </a:rPr>
              <a:t>ОЖИДАЕМЫЕ РЕЗУЛЬТАТЫ</a:t>
            </a:r>
            <a:r>
              <a:rPr lang="ru-RU" sz="4600" b="1" dirty="0" smtClean="0">
                <a:solidFill>
                  <a:schemeClr val="tx1"/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Педагоги и специалисты владеют методом проектной деятельности, используют данную технологию  в работе с детьми, сформировано позитивное отношение педагогов к проектной деятельности;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Дошкольники проявляют самостоятельность, активность и любознательность при решении поставленных задач, интересуются новым, задают вопросы, любят экспериментировать, ощущают себя значимым в группе сверстников, видят свой вклад в общее дело, радуются своим успехом;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Взаимодействие с ребенком носит партнерский характер (открытость, взаимопомощь, сплоченность, способствующий развитию свободной творческой личности, которая соответствует социальному заказу на современном этапе;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</a:rPr>
              <a:t>Родители активно участвуют в образовательном процессе: являются не только источником информации, реальной помощи и поддержки ребенку и педагогу в процессе работы над проектом, но и сами являются непосредственными участниками образовательного процесса, обогащая свой педагогический опыт, испытывают чувство сопричастности и удовлетворения от своих успехов и  успехов ребёнка.</a:t>
            </a:r>
          </a:p>
          <a:p>
            <a:pPr>
              <a:buFont typeface="Wingdings" panose="05000000000000000000" pitchFamily="2" charset="2"/>
              <a:buChar char="Ø"/>
            </a:pP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21473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7118" y="77118"/>
            <a:ext cx="11314322" cy="3481330"/>
          </a:xfrm>
        </p:spPr>
        <p:txBody>
          <a:bodyPr/>
          <a:lstStyle/>
          <a:p>
            <a:pPr marL="0" indent="0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         РЕАЛИЗАЦИЯ ПРОЕКТА</a:t>
            </a:r>
            <a:r>
              <a:rPr lang="ru-RU" sz="3200" dirty="0" smtClean="0">
                <a:solidFill>
                  <a:schemeClr val="tx1"/>
                </a:solidFill>
              </a:rPr>
              <a:t>:</a:t>
            </a:r>
          </a:p>
          <a:p>
            <a:pPr marL="0" indent="0" algn="ctr">
              <a:buNone/>
            </a:pPr>
            <a:endParaRPr lang="ru-RU" sz="32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3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3200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7553955"/>
              </p:ext>
            </p:extLst>
          </p:nvPr>
        </p:nvGraphicFramePr>
        <p:xfrm>
          <a:off x="1178804" y="1189823"/>
          <a:ext cx="9507557" cy="53101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3778"/>
                <a:gridCol w="4753779"/>
              </a:tblGrid>
              <a:tr h="956845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ФОРМЫ РАБОТЫ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МЕРОПРИЯТИЙ</a:t>
                      </a:r>
                      <a:endParaRPr lang="ru-RU" sz="1400" dirty="0"/>
                    </a:p>
                  </a:txBody>
                  <a:tcPr/>
                </a:tc>
              </a:tr>
              <a:tr h="956845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СЕМИНАР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«Общие основы проектирования. Метод</a:t>
                      </a: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</a:rPr>
                        <a:t> проектов в дошкольном образовании».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328747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КОНСУЛЬТАЦИИ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«Вариативность использования интегрированного метода в воспитании дошкольников».</a:t>
                      </a:r>
                    </a:p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«Создание пространственной среды в группе».</a:t>
                      </a:r>
                    </a:p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«Участие родителей в проектной деятельности».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2067693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СЕМИНАРЫ - ПРАКТИКУМЫ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«Выявление познавательных интересов у детей дошкольного возраста».</a:t>
                      </a:r>
                    </a:p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«Составление схем взаимодействия воспитателей и специалистов».</a:t>
                      </a:r>
                    </a:p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«Разработка перспективного тематического планирования».</a:t>
                      </a:r>
                    </a:p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«Разработка групповых проектов».</a:t>
                      </a:r>
                    </a:p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Презентация проектов.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1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024569" y="319489"/>
            <a:ext cx="7509759" cy="125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</a:pPr>
            <a:endParaRPr lang="ru-RU" sz="3200" b="1" dirty="0" smtClean="0">
              <a:solidFill>
                <a:prstClr val="white"/>
              </a:solidFill>
            </a:endParaRPr>
          </a:p>
          <a:p>
            <a:pPr lvl="0" defTabSz="457200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</a:pPr>
            <a:r>
              <a:rPr lang="ru-RU" sz="3200" b="1" dirty="0" smtClean="0">
                <a:solidFill>
                  <a:prstClr val="white"/>
                </a:solidFill>
              </a:rPr>
              <a:t>РЕАЛИЗАЦИЯ </a:t>
            </a:r>
            <a:r>
              <a:rPr lang="ru-RU" sz="3200" b="1" dirty="0">
                <a:solidFill>
                  <a:prstClr val="white"/>
                </a:solidFill>
              </a:rPr>
              <a:t>ПРОЕКТА</a:t>
            </a:r>
            <a:r>
              <a:rPr lang="ru-RU" sz="3200" dirty="0">
                <a:solidFill>
                  <a:prstClr val="white"/>
                </a:solidFill>
              </a:rPr>
              <a:t>: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92510"/>
              </p:ext>
            </p:extLst>
          </p:nvPr>
        </p:nvGraphicFramePr>
        <p:xfrm>
          <a:off x="1134737" y="1795749"/>
          <a:ext cx="9364338" cy="45722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82168"/>
                <a:gridCol w="4682170"/>
              </a:tblGrid>
              <a:tr h="69596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ФОРМЫ РАБОТЫ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НАИМЕНОВАНИЕ МЕРОПРИЯТИЙ</a:t>
                      </a:r>
                      <a:endParaRPr lang="ru-RU" sz="1400" dirty="0"/>
                    </a:p>
                  </a:txBody>
                  <a:tcPr/>
                </a:tc>
              </a:tr>
              <a:tr h="1007933">
                <a:tc>
                  <a:txBody>
                    <a:bodyPr/>
                    <a:lstStyle/>
                    <a:p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МЕТОДИЧЕСКОЕ</a:t>
                      </a: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</a:rPr>
                        <a:t> ОБЪЕДИНЕНИЕ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«Организация проектной деятельности в ДОУ</a:t>
                      </a: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</a:rPr>
                        <a:t>».</a:t>
                      </a:r>
                    </a:p>
                    <a:p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</a:rPr>
                        <a:t>(Посещение открытых просмотров, семинаров в других ДОУ).</a:t>
                      </a:r>
                    </a:p>
                    <a:p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695962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КУРСЫ ПОВЫШЕНИЯ КВАЛИФИКАЦИИ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«Повышение профессиональной компетентности педагога ДОУ»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502954">
                <a:tc>
                  <a:txBody>
                    <a:bodyPr/>
                    <a:lstStyle/>
                    <a:p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ТРЕНИНГ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«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Участие 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в </a:t>
                      </a:r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проектной деятельности».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1503936">
                <a:tc>
                  <a:txBody>
                    <a:bodyPr/>
                    <a:lstStyle/>
                    <a:p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ПЕДАГОГИЧЕСКИЙ СОВЕТ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b="1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sz="1400" b="1" dirty="0" smtClean="0">
                          <a:solidFill>
                            <a:srgbClr val="002060"/>
                          </a:solidFill>
                        </a:rPr>
                        <a:t>«Метод</a:t>
                      </a:r>
                      <a:r>
                        <a:rPr lang="ru-RU" sz="1400" b="1" baseline="0" dirty="0" smtClean="0">
                          <a:solidFill>
                            <a:srgbClr val="002060"/>
                          </a:solidFill>
                        </a:rPr>
                        <a:t> проектов как форма организации единого образовательного пространства»</a:t>
                      </a:r>
                      <a:endParaRPr lang="ru-RU" sz="14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395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-55084"/>
            <a:ext cx="10993668" cy="24898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СТРУКТУРНО - ФУНКЦИОНАЛЬНАЯ МОДЕЛЬ МЕТОДИЧЕСКОЙ РАБОТЫ </a:t>
            </a:r>
          </a:p>
          <a:p>
            <a:pPr marL="0" indent="0" algn="ctr">
              <a:buNone/>
            </a:pPr>
            <a:r>
              <a:rPr lang="ru-RU" sz="3200" b="1" dirty="0" smtClean="0">
                <a:solidFill>
                  <a:schemeClr val="tx1"/>
                </a:solidFill>
              </a:rPr>
              <a:t>ПО ВНЕДРЕНИЮ ПРОЕКТНОЙ ДЕЯТЕЛЬНОСТИ</a:t>
            </a:r>
            <a:endParaRPr lang="ru-RU" sz="3200" b="1" dirty="0">
              <a:solidFill>
                <a:schemeClr val="tx1"/>
              </a:solidFill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4910495" y="4196853"/>
            <a:ext cx="2541101" cy="1270924"/>
            <a:chOff x="4207816" y="2252444"/>
            <a:chExt cx="2541101" cy="1270924"/>
          </a:xfrm>
        </p:grpSpPr>
        <p:sp>
          <p:nvSpPr>
            <p:cNvPr id="13" name="Скругленный прямоугольник 4"/>
            <p:cNvSpPr/>
            <p:nvPr/>
          </p:nvSpPr>
          <p:spPr>
            <a:xfrm>
              <a:off x="4245040" y="2289668"/>
              <a:ext cx="2466653" cy="11964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6690" tIns="186690" rIns="186690" bIns="186690" numCol="1" spcCol="1270" anchor="ctr" anchorCtr="0">
              <a:noAutofit/>
            </a:bodyPr>
            <a:lstStyle/>
            <a:p>
              <a:pPr lvl="0"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900" kern="1200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4207816" y="2252444"/>
              <a:ext cx="2541101" cy="12709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ru-RU" b="1" dirty="0" smtClean="0">
                  <a:solidFill>
                    <a:srgbClr val="002060"/>
                  </a:solidFill>
                </a:rPr>
                <a:t>Выявление педагогов к развитию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8355686" y="4188590"/>
            <a:ext cx="2541101" cy="1270924"/>
            <a:chOff x="4207816" y="2252444"/>
            <a:chExt cx="2541101" cy="1270924"/>
          </a:xfrm>
        </p:grpSpPr>
        <p:sp>
          <p:nvSpPr>
            <p:cNvPr id="16" name="Скругленный прямоугольник 4"/>
            <p:cNvSpPr/>
            <p:nvPr/>
          </p:nvSpPr>
          <p:spPr>
            <a:xfrm>
              <a:off x="4245040" y="2289668"/>
              <a:ext cx="2466653" cy="11964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6690" tIns="186690" rIns="186690" bIns="186690" numCol="1" spcCol="1270" anchor="ctr" anchorCtr="0">
              <a:noAutofit/>
            </a:bodyPr>
            <a:lstStyle/>
            <a:p>
              <a:pPr lvl="0"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900" kern="1200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4207816" y="2252444"/>
              <a:ext cx="2541101" cy="12709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ru-RU" b="1" dirty="0" smtClean="0">
                  <a:solidFill>
                    <a:srgbClr val="002060"/>
                  </a:solidFill>
                </a:rPr>
                <a:t>Анализ внешних и внутренних условий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4373697" y="2291508"/>
            <a:ext cx="3514380" cy="1674564"/>
          </a:xfrm>
          <a:prstGeom prst="rect">
            <a:avLst/>
          </a:prstGeom>
        </p:spPr>
        <p:style>
          <a:lnRef idx="2">
            <a:schemeClr val="accent6"/>
          </a:lnRef>
          <a:fillRef idx="1002">
            <a:schemeClr val="lt2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1 этап </a:t>
            </a:r>
          </a:p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информационно-аналитический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1465304" y="4159629"/>
            <a:ext cx="2541101" cy="1270924"/>
            <a:chOff x="4207816" y="2252444"/>
            <a:chExt cx="2541101" cy="1270924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4207816" y="2252444"/>
              <a:ext cx="2541101" cy="12709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ru-RU" b="1" dirty="0" smtClean="0">
                  <a:solidFill>
                    <a:srgbClr val="002060"/>
                  </a:solidFill>
                </a:rPr>
                <a:t>Выявление мотивационной готовности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10" name="Скругленный прямоугольник 4"/>
            <p:cNvSpPr/>
            <p:nvPr/>
          </p:nvSpPr>
          <p:spPr>
            <a:xfrm>
              <a:off x="4245040" y="2289668"/>
              <a:ext cx="2466653" cy="11964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6690" tIns="186690" rIns="186690" bIns="186690" numCol="1" spcCol="1270" anchor="ctr" anchorCtr="0">
              <a:noAutofit/>
            </a:bodyPr>
            <a:lstStyle/>
            <a:p>
              <a:pPr lvl="0"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9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105834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-55084"/>
            <a:ext cx="10993668" cy="24898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2 этап </a:t>
            </a:r>
          </a:p>
          <a:p>
            <a:pPr marL="0" indent="0" algn="ctr">
              <a:buNone/>
            </a:pPr>
            <a:r>
              <a:rPr lang="ru-RU" sz="3200" b="1" dirty="0">
                <a:solidFill>
                  <a:srgbClr val="002060"/>
                </a:solidFill>
              </a:rPr>
              <a:t>с</a:t>
            </a:r>
            <a:r>
              <a:rPr lang="ru-RU" sz="3200" b="1" dirty="0" smtClean="0">
                <a:solidFill>
                  <a:srgbClr val="002060"/>
                </a:solidFill>
              </a:rPr>
              <a:t>одержательно- практический</a:t>
            </a:r>
            <a:endParaRPr lang="ru-RU" sz="3200" b="1" dirty="0">
              <a:solidFill>
                <a:srgbClr val="002060"/>
              </a:solidFill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3007606" y="4159629"/>
            <a:ext cx="2588964" cy="831012"/>
            <a:chOff x="4207817" y="2252444"/>
            <a:chExt cx="2503876" cy="1270924"/>
          </a:xfrm>
        </p:grpSpPr>
        <p:sp>
          <p:nvSpPr>
            <p:cNvPr id="13" name="Скругленный прямоугольник 4"/>
            <p:cNvSpPr/>
            <p:nvPr/>
          </p:nvSpPr>
          <p:spPr>
            <a:xfrm>
              <a:off x="4245040" y="2289668"/>
              <a:ext cx="2466653" cy="11964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6690" tIns="186690" rIns="186690" bIns="186690" numCol="1" spcCol="1270" anchor="ctr" anchorCtr="0">
              <a:noAutofit/>
            </a:bodyPr>
            <a:lstStyle/>
            <a:p>
              <a:pPr lvl="0"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900" kern="1200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4207817" y="2252444"/>
              <a:ext cx="2159934" cy="12709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ru-RU" b="1" dirty="0" smtClean="0">
                  <a:solidFill>
                    <a:srgbClr val="002060"/>
                  </a:solidFill>
                </a:rPr>
                <a:t>ПРАКТИКУМЫ,</a:t>
              </a:r>
            </a:p>
            <a:p>
              <a:pPr algn="ctr"/>
              <a:r>
                <a:rPr lang="ru-RU" b="1" dirty="0" smtClean="0">
                  <a:solidFill>
                    <a:srgbClr val="002060"/>
                  </a:solidFill>
                </a:rPr>
                <a:t>КОНСУЛЬТАЦИИ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5635059" y="4159628"/>
            <a:ext cx="5006305" cy="831013"/>
            <a:chOff x="1227470" y="2206551"/>
            <a:chExt cx="5484223" cy="1316817"/>
          </a:xfrm>
        </p:grpSpPr>
        <p:sp>
          <p:nvSpPr>
            <p:cNvPr id="16" name="Скругленный прямоугольник 4"/>
            <p:cNvSpPr/>
            <p:nvPr/>
          </p:nvSpPr>
          <p:spPr>
            <a:xfrm>
              <a:off x="4245040" y="2289668"/>
              <a:ext cx="2466653" cy="11964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6690" tIns="186690" rIns="186690" bIns="186690" numCol="1" spcCol="1270" anchor="ctr" anchorCtr="0">
              <a:noAutofit/>
            </a:bodyPr>
            <a:lstStyle/>
            <a:p>
              <a:pPr lvl="0"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900" kern="1200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1227470" y="2206551"/>
              <a:ext cx="2627990" cy="131681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ru-RU" b="1" dirty="0" smtClean="0">
                  <a:solidFill>
                    <a:srgbClr val="002060"/>
                  </a:solidFill>
                </a:rPr>
                <a:t>ПЕДАГОГИЧЕСКИЙ СОВЕТ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4373697" y="2291508"/>
            <a:ext cx="3514380" cy="1674564"/>
          </a:xfrm>
          <a:prstGeom prst="rect">
            <a:avLst/>
          </a:prstGeom>
        </p:spPr>
        <p:style>
          <a:lnRef idx="2">
            <a:schemeClr val="accent6"/>
          </a:lnRef>
          <a:fillRef idx="1002">
            <a:schemeClr val="lt2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МЕТОДЫ РАБОТЫ</a:t>
            </a:r>
            <a:endParaRPr lang="ru-RU" sz="2800" b="1" dirty="0">
              <a:solidFill>
                <a:srgbClr val="002060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407623" y="4159629"/>
            <a:ext cx="2797444" cy="831012"/>
            <a:chOff x="3639092" y="2252444"/>
            <a:chExt cx="3072601" cy="1270924"/>
          </a:xfrm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3639092" y="2252444"/>
              <a:ext cx="2383796" cy="12709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ru-RU" b="1" dirty="0" smtClean="0">
                  <a:solidFill>
                    <a:srgbClr val="002060"/>
                  </a:solidFill>
                </a:rPr>
                <a:t>ПРОБЛЕМНЫЙ СЕМИНАР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10" name="Скругленный прямоугольник 4"/>
            <p:cNvSpPr/>
            <p:nvPr/>
          </p:nvSpPr>
          <p:spPr>
            <a:xfrm>
              <a:off x="4245040" y="2289668"/>
              <a:ext cx="2466653" cy="11964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6690" tIns="186690" rIns="186690" bIns="186690" numCol="1" spcCol="1270" anchor="ctr" anchorCtr="0">
              <a:noAutofit/>
            </a:bodyPr>
            <a:lstStyle/>
            <a:p>
              <a:pPr lvl="0"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900" kern="1200"/>
            </a:p>
          </p:txBody>
        </p:sp>
      </p:grpSp>
      <p:sp>
        <p:nvSpPr>
          <p:cNvPr id="2" name="Скругленный прямоугольник 1"/>
          <p:cNvSpPr/>
          <p:nvPr/>
        </p:nvSpPr>
        <p:spPr>
          <a:xfrm>
            <a:off x="8428154" y="4159627"/>
            <a:ext cx="2952270" cy="83101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ВЫСТАВКА- ЯРМАРКА МЕТОДИЧЕСКИХ ПРОЕКТОВ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47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286439"/>
            <a:ext cx="10993668" cy="1828800"/>
          </a:xfrm>
        </p:spPr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rgbClr val="002060"/>
                </a:solidFill>
              </a:rPr>
              <a:t>3</a:t>
            </a:r>
            <a:r>
              <a:rPr lang="ru-RU" sz="3200" b="1" dirty="0" smtClean="0">
                <a:solidFill>
                  <a:srgbClr val="002060"/>
                </a:solidFill>
              </a:rPr>
              <a:t> этап </a:t>
            </a:r>
          </a:p>
          <a:p>
            <a:pPr marL="0" indent="0" algn="ctr">
              <a:buNone/>
            </a:pPr>
            <a:r>
              <a:rPr lang="ru-RU" sz="3200" b="1" dirty="0" smtClean="0">
                <a:solidFill>
                  <a:srgbClr val="002060"/>
                </a:solidFill>
              </a:rPr>
              <a:t>контрольно- оценочный</a:t>
            </a:r>
            <a:endParaRPr lang="ru-RU" sz="3200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r>
              <a:rPr lang="ru-RU" sz="2400" dirty="0">
                <a:solidFill>
                  <a:srgbClr val="002060"/>
                </a:solidFill>
              </a:rPr>
              <a:t>(</a:t>
            </a:r>
            <a:r>
              <a:rPr lang="ru-RU" sz="2400" dirty="0" smtClean="0">
                <a:solidFill>
                  <a:srgbClr val="002060"/>
                </a:solidFill>
              </a:rPr>
              <a:t>определение динамики уровня профессиональной компетентности педагогов, выявление затруднений педагогов  в освоении проектного метода)</a:t>
            </a:r>
            <a:endParaRPr lang="ru-RU" sz="2400" dirty="0">
              <a:solidFill>
                <a:srgbClr val="002060"/>
              </a:solidFill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1388125" y="4183969"/>
            <a:ext cx="2478796" cy="1434632"/>
            <a:chOff x="2641561" y="2289668"/>
            <a:chExt cx="4070132" cy="2194082"/>
          </a:xfrm>
        </p:grpSpPr>
        <p:sp>
          <p:nvSpPr>
            <p:cNvPr id="13" name="Скругленный прямоугольник 4"/>
            <p:cNvSpPr/>
            <p:nvPr/>
          </p:nvSpPr>
          <p:spPr>
            <a:xfrm>
              <a:off x="4245040" y="2289668"/>
              <a:ext cx="2466653" cy="11964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6690" tIns="186690" rIns="186690" bIns="186690" numCol="1" spcCol="1270" anchor="ctr" anchorCtr="0">
              <a:noAutofit/>
            </a:bodyPr>
            <a:lstStyle/>
            <a:p>
              <a:pPr lvl="0"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900" kern="1200"/>
            </a:p>
          </p:txBody>
        </p:sp>
        <p:sp>
          <p:nvSpPr>
            <p:cNvPr id="12" name="Скругленный прямоугольник 11"/>
            <p:cNvSpPr/>
            <p:nvPr/>
          </p:nvSpPr>
          <p:spPr>
            <a:xfrm>
              <a:off x="2641561" y="2883111"/>
              <a:ext cx="3726190" cy="1600639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endParaRPr lang="ru-RU" b="1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ru-RU" b="1" dirty="0" smtClean="0">
                  <a:solidFill>
                    <a:srgbClr val="002060"/>
                  </a:solidFill>
                </a:rPr>
                <a:t>АНКЕТИРОВАНИЕ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843473" y="4566558"/>
            <a:ext cx="5127491" cy="1052043"/>
            <a:chOff x="1227470" y="2206551"/>
            <a:chExt cx="5484223" cy="1316817"/>
          </a:xfrm>
        </p:grpSpPr>
        <p:sp>
          <p:nvSpPr>
            <p:cNvPr id="16" name="Скругленный прямоугольник 4"/>
            <p:cNvSpPr/>
            <p:nvPr/>
          </p:nvSpPr>
          <p:spPr>
            <a:xfrm>
              <a:off x="4245040" y="2289668"/>
              <a:ext cx="2466653" cy="119647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86690" tIns="186690" rIns="186690" bIns="186690" numCol="1" spcCol="1270" anchor="ctr" anchorCtr="0">
              <a:noAutofit/>
            </a:bodyPr>
            <a:lstStyle/>
            <a:p>
              <a:pPr lvl="0" algn="ctr" defTabSz="2178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900" kern="1200"/>
            </a:p>
          </p:txBody>
        </p:sp>
        <p:sp>
          <p:nvSpPr>
            <p:cNvPr id="15" name="Скругленный прямоугольник 14"/>
            <p:cNvSpPr/>
            <p:nvPr/>
          </p:nvSpPr>
          <p:spPr>
            <a:xfrm>
              <a:off x="1227470" y="2206551"/>
              <a:ext cx="2627990" cy="1316817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endParaRPr lang="ru-RU" b="1" dirty="0" smtClean="0">
                <a:solidFill>
                  <a:srgbClr val="002060"/>
                </a:solidFill>
              </a:endParaRPr>
            </a:p>
            <a:p>
              <a:pPr algn="ctr"/>
              <a:r>
                <a:rPr lang="ru-RU" b="1" dirty="0" smtClean="0">
                  <a:solidFill>
                    <a:srgbClr val="002060"/>
                  </a:solidFill>
                </a:rPr>
                <a:t>НАБЛЮДЕНИЕ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4373697" y="2291508"/>
            <a:ext cx="3514380" cy="1674564"/>
          </a:xfrm>
          <a:prstGeom prst="rect">
            <a:avLst/>
          </a:prstGeom>
        </p:spPr>
        <p:style>
          <a:lnRef idx="2">
            <a:schemeClr val="accent6"/>
          </a:lnRef>
          <a:fillRef idx="1002">
            <a:schemeClr val="lt2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</a:rPr>
              <a:t>МЕТОДЫ РАБОТЫ</a:t>
            </a:r>
            <a:endParaRPr lang="ru-RU" sz="2800" b="1" dirty="0">
              <a:solidFill>
                <a:srgbClr val="002060"/>
              </a:solidFill>
            </a:endParaRPr>
          </a:p>
        </p:txBody>
      </p:sp>
      <p:sp>
        <p:nvSpPr>
          <p:cNvPr id="10" name="Скругленный прямоугольник 4"/>
          <p:cNvSpPr/>
          <p:nvPr/>
        </p:nvSpPr>
        <p:spPr>
          <a:xfrm>
            <a:off x="959308" y="4183968"/>
            <a:ext cx="2245760" cy="78233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86690" tIns="186690" rIns="186690" bIns="186690" numCol="1" spcCol="1270" anchor="ctr" anchorCtr="0">
            <a:noAutofit/>
          </a:bodyPr>
          <a:lstStyle/>
          <a:p>
            <a:pPr lvl="0" algn="ctr" defTabSz="2178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4900" kern="120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8277072" y="4575134"/>
            <a:ext cx="2431323" cy="1043467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</a:rPr>
              <a:t>СОБЕСЕДОВАНИЕ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54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295</TotalTime>
  <Words>430</Words>
  <Application>Microsoft Office PowerPoint</Application>
  <PresentationFormat>Широкоэкранный</PresentationFormat>
  <Paragraphs>77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Century Gothic</vt:lpstr>
      <vt:lpstr>Wingdings</vt:lpstr>
      <vt:lpstr>Wingdings 3</vt:lpstr>
      <vt:lpstr>Сектор</vt:lpstr>
      <vt:lpstr>Автор проекта: Сафронова ОКСАНА ВЛАДИМИРОВНА старший воспитатель  МБДОУ «Детский сад №28 «Золотой петушок»</vt:lpstr>
      <vt:lpstr>Цель Проекта: организовать систему работы с педагогическими кадрами по внедрению в образовательный процесс доу новой технологии  - «Метод проектов».  Участники:  старший воспитатель, педагоги ДОУ, музыкальный руководитель, инструктор по физической культуре, педагог дополнительного образования, родители.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«ЯРМАРКА ИДЕЙ» (защита авторских проектов педагогов разных возрастных групп, специалистов ДОУ)  ЦЕЛЬ:  Предоставить педагогам возможность публичного выступления, самовыражения для повышения мотивации, интереса к профессиональной деятельности, престижности выполнения проектов, обучения умению презентовать себя и свою работу.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виталий сафронов</dc:creator>
  <cp:lastModifiedBy>виталий сафронов</cp:lastModifiedBy>
  <cp:revision>25</cp:revision>
  <dcterms:created xsi:type="dcterms:W3CDTF">2018-03-25T18:21:46Z</dcterms:created>
  <dcterms:modified xsi:type="dcterms:W3CDTF">2018-03-30T22:17:20Z</dcterms:modified>
</cp:coreProperties>
</file>