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8" r:id="rId4"/>
    <p:sldId id="261" r:id="rId5"/>
    <p:sldId id="262" r:id="rId6"/>
    <p:sldId id="279" r:id="rId7"/>
    <p:sldId id="280" r:id="rId8"/>
    <p:sldId id="269" r:id="rId9"/>
    <p:sldId id="272" r:id="rId10"/>
    <p:sldId id="281" r:id="rId11"/>
    <p:sldId id="282" r:id="rId12"/>
    <p:sldId id="274" r:id="rId13"/>
    <p:sldId id="276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9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1A16248-7909-4263-B7B2-8D6E7C3C85A2}" type="datetimeFigureOut">
              <a:rPr lang="ru-RU" smtClean="0"/>
              <a:pPr/>
              <a:t>04.05.2018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C4D5A56-01F5-4E6D-AC1E-C1C123DA61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16248-7909-4263-B7B2-8D6E7C3C85A2}" type="datetimeFigureOut">
              <a:rPr lang="ru-RU" smtClean="0"/>
              <a:pPr/>
              <a:t>04.05.2018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5A56-01F5-4E6D-AC1E-C1C123DA61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16248-7909-4263-B7B2-8D6E7C3C85A2}" type="datetimeFigureOut">
              <a:rPr lang="ru-RU" smtClean="0"/>
              <a:pPr/>
              <a:t>04.05.2018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5A56-01F5-4E6D-AC1E-C1C123DA61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16248-7909-4263-B7B2-8D6E7C3C85A2}" type="datetimeFigureOut">
              <a:rPr lang="ru-RU" smtClean="0"/>
              <a:pPr/>
              <a:t>04.05.2018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5A56-01F5-4E6D-AC1E-C1C123DA61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16248-7909-4263-B7B2-8D6E7C3C85A2}" type="datetimeFigureOut">
              <a:rPr lang="ru-RU" smtClean="0"/>
              <a:pPr/>
              <a:t>04.05.2018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5A56-01F5-4E6D-AC1E-C1C123DA61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16248-7909-4263-B7B2-8D6E7C3C85A2}" type="datetimeFigureOut">
              <a:rPr lang="ru-RU" smtClean="0"/>
              <a:pPr/>
              <a:t>04.05.2018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5A56-01F5-4E6D-AC1E-C1C123DA61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A16248-7909-4263-B7B2-8D6E7C3C85A2}" type="datetimeFigureOut">
              <a:rPr lang="ru-RU" smtClean="0"/>
              <a:pPr/>
              <a:t>04.05.2018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4D5A56-01F5-4E6D-AC1E-C1C123DA61E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1A16248-7909-4263-B7B2-8D6E7C3C85A2}" type="datetimeFigureOut">
              <a:rPr lang="ru-RU" smtClean="0"/>
              <a:pPr/>
              <a:t>04.05.2018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C4D5A56-01F5-4E6D-AC1E-C1C123DA61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16248-7909-4263-B7B2-8D6E7C3C85A2}" type="datetimeFigureOut">
              <a:rPr lang="ru-RU" smtClean="0"/>
              <a:pPr/>
              <a:t>04.05.2018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5A56-01F5-4E6D-AC1E-C1C123DA61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16248-7909-4263-B7B2-8D6E7C3C85A2}" type="datetimeFigureOut">
              <a:rPr lang="ru-RU" smtClean="0"/>
              <a:pPr/>
              <a:t>04.05.2018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5A56-01F5-4E6D-AC1E-C1C123DA61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16248-7909-4263-B7B2-8D6E7C3C85A2}" type="datetimeFigureOut">
              <a:rPr lang="ru-RU" smtClean="0"/>
              <a:pPr/>
              <a:t>04.05.2018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5A56-01F5-4E6D-AC1E-C1C123DA61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1A16248-7909-4263-B7B2-8D6E7C3C85A2}" type="datetimeFigureOut">
              <a:rPr lang="ru-RU" smtClean="0"/>
              <a:pPr/>
              <a:t>04.05.2018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C4D5A56-01F5-4E6D-AC1E-C1C123DA61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ru/url?sa=i&amp;rct=j&amp;q=&amp;esrc=s&amp;source=images&amp;cd=&amp;cad=rja&amp;uact=8&amp;docid=tveaK0llO0Jf-M&amp;tbnid=tW-z1_JiB7TybM:&amp;ved=0CAUQjRw&amp;url=http://inkazan.ru/tovarishh-stalin-otec-kazanskogo-trollejbusa/&amp;ei=WgZNU4iaDYHa4ATfuYDwCA&amp;psig=AFQjCNHvXaf4aOrtNYeQC6oTzEqjqbfm3A&amp;ust=139764255938821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ru/url?sa=i&amp;rct=j&amp;q=&amp;esrc=s&amp;source=images&amp;cd=&amp;cad=rja&amp;uact=8&amp;docid=jmcL-3pWTeuzIM&amp;tbnid=AOfTsM2uCcMWOM:&amp;ved=0CAUQjRw&amp;url=http://topwar.ru/7696-snabzhenie-naseleniya-produktami-pitaniya-vo-vremya-velikoy-otechestvennoy-voyny.html&amp;ei=5hVNU-P-IfD24QSlnIDYCw&amp;bvm=bv.64764171,d.bGE&amp;psig=AFQjCNG3clnugTJ4aiPZ4T32ef4WZIOMKA&amp;ust=139764699488940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ru/url?sa=i&amp;rct=j&amp;q=&amp;esrc=s&amp;source=images&amp;cd=&amp;cad=rja&amp;uact=8&amp;docid=jmcL-3pWTeuzIM&amp;tbnid=AOfTsM2uCcMWOM:&amp;ved=0CAUQjRw&amp;url=http://giraneva.ru/ru/novostnoy-blog/besposhchadniy-granin-i-novie-razgovori-o-blokade.html&amp;ei=TRVNU6SXFKvt4gS1xIHgCw&amp;bvm=bv.64764171,d.bGE&amp;psig=AFQjCNG3clnugTJ4aiPZ4T32ef4WZIOMKA&amp;ust=139764699488940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ru/url?sa=i&amp;rct=j&amp;q=&amp;esrc=s&amp;source=images&amp;cd=&amp;cad=rja&amp;uact=8&amp;docid=syrL3grlyKC7sM&amp;tbnid=n5r0BtGSb3_UcM:&amp;ved=0CAUQjRw&amp;url=http://www.rt-online.ru/aticles/rubric-79/60085/&amp;ei=FxlNU5WWCeHNygPQhIAI&amp;bvm=bv.64764171,d.bGE&amp;psig=AFQjCNHPeQJsV_7bWhJmVBD8g08SAicNmA&amp;ust=139764799764291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35280" cy="1171129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Казань и казанцы в период </a:t>
            </a:r>
            <a:br>
              <a:rPr lang="ru-RU" sz="6000" dirty="0" smtClean="0"/>
            </a:br>
            <a:r>
              <a:rPr lang="ru-RU" sz="6000" dirty="0" smtClean="0"/>
              <a:t>Великой Отечественной Войны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3203848" y="4293096"/>
            <a:ext cx="5940152" cy="504056"/>
          </a:xfrm>
        </p:spPr>
        <p:txBody>
          <a:bodyPr>
            <a:noAutofit/>
          </a:bodyPr>
          <a:lstStyle/>
          <a:p>
            <a:r>
              <a:rPr lang="ru-RU" sz="2000" dirty="0"/>
              <a:t>Подготовил: Персов Роман ученик 10А класса</a:t>
            </a:r>
          </a:p>
          <a:p>
            <a:r>
              <a:rPr lang="ru-RU" sz="2000" dirty="0"/>
              <a:t>ЛИ ФГБОУ ВО «КНИТУ»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37308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Мужчины ушли на фронт, а женщины и дети ударно работали на заводах и фабриках.</a:t>
            </a:r>
            <a:endParaRPr lang="ru-RU" sz="2800" b="1" dirty="0"/>
          </a:p>
        </p:txBody>
      </p:sp>
      <p:pic>
        <p:nvPicPr>
          <p:cNvPr id="4" name="Содержимое 3" descr="http://www.savok.org/uploads/posts/2010-03/1268868448_a89fa5f42aa32847687bbc3c4b5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445703"/>
            <a:ext cx="6096000" cy="3931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426840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/>
              <a:t>Все фабрики Казани работали , чтобы обеспечить фронт всем необходимым</a:t>
            </a:r>
            <a:br>
              <a:rPr lang="ru-RU" sz="2000" b="1" i="1" dirty="0" smtClean="0"/>
            </a:br>
            <a:r>
              <a:rPr lang="ru-RU" sz="2000" dirty="0" smtClean="0"/>
              <a:t> Государственные архивы РФ</a:t>
            </a:r>
            <a:br>
              <a:rPr lang="ru-RU" sz="2000" dirty="0" smtClean="0"/>
            </a:br>
            <a:r>
              <a:rPr lang="ru-RU" sz="2000" dirty="0" smtClean="0"/>
              <a:t> Лучшая стахановка жирового комбината Х.Х.Хайруллина </a:t>
            </a:r>
            <a:endParaRPr lang="ru-RU" sz="2000" b="1" i="1" dirty="0"/>
          </a:p>
        </p:txBody>
      </p:sp>
      <p:pic>
        <p:nvPicPr>
          <p:cNvPr id="4" name="Содержимое 3" descr="http://900igr.net/datas/istorija/Tyl-v-gody-VOV/0008-008-Tyl-v-gody-VOV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9100" y="2249488"/>
            <a:ext cx="57658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Первые суворовцы </a:t>
            </a:r>
            <a:br>
              <a:rPr lang="ru-RU" dirty="0" smtClean="0"/>
            </a:br>
            <a:r>
              <a:rPr lang="ru-RU" dirty="0" smtClean="0"/>
              <a:t>1944 год</a:t>
            </a:r>
            <a:endParaRPr lang="ru-RU" dirty="0"/>
          </a:p>
        </p:txBody>
      </p:sp>
      <p:pic>
        <p:nvPicPr>
          <p:cNvPr id="4" name="Содержимое 3" descr="http://im1-tub-ru.yandex.net/i?id=177097384-43-72&amp;n=2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348880"/>
            <a:ext cx="561662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Казанцы с радостью слушают по радио известие о победе.</a:t>
            </a:r>
            <a:endParaRPr lang="ru-RU" sz="3200" b="1" i="1" dirty="0"/>
          </a:p>
        </p:txBody>
      </p:sp>
      <p:pic>
        <p:nvPicPr>
          <p:cNvPr id="4" name="Содержимое 3" descr="Радость переполняет сердце, когда слышишь по радио сообщения о новых победах нашей родной Красной Арми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636912"/>
            <a:ext cx="583264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/>
          </a:bodyPr>
          <a:lstStyle/>
          <a:p>
            <a:r>
              <a:rPr lang="ru-RU" sz="3600" b="1" i="1" dirty="0" smtClean="0"/>
              <a:t>Не зря трудились у станков, на полях.</a:t>
            </a:r>
          </a:p>
          <a:p>
            <a:r>
              <a:rPr lang="ru-RU" sz="3600" b="1" i="1" dirty="0" smtClean="0"/>
              <a:t> Огромную помощь фронту оказали  трудящиеся Татарии.</a:t>
            </a:r>
          </a:p>
          <a:p>
            <a:r>
              <a:rPr lang="ru-RU" sz="3600" b="1" i="1" dirty="0" smtClean="0"/>
              <a:t> Не зря уроженцы Татарии сражались, как львы!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620688"/>
            <a:ext cx="8229600" cy="1872208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/>
              <a:t>В воскресенье 22 июня 1941 года в Казани было солнечно и очень жарко. Большинство горожан на выходные  уехали отдыхать на природу, кто-то  проводил выходные в Парке Горького, кто-то гулял по городу.</a:t>
            </a:r>
            <a:endParaRPr lang="ru-RU" sz="2400" b="1" i="1" dirty="0"/>
          </a:p>
        </p:txBody>
      </p:sp>
      <p:pic>
        <p:nvPicPr>
          <p:cNvPr id="4" name="irc_mi" descr="http://inkazan.ru/wp-content/uploads/2010/06/baumana_izd_old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8737" y="2564904"/>
            <a:ext cx="6486525" cy="408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3782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600" b="1" dirty="0" smtClean="0">
                <a:solidFill>
                  <a:srgbClr val="C00000"/>
                </a:solidFill>
              </a:rPr>
              <a:t>Речь наркома иностранных дел Молотова</a:t>
            </a:r>
            <a:r>
              <a:rPr lang="ru-RU" b="1" dirty="0" smtClean="0">
                <a:solidFill>
                  <a:srgbClr val="C00000"/>
                </a:solidFill>
              </a:rPr>
              <a:t>: </a:t>
            </a:r>
            <a:endParaRPr lang="ru-RU" dirty="0" smtClean="0">
              <a:solidFill>
                <a:srgbClr val="C00000"/>
              </a:solidFill>
            </a:endParaRPr>
          </a:p>
          <a:p>
            <a:pPr algn="ctr"/>
            <a:r>
              <a:rPr lang="ru-RU" dirty="0" smtClean="0"/>
              <a:t>«</a:t>
            </a:r>
            <a:r>
              <a:rPr lang="ru-RU" b="1" i="1" dirty="0" smtClean="0"/>
              <a:t>Сегодня, в 4 часа утра, без предъявления каких-либо претензий к Советскому Союзу, без объявления войны, германские войска напали на нашу страну, атаковали наши границы во многих местах и подвергли бомбежке наши города… Красная Армия и весь наш народ поведут победоносную отечественную войну за родину, за честь, за свободу…</a:t>
            </a:r>
          </a:p>
          <a:p>
            <a:pPr algn="ctr"/>
            <a:r>
              <a:rPr lang="ru-RU" b="1" i="1" dirty="0" smtClean="0"/>
              <a:t>Наше дело правое. Враг будет разбит. Победа будет за нами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Победа будет за нами</a:t>
            </a:r>
            <a:br>
              <a:rPr lang="ru-RU" b="1" i="1" dirty="0" smtClean="0"/>
            </a:br>
            <a:r>
              <a:rPr lang="ru-RU" dirty="0" smtClean="0"/>
              <a:t>Так они уходили на войну</a:t>
            </a:r>
            <a:endParaRPr lang="ru-RU" dirty="0"/>
          </a:p>
        </p:txBody>
      </p:sp>
      <p:pic>
        <p:nvPicPr>
          <p:cNvPr id="4" name="Содержимое 3" descr="http://im0-tub-ru.yandex.net/i?id=191633290-29-72&amp;n=2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583264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По решению Правительства СССР в первые же месяцы войны Казань стала городом первой степени секретности. </a:t>
            </a:r>
            <a:endParaRPr lang="ru-RU" sz="4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"</a:t>
            </a:r>
            <a:r>
              <a:rPr lang="ru-RU" sz="3600" dirty="0" smtClean="0"/>
              <a:t>Казанский обвод" </a:t>
            </a:r>
            <a:br>
              <a:rPr lang="ru-RU" sz="3600" dirty="0" smtClean="0"/>
            </a:br>
            <a:r>
              <a:rPr lang="ru-RU" sz="3600" dirty="0" smtClean="0"/>
              <a:t>Фото: Музей Мемориала ВОВ в Казани</a:t>
            </a:r>
            <a:endParaRPr lang="ru-RU" sz="3600" dirty="0"/>
          </a:p>
        </p:txBody>
      </p:sp>
      <p:pic>
        <p:nvPicPr>
          <p:cNvPr id="4" name="Содержимое 3" descr="http://kazan.kp.ru/upimg/3dbcf1e95a9df2bc3cfa526f880f3a43063654af/29483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492896"/>
            <a:ext cx="6624736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Выдача хлеба по карточкам в годы ВОВ</a:t>
            </a:r>
            <a:endParaRPr lang="ru-RU" b="1" i="1" dirty="0"/>
          </a:p>
        </p:txBody>
      </p:sp>
      <p:pic>
        <p:nvPicPr>
          <p:cNvPr id="4" name="irc_mi" descr="http://topwar.ru/uploads/posts/2011-10/1318793714_02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249488"/>
            <a:ext cx="396044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irc_mi" descr="http://giraneva.ru/assets/images/euro/hleb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5900" y="2361883"/>
            <a:ext cx="6172200" cy="40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i="1" dirty="0" smtClean="0"/>
              <a:t>Битва за хлеб</a:t>
            </a:r>
            <a:endParaRPr lang="ru-RU" b="1" i="1" dirty="0"/>
          </a:p>
        </p:txBody>
      </p:sp>
      <p:pic>
        <p:nvPicPr>
          <p:cNvPr id="4" name="irc_mi" descr="http://www.rt-online.ru/images/photos/2004/12/front-3112_17444097222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420888"/>
            <a:ext cx="604867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251</TotalTime>
  <Words>145</Words>
  <Application>Microsoft Office PowerPoint</Application>
  <PresentationFormat>Экран (4:3)</PresentationFormat>
  <Paragraphs>19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Georgia</vt:lpstr>
      <vt:lpstr>Trebuchet MS</vt:lpstr>
      <vt:lpstr>Wingdings 2</vt:lpstr>
      <vt:lpstr>Городская</vt:lpstr>
      <vt:lpstr>Казань и казанцы в период  Великой Отечественной Войны</vt:lpstr>
      <vt:lpstr>В воскресенье 22 июня 1941 года в Казани было солнечно и очень жарко. Большинство горожан на выходные  уехали отдыхать на природу, кто-то  проводил выходные в Парке Горького, кто-то гулял по городу.</vt:lpstr>
      <vt:lpstr>Презентация PowerPoint</vt:lpstr>
      <vt:lpstr>Победа будет за нами Так они уходили на войну</vt:lpstr>
      <vt:lpstr>Презентация PowerPoint</vt:lpstr>
      <vt:lpstr>"Казанский обвод"  Фото: Музей Мемориала ВОВ в Казани</vt:lpstr>
      <vt:lpstr>Выдача хлеба по карточкам в годы ВОВ</vt:lpstr>
      <vt:lpstr>Презентация PowerPoint</vt:lpstr>
      <vt:lpstr>Битва за хлеб</vt:lpstr>
      <vt:lpstr>Мужчины ушли на фронт, а женщины и дети ударно работали на заводах и фабриках.</vt:lpstr>
      <vt:lpstr>Все фабрики Казани работали , чтобы обеспечить фронт всем необходимым  Государственные архивы РФ  Лучшая стахановка жирового комбината Х.Х.Хайруллина </vt:lpstr>
      <vt:lpstr>Первые суворовцы  1944 год</vt:lpstr>
      <vt:lpstr>Казанцы с радостью слушают по радио известие о победе.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Денис</dc:creator>
  <cp:lastModifiedBy>User25</cp:lastModifiedBy>
  <cp:revision>30</cp:revision>
  <dcterms:created xsi:type="dcterms:W3CDTF">2014-04-15T09:44:53Z</dcterms:created>
  <dcterms:modified xsi:type="dcterms:W3CDTF">2018-05-04T13:50:28Z</dcterms:modified>
</cp:coreProperties>
</file>