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9" autoAdjust="0"/>
    <p:restoredTop sz="94660"/>
  </p:normalViewPr>
  <p:slideViewPr>
    <p:cSldViewPr>
      <p:cViewPr varScale="1">
        <p:scale>
          <a:sx n="62" d="100"/>
          <a:sy n="62" d="100"/>
        </p:scale>
        <p:origin x="17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2DB74-FE83-495F-9905-F04718C5979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580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E7809-8A07-4520-B1D8-37E0C52A4B2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84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897DB-2D39-4F3B-99F3-8DCAD642CF5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448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1DB2D7D-622B-4BE6-B546-481342C1D4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DCD4DA-8DA2-4AB2-8222-E30015A5D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71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B1D93-AB6A-4D98-97B9-DF03304E11A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1109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E5A24-DE6E-4306-BBA3-30C82E57EDE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41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EA9D-127E-47BD-8A2D-11C1B76B62C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593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6DF53-A67E-40B7-8F6E-5EC29685577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9570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52642-77BD-4FDC-811C-DEDA379C17B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55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4A732-005F-42A7-A8CD-968C5DB647F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76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D237F-311E-47C5-841A-13B75535323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55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C70D6-65A3-4991-AF20-12111C28DA4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10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B323E7-0F95-4F9C-A3D0-1086B0F05F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69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ru.wikipedia.org/wiki/%D0%A4%D0%B0%D0%B9%D0%BB:Wilhelm_Keitel_Kapitulation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Reichstag-Russisches_Graffiti.jpg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28600"/>
            <a:ext cx="7772400" cy="1828800"/>
          </a:xfrm>
        </p:spPr>
        <p:txBody>
          <a:bodyPr/>
          <a:lstStyle/>
          <a:p>
            <a:r>
              <a:rPr lang="ru-RU" altLang="ru-RU" b="1" i="1">
                <a:solidFill>
                  <a:srgbClr val="FA0000"/>
                </a:solidFill>
                <a:latin typeface="Comic Sans MS" panose="030F0702030302020204" pitchFamily="66" charset="0"/>
              </a:rPr>
              <a:t>9 мая – День Победы!</a:t>
            </a:r>
          </a:p>
        </p:txBody>
      </p:sp>
      <p:pic>
        <p:nvPicPr>
          <p:cNvPr id="4100" name="Picture 4" descr="oboi_1280x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31" y="2057401"/>
            <a:ext cx="7125269" cy="36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52800" y="5657671"/>
            <a:ext cx="5821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Подготовил: Персов Роман ученик 10А класса</a:t>
            </a:r>
          </a:p>
          <a:p>
            <a:r>
              <a:rPr lang="ru-RU" dirty="0"/>
              <a:t>ЛИ ФГБОУ ВО «КНИТУ»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0"/>
            <a:ext cx="6858000" cy="995363"/>
          </a:xfrm>
        </p:spPr>
        <p:txBody>
          <a:bodyPr/>
          <a:lstStyle/>
          <a:p>
            <a:r>
              <a:rPr lang="ru-RU" dirty="0" smtClean="0"/>
              <a:t>Здание Рейхстага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7282271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07660" y="193663"/>
            <a:ext cx="8229600" cy="731838"/>
          </a:xfrm>
        </p:spPr>
        <p:txBody>
          <a:bodyPr/>
          <a:lstStyle/>
          <a:p>
            <a:r>
              <a:rPr lang="ru-RU" altLang="ru-RU" b="1" i="1" dirty="0">
                <a:solidFill>
                  <a:srgbClr val="FA0000"/>
                </a:solidFill>
                <a:latin typeface="Comic Sans MS" panose="030F0702030302020204" pitchFamily="66" charset="0"/>
              </a:rPr>
              <a:t>Мы в долгу за их подвиг!</a:t>
            </a:r>
          </a:p>
        </p:txBody>
      </p:sp>
      <p:pic>
        <p:nvPicPr>
          <p:cNvPr id="33799" name="Picture 7" descr="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0374"/>
            <a:ext cx="3886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HUssrT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7" y="1295400"/>
            <a:ext cx="4137546" cy="26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victory_day_parade0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895600"/>
            <a:ext cx="4038600" cy="2692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52400"/>
            <a:ext cx="4038600" cy="4530725"/>
          </a:xfrm>
        </p:spPr>
        <p:txBody>
          <a:bodyPr/>
          <a:lstStyle/>
          <a:p>
            <a:r>
              <a:rPr lang="ru-RU" altLang="ru-RU" sz="2800" b="1" i="1" dirty="0">
                <a:latin typeface="Comic Sans MS" panose="030F0702030302020204" pitchFamily="66" charset="0"/>
              </a:rPr>
              <a:t>С тех пор парады на Красной площади стали проводить ежегодно!</a:t>
            </a:r>
            <a:r>
              <a:rPr lang="ru-RU" alt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8001000" cy="1066800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>
                <a:solidFill>
                  <a:srgbClr val="FA0000"/>
                </a:solidFill>
                <a:latin typeface="Comic Sans MS" panose="030F0702030302020204" pitchFamily="66" charset="0"/>
              </a:rPr>
              <a:t>С праздником великой победы!</a:t>
            </a:r>
          </a:p>
        </p:txBody>
      </p:sp>
      <p:pic>
        <p:nvPicPr>
          <p:cNvPr id="47109" name="Picture 5" descr="img--i-7529-w-64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4549"/>
            <a:ext cx="8229600" cy="1143000"/>
          </a:xfrm>
        </p:spPr>
        <p:txBody>
          <a:bodyPr/>
          <a:lstStyle/>
          <a:p>
            <a:r>
              <a:rPr lang="ru-RU" altLang="ru-RU" b="1" i="1">
                <a:latin typeface="Comic Sans MS" panose="030F0702030302020204" pitchFamily="66" charset="0"/>
              </a:rPr>
              <a:t>Последние дни войны</a:t>
            </a:r>
            <a:r>
              <a:rPr lang="ru-RU" altLang="ru-RU"/>
              <a:t> !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dirty="0">
                <a:latin typeface="Comic Sans MS" panose="030F0702030302020204" pitchFamily="66" charset="0"/>
              </a:rPr>
              <a:t>Немецкие войска занимали оборону вдоль западных берегов рек Одер и </a:t>
            </a:r>
            <a:r>
              <a:rPr lang="ru-RU" altLang="ru-RU" sz="2400" dirty="0" err="1">
                <a:latin typeface="Comic Sans MS" panose="030F0702030302020204" pitchFamily="66" charset="0"/>
              </a:rPr>
              <a:t>Нейсе</a:t>
            </a:r>
            <a:r>
              <a:rPr lang="ru-RU" altLang="ru-RU" sz="2400" dirty="0">
                <a:latin typeface="Comic Sans MS" panose="030F0702030302020204" pitchFamily="66" charset="0"/>
              </a:rPr>
              <a:t>. На подступах к Берлину и в самом городе была сосредоточена группировка войск, имевшая в своём составе 62 дивизии (в том числе 48 пехотных, 4 танковые и 10 моторизованных), 37 отдельных пехотных полков и около 100 отдельных пехотных батальонов, а также значительное количество артиллерийских частей и подразделений. Эта группировка насчитывала около миллиона человек, 1 500 танков, 10 400 орудий и миномётов, 3 300 боевых самолётов.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6401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66800"/>
            <a:ext cx="3810000" cy="2540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0"/>
            <a:ext cx="4038600" cy="624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 i="1" dirty="0">
                <a:latin typeface="Comic Sans MS" panose="030F0702030302020204" pitchFamily="66" charset="0"/>
              </a:rPr>
              <a:t>Советские войска к началу операции насчитывали 149 стрелковых и 12 кавалерийских дивизий, 13 танковых и 7 механизированных корпусов, 15 отдельных танковых и самоходных бригад общей численностью более 1 900 000 человек. Участвовавшие в операции 1-я и 2-я армии Войска Польского насчитывали 10 пехотных и 1 танковую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81000"/>
            <a:ext cx="8229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i="1" dirty="0">
                <a:latin typeface="Comic Sans MS" panose="030F0702030302020204" pitchFamily="66" charset="0"/>
              </a:rPr>
              <a:t>1 мая в 3 часа 50 минут на командный пункт 8-й гвардейской армии был доставлен начальник генерального штаба сухопутных сил вермахта генерал пехоты Кребс, заявивший, что он уполномочен вести переговоры о перемирии. Однако Сталин распорядился не вести переговоров, кроме как о безоговорочной капитуляции. Немецкому командованию был поставлен ультиматум: если до 10 часов не будет дано согласие на безоговорочную капитуляцию, советскими войсками будет нанесён сокрушительный удар.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"/>
            <a:ext cx="8001000" cy="6019800"/>
          </a:xfrm>
        </p:spPr>
        <p:txBody>
          <a:bodyPr/>
          <a:lstStyle/>
          <a:p>
            <a:r>
              <a:rPr lang="ru-RU" altLang="ru-RU" sz="2800" b="1" i="1" dirty="0">
                <a:latin typeface="Comic Sans MS" panose="030F0702030302020204" pitchFamily="66" charset="0"/>
              </a:rPr>
              <a:t>Не получив ответа, советские войска в 10 часов 40 минут открыли ураганный огонь по остаткам обороны в центре Берлина. К 18 часам стало известно, что требования о капитуляции были отклонены. После этого начался последний штурм центральной части города, где находилась Имперская канцелярия. Всю ночь, с 1 на 2 мая, продолжались бои за канцелярию. К утру все помещения были заняты советскими солдатами.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409" y="0"/>
            <a:ext cx="8077200" cy="2084387"/>
          </a:xfrm>
        </p:spPr>
        <p:txBody>
          <a:bodyPr/>
          <a:lstStyle/>
          <a:p>
            <a:r>
              <a:rPr lang="ru-RU" altLang="ru-RU" sz="4000" dirty="0"/>
              <a:t>Вильгельм </a:t>
            </a:r>
            <a:r>
              <a:rPr lang="ru-RU" altLang="ru-RU" sz="4000" dirty="0" err="1"/>
              <a:t>Кейтель</a:t>
            </a:r>
            <a:r>
              <a:rPr lang="ru-RU" altLang="ru-RU" sz="4000" dirty="0"/>
              <a:t> подписывает Акт о безоговорочной капитуляции Германии</a:t>
            </a:r>
          </a:p>
        </p:txBody>
      </p:sp>
      <p:pic>
        <p:nvPicPr>
          <p:cNvPr id="40964" name="Рисунок 5" descr="http://upload.wikimedia.org/wikipedia/commons/thumb/8/89/Wilhelm_Keitel_Kapitulation.jpg/260px-Wilhelm_Keitel_Kapitul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48768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"/>
            <a:ext cx="8229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i="1" dirty="0">
                <a:latin typeface="Comic Sans MS" panose="030F0702030302020204" pitchFamily="66" charset="0"/>
              </a:rPr>
              <a:t>В Берлинской операции принимали участие более 2 миллионов солдат и офицеров, 6 250 танков и самоходных орудий, 41 600 орудий и миномётов, 7 500 самолётов.</a:t>
            </a:r>
          </a:p>
          <a:p>
            <a:pPr>
              <a:lnSpc>
                <a:spcPct val="90000"/>
              </a:lnSpc>
            </a:pPr>
            <a:r>
              <a:rPr lang="ru-RU" altLang="ru-RU" sz="2400" b="1" i="1" dirty="0">
                <a:latin typeface="Comic Sans MS" panose="030F0702030302020204" pitchFamily="66" charset="0"/>
              </a:rPr>
              <a:t>Потери Красной Армии оказались огромными: по официальным данным в ходе Берлинской операции советские войска потеряли 78 291 человек погибшими и 274 184 человека ранеными .</a:t>
            </a:r>
          </a:p>
        </p:txBody>
      </p:sp>
      <p:pic>
        <p:nvPicPr>
          <p:cNvPr id="41988" name="Picture 4" descr="i[5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«Они дошли!»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600200"/>
            <a:ext cx="40386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b="1" i="1" dirty="0">
                <a:latin typeface="Comic Sans MS" panose="030F0702030302020204" pitchFamily="66" charset="0"/>
              </a:rPr>
              <a:t>Подписи, оставленные советскими солдатами на стенах Рейхстага, сохраняются и сегодня. </a:t>
            </a:r>
          </a:p>
        </p:txBody>
      </p:sp>
      <p:pic>
        <p:nvPicPr>
          <p:cNvPr id="43015" name="Рисунок 9" descr="http://upload.wikimedia.org/wikipedia/commons/thumb/f/f6/Reichstag-Russisches_Graffiti.jpg/260px-Reichstag-Russisches_Graffiti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62200"/>
            <a:ext cx="3670300" cy="275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676400"/>
            <a:ext cx="6858000" cy="995363"/>
          </a:xfrm>
        </p:spPr>
        <p:txBody>
          <a:bodyPr/>
          <a:lstStyle/>
          <a:p>
            <a:r>
              <a:rPr lang="ru-RU" dirty="0"/>
              <a:t>Знамя Победы над Рейхстагом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676400"/>
            <a:ext cx="3048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 maja_15-2</Template>
  <TotalTime>36</TotalTime>
  <Words>336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Times New Roman</vt:lpstr>
      <vt:lpstr>Verdana</vt:lpstr>
      <vt:lpstr>День Победы_06</vt:lpstr>
      <vt:lpstr>9 мая – День Победы!</vt:lpstr>
      <vt:lpstr>Последние дни войны !</vt:lpstr>
      <vt:lpstr>Презентация PowerPoint</vt:lpstr>
      <vt:lpstr>Презентация PowerPoint</vt:lpstr>
      <vt:lpstr>Презентация PowerPoint</vt:lpstr>
      <vt:lpstr>Вильгельм Кейтель подписывает Акт о безоговорочной капитуляции Германии</vt:lpstr>
      <vt:lpstr>Презентация PowerPoint</vt:lpstr>
      <vt:lpstr>«Они дошли!»</vt:lpstr>
      <vt:lpstr>Знамя Победы над Рейхстагом </vt:lpstr>
      <vt:lpstr>Здание Рейхстага</vt:lpstr>
      <vt:lpstr>Мы в долгу за их подвиг!</vt:lpstr>
      <vt:lpstr>Презентация PowerPoint</vt:lpstr>
      <vt:lpstr>С праздником великой победы!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User25</cp:lastModifiedBy>
  <cp:revision>7</cp:revision>
  <cp:lastPrinted>1601-01-01T00:00:00Z</cp:lastPrinted>
  <dcterms:created xsi:type="dcterms:W3CDTF">1601-01-01T00:00:00Z</dcterms:created>
  <dcterms:modified xsi:type="dcterms:W3CDTF">2018-05-04T13:43:27Z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