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62" r:id="rId2"/>
    <p:sldId id="303" r:id="rId3"/>
    <p:sldId id="304" r:id="rId4"/>
    <p:sldId id="258" r:id="rId5"/>
    <p:sldId id="260" r:id="rId6"/>
    <p:sldId id="259" r:id="rId7"/>
    <p:sldId id="261" r:id="rId8"/>
    <p:sldId id="305" r:id="rId9"/>
    <p:sldId id="273" r:id="rId10"/>
    <p:sldId id="306" r:id="rId11"/>
    <p:sldId id="265" r:id="rId12"/>
    <p:sldId id="271" r:id="rId13"/>
    <p:sldId id="267" r:id="rId14"/>
    <p:sldId id="269" r:id="rId15"/>
    <p:sldId id="272" r:id="rId16"/>
    <p:sldId id="289" r:id="rId17"/>
    <p:sldId id="275" r:id="rId18"/>
    <p:sldId id="284" r:id="rId19"/>
    <p:sldId id="302" r:id="rId20"/>
    <p:sldId id="307" r:id="rId21"/>
  </p:sldIdLst>
  <p:sldSz cx="10801350" cy="7200900"/>
  <p:notesSz cx="9144000" cy="6858000"/>
  <p:defaultTextStyle>
    <a:defPPr>
      <a:defRPr lang="ru-RU"/>
    </a:defPPr>
    <a:lvl1pPr marL="0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29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59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896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194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492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5792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090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38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055" autoAdjust="0"/>
  </p:normalViewPr>
  <p:slideViewPr>
    <p:cSldViewPr>
      <p:cViewPr varScale="1">
        <p:scale>
          <a:sx n="86" d="100"/>
          <a:sy n="86" d="100"/>
        </p:scale>
        <p:origin x="66" y="162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D543-F8B4-4CF5-9F8E-2F1677B1955C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56A0-06C5-4202-A471-40AB33DB7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298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598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2896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194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492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5792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090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388" algn="l" defTabSz="10285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56A0-06C5-4202-A471-40AB33DB76B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30079" y="1440180"/>
            <a:ext cx="9274759" cy="1920240"/>
          </a:xfrm>
          <a:ln>
            <a:noFill/>
          </a:ln>
        </p:spPr>
        <p:txBody>
          <a:bodyPr vert="horz" tIns="0" rIns="2057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30079" y="3389963"/>
            <a:ext cx="9278360" cy="1840230"/>
          </a:xfrm>
        </p:spPr>
        <p:txBody>
          <a:bodyPr lIns="0" rIns="20574"/>
          <a:lstStyle>
            <a:lvl1pPr marL="0" marR="51435" indent="0" algn="r">
              <a:buNone/>
              <a:defRPr>
                <a:solidFill>
                  <a:schemeClr val="tx1"/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960122"/>
            <a:ext cx="2430304" cy="547235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960122"/>
            <a:ext cx="7110889" cy="547235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78" y="1382573"/>
            <a:ext cx="9181148" cy="143057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478" y="2839897"/>
            <a:ext cx="9181148" cy="1585198"/>
          </a:xfrm>
        </p:spPr>
        <p:txBody>
          <a:bodyPr lIns="51435" rIns="51435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39292"/>
            <a:ext cx="9721215" cy="12001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2016089"/>
            <a:ext cx="4770596" cy="465658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2016089"/>
            <a:ext cx="4770596" cy="465658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39292"/>
            <a:ext cx="9721215" cy="1200150"/>
          </a:xfrm>
        </p:spPr>
        <p:txBody>
          <a:bodyPr tIns="51435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948010"/>
            <a:ext cx="4772472" cy="692320"/>
          </a:xfrm>
        </p:spPr>
        <p:txBody>
          <a:bodyPr lIns="51435" tIns="0" rIns="51435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86936" y="1952745"/>
            <a:ext cx="4774347" cy="687585"/>
          </a:xfrm>
        </p:spPr>
        <p:txBody>
          <a:bodyPr lIns="51435" tIns="0" rIns="51435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0068" y="2640330"/>
            <a:ext cx="4772472" cy="4038006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640330"/>
            <a:ext cx="4774347" cy="4038006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39292"/>
            <a:ext cx="9811226" cy="1200150"/>
          </a:xfrm>
        </p:spPr>
        <p:txBody>
          <a:bodyPr vert="horz" tIns="5143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01" y="540069"/>
            <a:ext cx="3240405" cy="122015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0101" y="1760220"/>
            <a:ext cx="3240405" cy="4800600"/>
          </a:xfrm>
        </p:spPr>
        <p:txBody>
          <a:bodyPr lIns="20574" rIns="20574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23028" y="1760220"/>
            <a:ext cx="6038255" cy="4800600"/>
          </a:xfrm>
        </p:spPr>
        <p:txBody>
          <a:bodyPr tIns="0"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39546" y="1163481"/>
            <a:ext cx="6210776" cy="43205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454883" y="5627758"/>
            <a:ext cx="183623" cy="1632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235846"/>
            <a:ext cx="2613927" cy="1661752"/>
          </a:xfrm>
        </p:spPr>
        <p:txBody>
          <a:bodyPr vert="horz" lIns="51435" tIns="51435" rIns="51435" bIns="51435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90" y="2970224"/>
            <a:ext cx="2610326" cy="2288286"/>
          </a:xfrm>
        </p:spPr>
        <p:txBody>
          <a:bodyPr lIns="72009" rIns="51435" bIns="51435" anchor="t"/>
          <a:lstStyle>
            <a:lvl1pPr marL="0" indent="0" algn="l">
              <a:spcBef>
                <a:spcPts val="281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41193" y="6674168"/>
            <a:ext cx="720090" cy="383381"/>
          </a:xfrm>
        </p:spPr>
        <p:txBody>
          <a:bodyPr/>
          <a:lstStyle/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17593" y="1259493"/>
            <a:ext cx="5454682" cy="41285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252" y="6107430"/>
            <a:ext cx="10823853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75647" y="6530817"/>
            <a:ext cx="5625703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252" y="-7501"/>
            <a:ext cx="10823853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75647" y="-7501"/>
            <a:ext cx="5625703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0068" y="739292"/>
            <a:ext cx="9721215" cy="1200150"/>
          </a:xfrm>
          <a:prstGeom prst="rect">
            <a:avLst/>
          </a:prstGeom>
        </p:spPr>
        <p:txBody>
          <a:bodyPr vert="horz" lIns="0" tIns="51435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0068" y="2032254"/>
            <a:ext cx="9721215" cy="4608576"/>
          </a:xfrm>
          <a:prstGeom prst="rect">
            <a:avLst/>
          </a:prstGeom>
        </p:spPr>
        <p:txBody>
          <a:bodyPr vert="horz" lIns="102870" tIns="51435" rIns="102870" bIns="5143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0068" y="6674168"/>
            <a:ext cx="2520315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74F8D-C7D6-4CDC-B59C-34DC325EE025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50394" y="6674168"/>
            <a:ext cx="3960495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61170" y="6674168"/>
            <a:ext cx="900113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6369C4-9E2C-427F-AB8A-7E80499934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464" y="212529"/>
            <a:ext cx="10844522" cy="681685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8610" indent="-30861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7774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774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indent="-23660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3660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530" indent="-2366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indent="-2057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20574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77490" indent="-2057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666" y="6075777"/>
            <a:ext cx="12837649" cy="291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894" y="314302"/>
            <a:ext cx="9682318" cy="64545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Arial Black" pitchFamily="34" charset="0"/>
              </a:rPr>
              <a:t> </a:t>
            </a:r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МБДОУ ДЕТСКИЙ  САД №55</a:t>
            </a:r>
            <a:r>
              <a:rPr lang="ru-RU" sz="1200" b="1" i="1" dirty="0">
                <a:latin typeface="Arial Black" pitchFamily="34" charset="0"/>
              </a:rPr>
              <a:t> </a:t>
            </a:r>
            <a:r>
              <a:rPr lang="ru-RU" sz="1200" b="1" i="1" dirty="0" smtClean="0">
                <a:latin typeface="Arial Black" pitchFamily="34" charset="0"/>
              </a:rPr>
              <a:t>«БОГАТЫРЬ»</a:t>
            </a:r>
            <a:endParaRPr lang="ru-RU" sz="1200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            КОМБИНИРОВАННОГО   ВИДА</a:t>
            </a:r>
            <a:endParaRPr lang="ru-RU" sz="1200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     </a:t>
            </a:r>
            <a:endParaRPr lang="ru-RU" sz="1200" dirty="0" smtClean="0">
              <a:latin typeface="Arial Black" pitchFamily="34" charset="0"/>
            </a:endParaRPr>
          </a:p>
          <a:p>
            <a:endParaRPr lang="ru-RU" sz="1200" b="1" i="1" dirty="0" smtClean="0">
              <a:latin typeface="Arial Black" pitchFamily="34" charset="0"/>
            </a:endParaRPr>
          </a:p>
          <a:p>
            <a:r>
              <a:rPr lang="ru-RU" sz="3600" i="1" dirty="0" smtClean="0">
                <a:latin typeface="Arial Black" pitchFamily="34" charset="0"/>
              </a:rPr>
              <a:t>        ТЕМА  ПРОЕКТА   «НАШИ ЧЕТВЕРОНОГИЕ ДРУЗЬЯ»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600" dirty="0" smtClean="0">
              <a:latin typeface="Arial Black" pitchFamily="34" charset="0"/>
            </a:endParaRPr>
          </a:p>
          <a:p>
            <a:endParaRPr lang="ru-RU" sz="1200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 </a:t>
            </a:r>
            <a:endParaRPr lang="ru-RU" sz="1200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                       ВОЗРАСТ  ДЕТЕЙ  3-4 ГОДА</a:t>
            </a:r>
            <a:endParaRPr lang="ru-RU" sz="1200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                                                                                  </a:t>
            </a:r>
          </a:p>
          <a:p>
            <a:endParaRPr lang="ru-RU" sz="1200" b="1" i="1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</a:t>
            </a:r>
            <a:endParaRPr lang="ru-RU" sz="1200" dirty="0" smtClean="0">
              <a:latin typeface="Arial Black" pitchFamily="34" charset="0"/>
            </a:endParaRPr>
          </a:p>
          <a:p>
            <a:r>
              <a:rPr lang="ru-RU" sz="1200" b="1" i="1" dirty="0" smtClean="0">
                <a:latin typeface="Arial Black" pitchFamily="34" charset="0"/>
              </a:rPr>
              <a:t>   </a:t>
            </a:r>
            <a:r>
              <a:rPr lang="ru-RU" sz="1800" b="1" i="1" dirty="0" smtClean="0">
                <a:latin typeface="Arial Black" pitchFamily="34" charset="0"/>
              </a:rPr>
              <a:t>выполнили:</a:t>
            </a:r>
            <a:r>
              <a:rPr lang="ru-RU" sz="1200" b="1" i="1" dirty="0" smtClean="0">
                <a:latin typeface="Arial Black" pitchFamily="34" charset="0"/>
              </a:rPr>
              <a:t>                                                                                                                      </a:t>
            </a:r>
          </a:p>
          <a:p>
            <a:r>
              <a:rPr lang="ru-RU" sz="1200" b="1" i="1" dirty="0" smtClean="0">
                <a:latin typeface="Arial Black" pitchFamily="34" charset="0"/>
              </a:rPr>
              <a:t> </a:t>
            </a:r>
          </a:p>
          <a:p>
            <a:r>
              <a:rPr lang="ru-RU" sz="1600" b="1" i="1" dirty="0" smtClean="0">
                <a:latin typeface="Arial Black" pitchFamily="34" charset="0"/>
              </a:rPr>
              <a:t>  </a:t>
            </a:r>
            <a:r>
              <a:rPr lang="ru-RU" sz="1600" b="1" i="1" smtClean="0">
                <a:latin typeface="Arial Black" pitchFamily="34" charset="0"/>
              </a:rPr>
              <a:t>ВОСПИТАТЕЛь </a:t>
            </a:r>
            <a:r>
              <a:rPr lang="ru-RU" sz="1600" b="1" i="1" dirty="0" smtClean="0">
                <a:latin typeface="Arial Black" pitchFamily="34" charset="0"/>
              </a:rPr>
              <a:t>2-й МЛАДШЕЙ ГРУППЫ: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b="1" i="1" dirty="0" smtClean="0">
                <a:latin typeface="Arial Black" pitchFamily="34" charset="0"/>
              </a:rPr>
              <a:t>                                                                                                                       </a:t>
            </a:r>
            <a:r>
              <a:rPr lang="ru-RU" sz="1600" b="1" i="1" dirty="0" smtClean="0">
                <a:latin typeface="Arial Black" pitchFamily="34" charset="0"/>
              </a:rPr>
              <a:t>НИКИТИНА </a:t>
            </a:r>
            <a:r>
              <a:rPr lang="ru-RU" sz="1600" b="1" i="1" dirty="0" smtClean="0">
                <a:latin typeface="Arial Black" pitchFamily="34" charset="0"/>
              </a:rPr>
              <a:t>ВЕРОНИКА АЛЕКСАНДРОВНА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b="1" i="1" dirty="0" smtClean="0">
                <a:latin typeface="Arial Black" pitchFamily="34" charset="0"/>
              </a:rPr>
              <a:t>                                                                                                                         </a:t>
            </a:r>
          </a:p>
          <a:p>
            <a:r>
              <a:rPr lang="ru-RU" sz="1600" b="1" i="1" dirty="0" smtClean="0">
                <a:latin typeface="Arial Black" pitchFamily="34" charset="0"/>
              </a:rPr>
              <a:t>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600" b="1" i="1" dirty="0" smtClean="0">
                <a:latin typeface="Arial Black" pitchFamily="34" charset="0"/>
              </a:rPr>
              <a:t>                                      БЕЛОВО   2018г.             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b="1" i="1" dirty="0" smtClean="0">
                <a:latin typeface="Arial Black" pitchFamily="34" charset="0"/>
              </a:rPr>
              <a:t> 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 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 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80795" y="3672458"/>
            <a:ext cx="3752343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      </a:t>
            </a:r>
            <a:r>
              <a:rPr lang="en-US" sz="4800" dirty="0" smtClean="0"/>
              <a:t>III</a:t>
            </a:r>
            <a:r>
              <a:rPr lang="ru-RU" sz="4800" dirty="0" smtClean="0"/>
              <a:t> Этап - реализация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Лепка «Такие разные домашние животные»</a:t>
            </a:r>
          </a:p>
          <a:p>
            <a:pPr lvl="0"/>
            <a:r>
              <a:rPr lang="ru-RU" sz="3200" dirty="0" smtClean="0"/>
              <a:t>Изготовление фото-коллажа «Наши четвероногие  друзья»</a:t>
            </a:r>
            <a:endParaRPr lang="en-US" sz="3200" dirty="0" smtClean="0"/>
          </a:p>
          <a:p>
            <a:pPr lvl="0"/>
            <a:r>
              <a:rPr lang="ru-RU" sz="3200" dirty="0" smtClean="0"/>
              <a:t>Выставка рисунков  «Мой друг»</a:t>
            </a:r>
          </a:p>
          <a:p>
            <a:pPr lvl="0"/>
            <a:r>
              <a:rPr lang="ru-RU" sz="3200" dirty="0" smtClean="0"/>
              <a:t>Выставка поделок ,сделанных с родителями.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7" y="3096394"/>
            <a:ext cx="5184576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9" y="288082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3096394"/>
            <a:ext cx="2223967" cy="3960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3" y="360090"/>
            <a:ext cx="6709459" cy="376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" y="144066"/>
            <a:ext cx="4097588" cy="3073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1" y="3656265"/>
            <a:ext cx="4584576" cy="343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19" y="4143781"/>
            <a:ext cx="3936504" cy="295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9" y="3024386"/>
            <a:ext cx="2183532" cy="3888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35" y="3289265"/>
            <a:ext cx="6452992" cy="3623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5" y="232121"/>
            <a:ext cx="4914191" cy="2759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1" y="232121"/>
            <a:ext cx="4942253" cy="277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3" y="144066"/>
            <a:ext cx="3780457" cy="5040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48" y="420889"/>
            <a:ext cx="4152528" cy="3114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5" y="3619318"/>
            <a:ext cx="4896611" cy="3672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11" y="261487"/>
            <a:ext cx="4320547" cy="3240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" y="4879283"/>
            <a:ext cx="3072408" cy="230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9" y="3735217"/>
            <a:ext cx="2556322" cy="340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96631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 материала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интернете,иллюстрации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Распечатка раскрасок с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домашними животными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материала для книжек – малышек: загадки ,стихи и т.д.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Помощь в оформлении выставки в группе, для презентации.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поделок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 с детьми 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домашних питомцах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 их пользе для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4527" y="314302"/>
            <a:ext cx="4681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3200" dirty="0" smtClean="0"/>
              <a:t>Участие  родителей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1" y="216074"/>
            <a:ext cx="8905056" cy="667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2323" y="360090"/>
            <a:ext cx="356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– </a:t>
            </a:r>
            <a:r>
              <a:rPr lang="ru-RU" dirty="0" smtClean="0"/>
              <a:t>ЭТАП.    ПРЕЗЕНТАЦИЯ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36179" y="216029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dirty="0" smtClean="0"/>
              <a:t>Выставка поделок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16299" y="2808362"/>
            <a:ext cx="137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Рисунков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44291" y="3384426"/>
            <a:ext cx="371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Изготовление  фотоколлажа.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87" y="391959"/>
            <a:ext cx="3677975" cy="65498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1" y="720130"/>
            <a:ext cx="3726452" cy="4968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1" y="1512218"/>
            <a:ext cx="3780458" cy="50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9" y="504106"/>
            <a:ext cx="8545016" cy="640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139" y="1368202"/>
            <a:ext cx="803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Расширить  представления о домашних  животных.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68227" y="1872258"/>
            <a:ext cx="78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 внешнем виде, повадках, характерных движениях, издаваемых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68227" y="2448322"/>
            <a:ext cx="901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вуках. Прививать  чуткое, заботливое ,участливое  отношение к животным.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0115" y="4032498"/>
            <a:ext cx="835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   Расширить речевую и познавательную деятельность  детей.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12243" y="4536554"/>
            <a:ext cx="908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Развивать у детей наблюдательность , умение обобщать и фантазировать.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40235" y="4680570"/>
            <a:ext cx="823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Систематизировать знания  детей о домашних питомцах.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275" y="936154"/>
            <a:ext cx="7071841" cy="5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163" y="1368202"/>
            <a:ext cx="88569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  <a:buSzPts val="3657"/>
              <a:buBlip>
                <a:blip r:embed="rId2"/>
              </a:buBlip>
            </a:pPr>
            <a:r>
              <a:rPr lang="ru-RU" b="1" i="1" dirty="0" smtClean="0">
                <a:solidFill>
                  <a:srgbClr val="225031"/>
                </a:solidFill>
                <a:latin typeface="Arial" pitchFamily="18"/>
              </a:rPr>
              <a:t>Актуальность:</a:t>
            </a:r>
          </a:p>
          <a:p>
            <a:pPr lvl="0">
              <a:spcBef>
                <a:spcPts val="640"/>
              </a:spcBef>
              <a:buSzPts val="3657"/>
              <a:buBlip>
                <a:blip r:embed="rId2"/>
              </a:buBlip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Воспитание бережного и заботливого отношения к животным имеет большое значение в дошкольный период жизни ребенка. Мир животных чрезвычайно привлекателен  и животные в доме- важный фактор воспитания. Это не удивительно, ведь родителям хочется, чтобы их дети выросли добрыми и отзывчивыми.</a:t>
            </a:r>
          </a:p>
          <a:p>
            <a:pPr lvl="0">
              <a:spcBef>
                <a:spcPts val="640"/>
              </a:spcBef>
              <a:buSzPts val="3657"/>
              <a:buBlip>
                <a:blip r:embed="rId2"/>
              </a:buBlip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Вовлекая ребенка  в совместную деятельность по уходу за  питомцем, взрослые развивают в нем чуткость. Побуждают к сочувствию .</a:t>
            </a:r>
          </a:p>
          <a:p>
            <a:pPr lvl="0">
              <a:spcBef>
                <a:spcPts val="640"/>
              </a:spcBef>
              <a:buSzPts val="3657"/>
              <a:buBlip>
                <a:blip r:embed="rId2"/>
              </a:buBlip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Это бесценные нравственные качества. Без которых не могут развиваться гуманистические задатки  в личности ребенка.</a:t>
            </a:r>
            <a:endParaRPr lang="ru-RU" dirty="0">
              <a:solidFill>
                <a:srgbClr val="225031"/>
              </a:solidFill>
              <a:latin typeface="Arial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88507" y="5112618"/>
            <a:ext cx="2081836" cy="150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8"/>
            <a:r>
              <a:rPr lang="ru-RU" dirty="0" smtClean="0"/>
              <a:t>                                                              </a:t>
            </a:r>
          </a:p>
          <a:p>
            <a:r>
              <a:rPr lang="ru-RU" dirty="0" smtClean="0"/>
              <a:t>В группе проходила тема « Домашние  животные,  которые нас окружают». Затем мы  прочитали рассказ </a:t>
            </a:r>
            <a:r>
              <a:rPr lang="ru-RU" dirty="0" err="1" smtClean="0"/>
              <a:t>Э.Успенского</a:t>
            </a:r>
            <a:r>
              <a:rPr lang="ru-RU" dirty="0" smtClean="0"/>
              <a:t> «Трое из Простоквашино». После этого дети стали задавать вопросы: А  правда собаки  и кошки могут так помогать человеку? И вот мы решили взять и сделать проект  «Наши четвероногие друзья» Так как собака: служит; работает; охраняет; спасает ; кошка преданна;  лечит и даже слушает человека.</a:t>
            </a:r>
          </a:p>
          <a:p>
            <a:r>
              <a:rPr lang="ru-RU" dirty="0" smtClean="0"/>
              <a:t>Во многих семьях  живут  питомцы , в квартирах и домах, но в некоторых семьях их нет. Поэтому мы решили рассказать  о них  более подробно 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14365" y="814368"/>
            <a:ext cx="9721215" cy="12001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en-US" dirty="0" smtClean="0"/>
              <a:t>I – </a:t>
            </a:r>
            <a:r>
              <a:rPr lang="ru-RU" dirty="0" smtClean="0"/>
              <a:t>ЭТАП. ВЫБОР 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-1"/>
            <a:ext cx="10261283" cy="576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Метод трех вопросов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20702"/>
              </p:ext>
            </p:extLst>
          </p:nvPr>
        </p:nvGraphicFramePr>
        <p:xfrm>
          <a:off x="0" y="600055"/>
          <a:ext cx="10801350" cy="73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0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  ЗНАЕТЕ?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 ХОТИТЕ УЗНАТЬ?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Где это узнать?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840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Строение.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любят кушать</a:t>
                      </a:r>
                      <a:endParaRPr kumimoji="0" lang="ru-RU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Громко лает, мяукает. Острые зубы.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Быстро бегают. Сильные. Выполняет различные команды.     Работают в цирке, на службе. Радуются когда приходит хозяин. Обижать нельзя -укусит. Водят на поводке ,в наморднике.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Шерсть бывает длинная, короткая, разный окрас.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них хороший слух, обоняние. Человек ухаживает, кормит, выгуливает. 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Тоже иногда делают стрижки.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зовут парикмахера собак?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питомцы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помогают людям?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живут дикой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природе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породы собак, кошек бывают?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Сколько 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детенышей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рождается ?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одних водят в намордниках ,а других нет?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Спросить у родителей.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Прочитать с родителями в книгах,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энциклопедиях.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Посмотреть передачи в телевизоре.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Посмотреть с родителями в интернете.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Сходить на выставку </a:t>
                      </a:r>
                      <a:r>
                        <a:rPr kumimoji="0" lang="ru-RU" sz="1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собак,кошек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с родителями.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Сходить в специализированный  зоомагазин.</a:t>
                      </a:r>
                      <a:endParaRPr lang="ru-RU" sz="1900" dirty="0"/>
                    </a:p>
                  </a:txBody>
                  <a:tcPr marL="108013" marR="108013" marT="48006" marB="480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Перспективная разработка темы.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30" name="Овал 5"/>
          <p:cNvSpPr>
            <a:spLocks noGrp="1" noChangeArrowheads="1"/>
          </p:cNvSpPr>
          <p:nvPr>
            <p:ph idx="1"/>
          </p:nvPr>
        </p:nvSpPr>
        <p:spPr bwMode="auto">
          <a:xfrm>
            <a:off x="5231904" y="5550709"/>
            <a:ext cx="2109655" cy="142516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marL="0" indent="0" algn="ctr" defTabSz="1028598" fontAlgn="base">
              <a:spcBef>
                <a:spcPct val="0"/>
              </a:spcBef>
              <a:spcAft>
                <a:spcPts val="1125"/>
              </a:spcAft>
              <a:buClrTx/>
              <a:buSzTx/>
              <a:buNone/>
            </a:pPr>
            <a:r>
              <a:rPr lang="ru-RU" sz="1800" dirty="0" smtClean="0">
                <a:latin typeface="Calibri" pitchFamily="34" charset="0"/>
              </a:rPr>
              <a:t>Размеры</a:t>
            </a:r>
            <a:endParaRPr lang="ru-RU" sz="2000" dirty="0" smtClean="0">
              <a:latin typeface="Arial" pitchFamily="34" charset="0"/>
            </a:endParaRPr>
          </a:p>
        </p:txBody>
      </p:sp>
      <p:sp>
        <p:nvSpPr>
          <p:cNvPr id="1026" name="Овал 2"/>
          <p:cNvSpPr>
            <a:spLocks noChangeArrowheads="1"/>
          </p:cNvSpPr>
          <p:nvPr/>
        </p:nvSpPr>
        <p:spPr bwMode="auto">
          <a:xfrm>
            <a:off x="7257170" y="1275145"/>
            <a:ext cx="2552216" cy="182524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err="1" smtClean="0">
                <a:latin typeface="Calibri" pitchFamily="34" charset="0"/>
              </a:rPr>
              <a:t>Происхож-дение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27" name="Овал 1"/>
          <p:cNvSpPr>
            <a:spLocks noChangeArrowheads="1"/>
          </p:cNvSpPr>
          <p:nvPr/>
        </p:nvSpPr>
        <p:spPr bwMode="auto">
          <a:xfrm>
            <a:off x="4134883" y="3000371"/>
            <a:ext cx="2615970" cy="145519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ДОМАШНИЕ ПИТОМЦЫ</a:t>
            </a:r>
          </a:p>
        </p:txBody>
      </p:sp>
      <p:sp>
        <p:nvSpPr>
          <p:cNvPr id="1028" name="Овал 3"/>
          <p:cNvSpPr>
            <a:spLocks noChangeArrowheads="1"/>
          </p:cNvSpPr>
          <p:nvPr/>
        </p:nvSpPr>
        <p:spPr bwMode="auto">
          <a:xfrm>
            <a:off x="8410428" y="3538777"/>
            <a:ext cx="1505813" cy="111847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Породы</a:t>
            </a:r>
          </a:p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(вид)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29" name="Овал 4"/>
          <p:cNvSpPr>
            <a:spLocks noChangeArrowheads="1"/>
          </p:cNvSpPr>
          <p:nvPr/>
        </p:nvSpPr>
        <p:spPr bwMode="auto">
          <a:xfrm>
            <a:off x="7594716" y="4950630"/>
            <a:ext cx="2762220" cy="151018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Как ухаживать за домашними  питомцами.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31" name="Овал 6"/>
          <p:cNvSpPr>
            <a:spLocks noChangeArrowheads="1"/>
          </p:cNvSpPr>
          <p:nvPr/>
        </p:nvSpPr>
        <p:spPr bwMode="auto">
          <a:xfrm>
            <a:off x="3122251" y="5325678"/>
            <a:ext cx="1593949" cy="122682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Питание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32" name="Овал 7"/>
          <p:cNvSpPr>
            <a:spLocks noChangeArrowheads="1"/>
          </p:cNvSpPr>
          <p:nvPr/>
        </p:nvSpPr>
        <p:spPr bwMode="auto">
          <a:xfrm>
            <a:off x="506279" y="4050511"/>
            <a:ext cx="2762221" cy="159019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Работа с человеком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33" name="Овал 8"/>
          <p:cNvSpPr>
            <a:spLocks noChangeArrowheads="1"/>
          </p:cNvSpPr>
          <p:nvPr/>
        </p:nvSpPr>
        <p:spPr bwMode="auto">
          <a:xfrm>
            <a:off x="506281" y="2100253"/>
            <a:ext cx="2267158" cy="159019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sz="1800" dirty="0" smtClean="0">
                <a:latin typeface="Calibri" pitchFamily="34" charset="0"/>
              </a:rPr>
              <a:t>Среда обитания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34" name="Овал 9"/>
          <p:cNvSpPr>
            <a:spLocks noChangeArrowheads="1"/>
          </p:cNvSpPr>
          <p:nvPr/>
        </p:nvSpPr>
        <p:spPr bwMode="auto">
          <a:xfrm>
            <a:off x="4050497" y="1050114"/>
            <a:ext cx="2160270" cy="157519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102860" tIns="51429" rIns="102860" bIns="5142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25"/>
              </a:spcAft>
            </a:pPr>
            <a:r>
              <a:rPr lang="ru-RU" dirty="0" smtClean="0">
                <a:latin typeface="Calibri" pitchFamily="34" charset="0"/>
              </a:rPr>
              <a:t>Какую пользу приносят</a:t>
            </a:r>
            <a:endParaRPr lang="ru-RU" dirty="0" smtClean="0">
              <a:latin typeface="Arial" pitchFamily="34" charset="0"/>
            </a:endParaRPr>
          </a:p>
        </p:txBody>
      </p:sp>
      <p:cxnSp>
        <p:nvCxnSpPr>
          <p:cNvPr id="1035" name="Прямая со стрелкой 16"/>
          <p:cNvCxnSpPr>
            <a:cxnSpLocks noChangeShapeType="1"/>
          </p:cNvCxnSpPr>
          <p:nvPr/>
        </p:nvCxnSpPr>
        <p:spPr bwMode="auto">
          <a:xfrm flipV="1">
            <a:off x="6582083" y="2700333"/>
            <a:ext cx="928249" cy="675087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36" name="Прямая со стрелкой 17"/>
          <p:cNvCxnSpPr>
            <a:cxnSpLocks noChangeShapeType="1"/>
          </p:cNvCxnSpPr>
          <p:nvPr/>
        </p:nvCxnSpPr>
        <p:spPr bwMode="auto">
          <a:xfrm>
            <a:off x="6750853" y="3900491"/>
            <a:ext cx="1659574" cy="363377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37" name="Прямая со стрелкой 18"/>
          <p:cNvCxnSpPr>
            <a:cxnSpLocks noChangeShapeType="1"/>
            <a:stCxn id="1027" idx="5"/>
            <a:endCxn id="1029" idx="1"/>
          </p:cNvCxnSpPr>
          <p:nvPr/>
        </p:nvCxnSpPr>
        <p:spPr bwMode="auto">
          <a:xfrm rot="16200000" flipH="1">
            <a:off x="6718828" y="3891384"/>
            <a:ext cx="929333" cy="1631480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38" name="Прямая со стрелкой 22"/>
          <p:cNvCxnSpPr>
            <a:cxnSpLocks noChangeShapeType="1"/>
          </p:cNvCxnSpPr>
          <p:nvPr/>
        </p:nvCxnSpPr>
        <p:spPr bwMode="auto">
          <a:xfrm rot="16200000" flipH="1">
            <a:off x="5381923" y="4781855"/>
            <a:ext cx="1050142" cy="337546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39" name="Прямая со стрелкой 23"/>
          <p:cNvCxnSpPr>
            <a:cxnSpLocks noChangeShapeType="1"/>
          </p:cNvCxnSpPr>
          <p:nvPr/>
        </p:nvCxnSpPr>
        <p:spPr bwMode="auto">
          <a:xfrm rot="5400000">
            <a:off x="4145727" y="4684757"/>
            <a:ext cx="998453" cy="330037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40" name="Прямая со стрелкой 23"/>
          <p:cNvCxnSpPr>
            <a:cxnSpLocks noChangeShapeType="1"/>
          </p:cNvCxnSpPr>
          <p:nvPr/>
        </p:nvCxnSpPr>
        <p:spPr bwMode="auto">
          <a:xfrm rot="10800000" flipV="1">
            <a:off x="3206635" y="3975501"/>
            <a:ext cx="928248" cy="525069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41" name="Прямая со стрелкой 15"/>
          <p:cNvCxnSpPr>
            <a:cxnSpLocks noChangeShapeType="1"/>
          </p:cNvCxnSpPr>
          <p:nvPr/>
        </p:nvCxnSpPr>
        <p:spPr bwMode="auto">
          <a:xfrm rot="10800000">
            <a:off x="2784705" y="3075384"/>
            <a:ext cx="1350178" cy="450057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  <p:cxnSp>
        <p:nvCxnSpPr>
          <p:cNvPr id="1042" name="Прямая со стрелкой 16"/>
          <p:cNvCxnSpPr>
            <a:cxnSpLocks noChangeShapeType="1"/>
            <a:stCxn id="1027" idx="0"/>
          </p:cNvCxnSpPr>
          <p:nvPr/>
        </p:nvCxnSpPr>
        <p:spPr bwMode="auto">
          <a:xfrm rot="5400000" flipH="1" flipV="1">
            <a:off x="5238937" y="2754245"/>
            <a:ext cx="450058" cy="42194"/>
          </a:xfrm>
          <a:prstGeom prst="straightConnector1">
            <a:avLst/>
          </a:prstGeom>
          <a:noFill/>
          <a:ln w="9525">
            <a:solidFill>
              <a:srgbClr val="F68C3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15" y="432098"/>
            <a:ext cx="9721215" cy="1200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  - сбор информации.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123" y="2016274"/>
            <a:ext cx="9721215" cy="4608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Изучив интересы детей , мы наполнили  среду различными наглядными материалами, были внесены в группу материалы для организации продуктивных видов деятельности. Так же была организованна игровая деятельность детей,  подключили родителей для изготовления поделок и книжек – малышек  с детьми. </a:t>
            </a:r>
          </a:p>
          <a:p>
            <a:r>
              <a:rPr lang="ru-RU" dirty="0" smtClean="0"/>
              <a:t>Иллюстрированные плакаты, картинки, открытки.</a:t>
            </a:r>
          </a:p>
          <a:p>
            <a:r>
              <a:rPr lang="ru-RU" dirty="0" smtClean="0"/>
              <a:t>Наглядно- дидактические пособия по теме.</a:t>
            </a:r>
          </a:p>
          <a:p>
            <a:r>
              <a:rPr lang="ru-RU" dirty="0" smtClean="0"/>
              <a:t>Чтение художественной литературы.</a:t>
            </a:r>
          </a:p>
          <a:p>
            <a:r>
              <a:rPr lang="ru-RU" dirty="0" smtClean="0"/>
              <a:t>Беседы с детьми по теме.</a:t>
            </a:r>
          </a:p>
          <a:p>
            <a:r>
              <a:rPr lang="ru-RU" dirty="0" smtClean="0"/>
              <a:t>Подбор подвижных  и настольно – печатных игр 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353003" y="4464546"/>
            <a:ext cx="2209608" cy="164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147" y="1512218"/>
            <a:ext cx="403244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40"/>
              </a:spcBef>
            </a:pPr>
            <a:r>
              <a:rPr lang="ru-RU" b="1" i="1" dirty="0" smtClean="0">
                <a:solidFill>
                  <a:srgbClr val="44A061"/>
                </a:solidFill>
                <a:latin typeface="Arial" pitchFamily="18"/>
              </a:rPr>
              <a:t>Дидактические игры: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«У кого кто?»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«Кто где живет?»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«Большой – маленький»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Чьи ушки? Чья шубка?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Лото «Домашние животные»</a:t>
            </a:r>
          </a:p>
          <a:p>
            <a:pPr lvl="0" algn="r">
              <a:spcBef>
                <a:spcPts val="640"/>
              </a:spcBef>
            </a:pPr>
            <a:r>
              <a:rPr lang="ru-RU" b="1" i="1" dirty="0" smtClean="0">
                <a:solidFill>
                  <a:srgbClr val="44A061"/>
                </a:solidFill>
                <a:latin typeface="Arial" pitchFamily="18"/>
              </a:rPr>
              <a:t>Подвижные игры: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latin typeface="Arial" pitchFamily="18"/>
              </a:rPr>
              <a:t>«</a:t>
            </a: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Гуси- лебеди»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«Кошки-мышки»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«Пастух и козы»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«Воробушки и кот»</a:t>
            </a:r>
          </a:p>
          <a:p>
            <a:pPr lvl="0" algn="r">
              <a:spcBef>
                <a:spcPts val="640"/>
              </a:spcBef>
              <a:buFont typeface="Wingdings"/>
              <a:buChar char="v"/>
            </a:pPr>
            <a:r>
              <a:rPr lang="ru-RU" dirty="0" smtClean="0">
                <a:solidFill>
                  <a:srgbClr val="225031"/>
                </a:solidFill>
                <a:latin typeface="Arial" pitchFamily="18"/>
              </a:rPr>
              <a:t>«Лохматый пес»</a:t>
            </a:r>
            <a:endParaRPr lang="ru-RU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616699" y="1728242"/>
            <a:ext cx="4176464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18473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8578" y="1154052"/>
            <a:ext cx="102870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 деятельности  в  группе.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Книжный уголок:    </a:t>
            </a:r>
          </a:p>
          <a:p>
            <a:r>
              <a:rPr lang="ru-RU" sz="2400" dirty="0" smtClean="0"/>
              <a:t> Э.Успенский   «Каникулы в </a:t>
            </a:r>
            <a:r>
              <a:rPr lang="ru-RU" sz="2400" dirty="0" err="1" smtClean="0"/>
              <a:t>Простоквашино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Х.К. Андерсен «Огниво», Братья Гримм «</a:t>
            </a:r>
            <a:r>
              <a:rPr lang="ru-RU" sz="2400" dirty="0" err="1" smtClean="0"/>
              <a:t>Бременские</a:t>
            </a:r>
            <a:r>
              <a:rPr lang="ru-RU" sz="2400" dirty="0" smtClean="0"/>
              <a:t> музыканты», Дж. </a:t>
            </a:r>
            <a:r>
              <a:rPr lang="ru-RU" sz="2400" dirty="0" err="1" smtClean="0"/>
              <a:t>Радари</a:t>
            </a:r>
            <a:r>
              <a:rPr lang="ru-RU" sz="2400" dirty="0" smtClean="0"/>
              <a:t>  «Собака которая не умела лаять»,В Бианки «Первая охота»; стихи  :</a:t>
            </a:r>
            <a:r>
              <a:rPr lang="ru-RU" sz="2400" dirty="0" err="1" smtClean="0"/>
              <a:t>Ю.Мориц</a:t>
            </a:r>
            <a:r>
              <a:rPr lang="ru-RU" sz="2400" dirty="0" smtClean="0"/>
              <a:t>  «Огромный собачий секрет»,С.Михалков  «Мой щенок»,А.Усачев  «Очень странный разговор»,О.Кравченко «Крылатые ,хвостатые»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</a:t>
            </a:r>
            <a:r>
              <a:rPr lang="ru-RU" sz="2400" dirty="0" smtClean="0"/>
              <a:t>аглядно-дидактическое  пособие «Собаки, друзья и помощники	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635</Words>
  <Application>Microsoft Office PowerPoint</Application>
  <PresentationFormat>Произвольный</PresentationFormat>
  <Paragraphs>129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Поток</vt:lpstr>
      <vt:lpstr> </vt:lpstr>
      <vt:lpstr>Презентация PowerPoint</vt:lpstr>
      <vt:lpstr>Презентация PowerPoint</vt:lpstr>
      <vt:lpstr>               I – ЭТАП. ВЫБОР ТЕМЫ</vt:lpstr>
      <vt:lpstr>  Метод трех вопросов </vt:lpstr>
      <vt:lpstr>Перспективная разработка темы. </vt:lpstr>
      <vt:lpstr>II Этап  - сбор информации. </vt:lpstr>
      <vt:lpstr>Презентация PowerPoint</vt:lpstr>
      <vt:lpstr>Презентация PowerPoint</vt:lpstr>
      <vt:lpstr>      III Этап - реализация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Максим</cp:lastModifiedBy>
  <cp:revision>96</cp:revision>
  <dcterms:created xsi:type="dcterms:W3CDTF">2012-05-16T05:41:22Z</dcterms:created>
  <dcterms:modified xsi:type="dcterms:W3CDTF">2018-05-05T08:49:43Z</dcterms:modified>
</cp:coreProperties>
</file>