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90" r:id="rId2"/>
    <p:sldId id="257" r:id="rId3"/>
    <p:sldId id="260" r:id="rId4"/>
    <p:sldId id="261" r:id="rId5"/>
    <p:sldId id="263" r:id="rId6"/>
    <p:sldId id="264" r:id="rId7"/>
    <p:sldId id="265" r:id="rId8"/>
    <p:sldId id="266" r:id="rId9"/>
    <p:sldId id="267" r:id="rId10"/>
    <p:sldId id="268" r:id="rId11"/>
    <p:sldId id="271" r:id="rId12"/>
    <p:sldId id="272" r:id="rId13"/>
    <p:sldId id="289" r:id="rId14"/>
    <p:sldId id="278" r:id="rId15"/>
    <p:sldId id="279" r:id="rId16"/>
    <p:sldId id="283" r:id="rId17"/>
    <p:sldId id="288" r:id="rId18"/>
    <p:sldId id="275" r:id="rId19"/>
    <p:sldId id="284" r:id="rId20"/>
    <p:sldId id="270" r:id="rId21"/>
    <p:sldId id="273" r:id="rId22"/>
    <p:sldId id="276" r:id="rId23"/>
    <p:sldId id="282" r:id="rId24"/>
    <p:sldId id="281" r:id="rId25"/>
    <p:sldId id="269" r:id="rId26"/>
    <p:sldId id="285" r:id="rId27"/>
    <p:sldId id="286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66"/>
    <a:srgbClr val="66FF66"/>
    <a:srgbClr val="FFFF99"/>
    <a:srgbClr val="FF3300"/>
    <a:srgbClr val="00FF00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2" autoAdjust="0"/>
    <p:restoredTop sz="94660"/>
  </p:normalViewPr>
  <p:slideViewPr>
    <p:cSldViewPr>
      <p:cViewPr varScale="1">
        <p:scale>
          <a:sx n="66" d="100"/>
          <a:sy n="66" d="100"/>
        </p:scale>
        <p:origin x="-145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CDA75F-92F3-482F-801C-1526DDBBCD3F}" type="datetimeFigureOut">
              <a:rPr lang="ru-RU" smtClean="0"/>
              <a:t>05.05.2018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C2CE7A-EA85-4C40-86F5-C0B200EB57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249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Трудовое воспитание детей </a:t>
            </a:r>
          </a:p>
          <a:p>
            <a:r>
              <a:rPr lang="ru-RU" baseline="0" dirty="0" smtClean="0"/>
              <a:t>в средней группе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2CE7A-EA85-4C40-86F5-C0B200EB575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471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Темы занятий: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2CE7A-EA85-4C40-86F5-C0B200EB575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592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Труд в</a:t>
            </a:r>
            <a:r>
              <a:rPr lang="ru-RU" baseline="0" dirty="0" smtClean="0"/>
              <a:t> природе: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2CE7A-EA85-4C40-86F5-C0B200EB575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0070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 профессиях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2CE7A-EA85-4C40-86F5-C0B200EB5751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0382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Условия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2CE7A-EA85-4C40-86F5-C0B200EB5751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708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2CE7A-EA85-4C40-86F5-C0B200EB5751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898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Актуальной задачей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2CE7A-EA85-4C40-86F5-C0B200EB575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700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Трудовое воспитание это подготовка ребёнка к жизни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2CE7A-EA85-4C40-86F5-C0B200EB575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517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2CE7A-EA85-4C40-86F5-C0B200EB575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784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Трудовые методы: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2CE7A-EA85-4C40-86F5-C0B200EB575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306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Условия</a:t>
            </a:r>
            <a:r>
              <a:rPr lang="ru-RU" baseline="0" dirty="0" smtClean="0"/>
              <a:t> для формирования у детей трудолюбия: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2CE7A-EA85-4C40-86F5-C0B200EB575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664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Ознакомление с трудом взрослых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2CE7A-EA85-4C40-86F5-C0B200EB575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286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Трудовые поручения: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2CE7A-EA85-4C40-86F5-C0B200EB575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100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2CE7A-EA85-4C40-86F5-C0B200EB575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420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763" y="0"/>
            <a:ext cx="9224763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41057" r="20952" b="7725"/>
          <a:stretch/>
        </p:blipFill>
        <p:spPr>
          <a:xfrm rot="21371137">
            <a:off x="3198472" y="3292448"/>
            <a:ext cx="4680520" cy="2729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 rot="10619354" flipV="1">
            <a:off x="3369155" y="3778287"/>
            <a:ext cx="43834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C00000"/>
                </a:solidFill>
              </a:rPr>
              <a:t>Трудовое воспитание детей </a:t>
            </a:r>
          </a:p>
          <a:p>
            <a:pPr algn="ctr"/>
            <a:r>
              <a:rPr lang="ru-RU" sz="3600" b="1" i="1" dirty="0">
                <a:solidFill>
                  <a:srgbClr val="C00000"/>
                </a:solidFill>
              </a:rPr>
              <a:t>в средней группе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-99391"/>
            <a:ext cx="6606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i="1" dirty="0">
                <a:solidFill>
                  <a:srgbClr val="C00000"/>
                </a:solidFill>
              </a:rPr>
              <a:t>Воспитатель МБДОУ Детский сад №2</a:t>
            </a:r>
          </a:p>
          <a:p>
            <a:pPr algn="r"/>
            <a:r>
              <a:rPr lang="ru-RU" sz="2400" b="1" i="1" dirty="0">
                <a:solidFill>
                  <a:srgbClr val="C00000"/>
                </a:solidFill>
              </a:rPr>
              <a:t>Русина Светлана Владимировна</a:t>
            </a:r>
          </a:p>
        </p:txBody>
      </p:sp>
    </p:spTree>
    <p:extLst>
      <p:ext uri="{BB962C8B-B14F-4D97-AF65-F5344CB8AC3E}">
        <p14:creationId xmlns:p14="http://schemas.microsoft.com/office/powerpoint/2010/main" val="100754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" y="-81967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53838" y="484943"/>
            <a:ext cx="4896544" cy="10081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Виды поручений</a:t>
            </a:r>
            <a:endParaRPr lang="ru-RU" sz="4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6" name="Блок-схема: перфолента 5"/>
          <p:cNvSpPr/>
          <p:nvPr/>
        </p:nvSpPr>
        <p:spPr>
          <a:xfrm>
            <a:off x="971600" y="3717032"/>
            <a:ext cx="3384376" cy="1152128"/>
          </a:xfrm>
          <a:prstGeom prst="flowChartPunchedTap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кратковременные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Блок-схема: перфолента 6"/>
          <p:cNvSpPr/>
          <p:nvPr/>
        </p:nvSpPr>
        <p:spPr>
          <a:xfrm>
            <a:off x="467544" y="2174704"/>
            <a:ext cx="3384000" cy="1152000"/>
          </a:xfrm>
          <a:prstGeom prst="flowChartPunchedTap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длительные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5004048" y="3035179"/>
            <a:ext cx="3384000" cy="1152128"/>
          </a:xfrm>
          <a:prstGeom prst="flowChartPunchedTap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общие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Блок-схема: перфолента 8"/>
          <p:cNvSpPr/>
          <p:nvPr/>
        </p:nvSpPr>
        <p:spPr>
          <a:xfrm>
            <a:off x="4613557" y="1766195"/>
            <a:ext cx="3384000" cy="1152000"/>
          </a:xfrm>
          <a:prstGeom prst="flowChartPunchedTap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индивидуальные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745" y="5013176"/>
            <a:ext cx="2257797" cy="16165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323" y="1042435"/>
            <a:ext cx="1086677" cy="14475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00" t="1906" r="5873" b="70581"/>
          <a:stretch/>
        </p:blipFill>
        <p:spPr>
          <a:xfrm>
            <a:off x="206558" y="692696"/>
            <a:ext cx="1692187" cy="13841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7" y="4189110"/>
            <a:ext cx="2586923" cy="2586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1157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430" y="0"/>
            <a:ext cx="921742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548680"/>
            <a:ext cx="849694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solidFill>
                  <a:srgbClr val="FF0000"/>
                </a:solidFill>
              </a:rPr>
              <a:t>Темы </a:t>
            </a:r>
            <a:r>
              <a:rPr lang="ru-RU" sz="4400" b="1" i="1" dirty="0" smtClean="0">
                <a:solidFill>
                  <a:srgbClr val="FF0000"/>
                </a:solidFill>
              </a:rPr>
              <a:t>занятий</a:t>
            </a:r>
            <a:r>
              <a:rPr lang="ru-RU" sz="4400" b="1" i="1" dirty="0">
                <a:solidFill>
                  <a:srgbClr val="FF0000"/>
                </a:solidFill>
              </a:rPr>
              <a:t>:</a:t>
            </a:r>
            <a:endParaRPr lang="ru-RU" sz="4400" b="1" i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Самообслуживание, гигиена, одежда: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«Научим куклу одеваться» (последовательность);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«Застёгиваем кнопки»;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«Как об обуви заботиться»;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«Чистота – залог здоровья»;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«Правила умывания».</a:t>
            </a: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Забота о вещах, очистка, ремонт: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«Спасение игрушек» (они грязные);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«Мытьё игрушечной посуды»;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«Стирка кукольной одежды»;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«Вылечим книжки».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5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2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2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75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25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25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25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25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9552" y="836712"/>
            <a:ext cx="8352928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C00000"/>
                </a:solidFill>
              </a:rPr>
              <a:t>Труд в природе</a:t>
            </a:r>
            <a:r>
              <a:rPr lang="ru-RU" sz="3200" b="1" i="1" dirty="0" smtClean="0">
                <a:solidFill>
                  <a:srgbClr val="C00000"/>
                </a:solidFill>
              </a:rPr>
              <a:t>:</a:t>
            </a:r>
          </a:p>
          <a:p>
            <a:r>
              <a:rPr lang="ru-RU" sz="2800" b="1" i="1" dirty="0" smtClean="0">
                <a:solidFill>
                  <a:srgbClr val="002060"/>
                </a:solidFill>
              </a:rPr>
              <a:t>«Уход за комнатными растениями»;</a:t>
            </a:r>
          </a:p>
          <a:p>
            <a:r>
              <a:rPr lang="ru-RU" sz="2800" b="1" i="1" dirty="0" smtClean="0">
                <a:solidFill>
                  <a:srgbClr val="002060"/>
                </a:solidFill>
              </a:rPr>
              <a:t>«Путешествие в страну цветов»;</a:t>
            </a:r>
          </a:p>
          <a:p>
            <a:r>
              <a:rPr lang="ru-RU" sz="2800" b="1" i="1" dirty="0" smtClean="0">
                <a:solidFill>
                  <a:srgbClr val="002060"/>
                </a:solidFill>
              </a:rPr>
              <a:t>«Посадка семян пшеницы в уголке природы»;</a:t>
            </a:r>
          </a:p>
          <a:p>
            <a:r>
              <a:rPr lang="ru-RU" sz="2800" b="1" i="1" dirty="0" smtClean="0">
                <a:solidFill>
                  <a:srgbClr val="002060"/>
                </a:solidFill>
              </a:rPr>
              <a:t>«Посадка лука»;</a:t>
            </a:r>
          </a:p>
          <a:p>
            <a:r>
              <a:rPr lang="ru-RU" sz="2800" b="1" i="1" dirty="0" smtClean="0">
                <a:solidFill>
                  <a:srgbClr val="002060"/>
                </a:solidFill>
              </a:rPr>
              <a:t>«Наша красивая клумба»;</a:t>
            </a:r>
          </a:p>
          <a:p>
            <a:r>
              <a:rPr lang="ru-RU" sz="2800" b="1" i="1" dirty="0" smtClean="0">
                <a:solidFill>
                  <a:srgbClr val="002060"/>
                </a:solidFill>
              </a:rPr>
              <a:t>«Уборка снега на участке»;</a:t>
            </a:r>
          </a:p>
          <a:p>
            <a:r>
              <a:rPr lang="ru-RU" sz="2800" b="1" i="1" dirty="0" smtClean="0">
                <a:solidFill>
                  <a:srgbClr val="002060"/>
                </a:solidFill>
              </a:rPr>
              <a:t>«Поможем дворнику убрать листья».</a:t>
            </a: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О профессиях: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«Весёлые поварята»;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«Как трудится наша няня». 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84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2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25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25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25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6" r="14068" b="23990"/>
          <a:stretch/>
        </p:blipFill>
        <p:spPr>
          <a:xfrm>
            <a:off x="5076056" y="188640"/>
            <a:ext cx="3804008" cy="38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08" b="5437"/>
          <a:stretch/>
        </p:blipFill>
        <p:spPr>
          <a:xfrm>
            <a:off x="179512" y="188640"/>
            <a:ext cx="4659316" cy="38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0" t="2812" r="3853" b="9161"/>
          <a:stretch/>
        </p:blipFill>
        <p:spPr>
          <a:xfrm>
            <a:off x="2148193" y="1790640"/>
            <a:ext cx="5381269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2454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88640"/>
            <a:ext cx="5184000" cy="38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0" t="-1349" r="8119" b="1349"/>
          <a:stretch/>
        </p:blipFill>
        <p:spPr>
          <a:xfrm>
            <a:off x="179512" y="2939101"/>
            <a:ext cx="3769329" cy="38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8051"/>
            <a:ext cx="5184000" cy="38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48"/>
          <a:stretch/>
        </p:blipFill>
        <p:spPr>
          <a:xfrm>
            <a:off x="4572000" y="2980255"/>
            <a:ext cx="4279461" cy="38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0" r="12381" b="9418"/>
          <a:stretch/>
        </p:blipFill>
        <p:spPr>
          <a:xfrm>
            <a:off x="745568" y="1484784"/>
            <a:ext cx="3826432" cy="453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6" t="5776" r="4728" b="5916"/>
          <a:stretch/>
        </p:blipFill>
        <p:spPr>
          <a:xfrm>
            <a:off x="3922630" y="1628800"/>
            <a:ext cx="4783504" cy="38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99">
                <a:alpha val="72157"/>
              </a:srgb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6890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5184000" cy="38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3" r="9759" b="11505"/>
          <a:stretch/>
        </p:blipFill>
        <p:spPr>
          <a:xfrm>
            <a:off x="4257607" y="2636912"/>
            <a:ext cx="4567331" cy="38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08" b="12903"/>
          <a:stretch/>
        </p:blipFill>
        <p:spPr>
          <a:xfrm>
            <a:off x="248119" y="2776104"/>
            <a:ext cx="5046785" cy="38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7" r="15836" b="11784"/>
          <a:stretch/>
        </p:blipFill>
        <p:spPr>
          <a:xfrm>
            <a:off x="4533655" y="202194"/>
            <a:ext cx="4015234" cy="38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5" r="12222" b="6455"/>
          <a:stretch/>
        </p:blipFill>
        <p:spPr>
          <a:xfrm>
            <a:off x="2883094" y="1700808"/>
            <a:ext cx="3377812" cy="38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2743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" b="5637"/>
          <a:stretch/>
        </p:blipFill>
        <p:spPr>
          <a:xfrm>
            <a:off x="539552" y="332656"/>
            <a:ext cx="5337523" cy="38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FF66">
                <a:alpha val="89804"/>
              </a:srgb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6" t="35120" r="14999" b="-1"/>
          <a:stretch/>
        </p:blipFill>
        <p:spPr>
          <a:xfrm>
            <a:off x="3851920" y="2656113"/>
            <a:ext cx="4655482" cy="38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FF66">
                <a:alpha val="92157"/>
              </a:srgb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1109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5" r="8289" b="8894"/>
          <a:stretch/>
        </p:blipFill>
        <p:spPr>
          <a:xfrm rot="21371910">
            <a:off x="179512" y="436343"/>
            <a:ext cx="5610367" cy="38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6840">
            <a:off x="3419872" y="2385098"/>
            <a:ext cx="5184000" cy="38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2671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5184000" cy="38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815" y="2804173"/>
            <a:ext cx="5184000" cy="38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4252">
            <a:off x="2046823" y="1292562"/>
            <a:ext cx="5927794" cy="4445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189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5" t="9409"/>
          <a:stretch/>
        </p:blipFill>
        <p:spPr>
          <a:xfrm>
            <a:off x="323528" y="332656"/>
            <a:ext cx="5068063" cy="38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6" r="19400" b="17094"/>
          <a:stretch/>
        </p:blipFill>
        <p:spPr>
          <a:xfrm>
            <a:off x="2627784" y="2636912"/>
            <a:ext cx="6282227" cy="38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1" t="7173" r="37518" b="21932"/>
          <a:stretch/>
        </p:blipFill>
        <p:spPr>
          <a:xfrm>
            <a:off x="353255" y="2640406"/>
            <a:ext cx="3977952" cy="38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FF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0" r="20951" b="12064"/>
          <a:stretch/>
        </p:blipFill>
        <p:spPr>
          <a:xfrm>
            <a:off x="2949079" y="548581"/>
            <a:ext cx="5960932" cy="38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FF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3324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75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1540" y="1031415"/>
            <a:ext cx="82809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rgbClr val="C00000"/>
                </a:solidFill>
              </a:rPr>
              <a:t>Актуальной</a:t>
            </a:r>
            <a:r>
              <a:rPr lang="ru-RU" sz="4000" b="1" i="1" dirty="0"/>
              <a:t> </a:t>
            </a:r>
            <a:r>
              <a:rPr lang="ru-RU" sz="4000" b="1" i="1" dirty="0" smtClean="0">
                <a:solidFill>
                  <a:srgbClr val="002060"/>
                </a:solidFill>
              </a:rPr>
              <a:t>задачей в настоящее время является воспитание у дошкольников нравственно – волевых качеств : самостоятельности, организованности, настойчивости, ответственности, дисциплинированности</a:t>
            </a:r>
            <a:r>
              <a:rPr lang="ru-RU" sz="3200" b="1" i="1" dirty="0" smtClean="0">
                <a:solidFill>
                  <a:srgbClr val="002060"/>
                </a:solidFill>
              </a:rPr>
              <a:t>.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3762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7" r="16256" b="15976"/>
          <a:stretch/>
        </p:blipFill>
        <p:spPr>
          <a:xfrm rot="20996078">
            <a:off x="395536" y="594725"/>
            <a:ext cx="5832000" cy="4116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9" t="13321" r="11435" b="24640"/>
          <a:stretch/>
        </p:blipFill>
        <p:spPr>
          <a:xfrm rot="393770">
            <a:off x="2195736" y="2652768"/>
            <a:ext cx="6120000" cy="38597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1056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43608" y="980728"/>
            <a:ext cx="81003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i="1" dirty="0" smtClean="0">
              <a:solidFill>
                <a:srgbClr val="C00000"/>
              </a:solidFill>
            </a:endParaRPr>
          </a:p>
          <a:p>
            <a:pPr algn="ctr"/>
            <a:endParaRPr lang="ru-RU" sz="2800" b="1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0129">
            <a:off x="395536" y="548680"/>
            <a:ext cx="5184000" cy="38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8476">
            <a:off x="3419872" y="2466153"/>
            <a:ext cx="5184000" cy="38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7062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472" y="2776104"/>
            <a:ext cx="5184000" cy="38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5184000" cy="38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00" y="980728"/>
            <a:ext cx="6048096" cy="4536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934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t="12908" r="6349" b="35875"/>
          <a:stretch/>
        </p:blipFill>
        <p:spPr>
          <a:xfrm>
            <a:off x="3851920" y="3479659"/>
            <a:ext cx="5181322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7" t="25820" r="31111" b="30397"/>
          <a:stretch/>
        </p:blipFill>
        <p:spPr>
          <a:xfrm>
            <a:off x="251520" y="3717032"/>
            <a:ext cx="4093030" cy="3002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40423" r="57875"/>
          <a:stretch/>
        </p:blipFill>
        <p:spPr>
          <a:xfrm>
            <a:off x="5292080" y="188640"/>
            <a:ext cx="3456384" cy="4085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6" t="8889" r="21587" b="31217"/>
          <a:stretch/>
        </p:blipFill>
        <p:spPr>
          <a:xfrm>
            <a:off x="611560" y="443508"/>
            <a:ext cx="5124465" cy="38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8221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5" t="6992" r="11270"/>
          <a:stretch/>
        </p:blipFill>
        <p:spPr>
          <a:xfrm>
            <a:off x="179512" y="188640"/>
            <a:ext cx="5904322" cy="38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205" b="6666"/>
          <a:stretch/>
        </p:blipFill>
        <p:spPr>
          <a:xfrm>
            <a:off x="4211960" y="693000"/>
            <a:ext cx="4494090" cy="54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6772" b="8572"/>
          <a:stretch/>
        </p:blipFill>
        <p:spPr>
          <a:xfrm>
            <a:off x="395536" y="2636736"/>
            <a:ext cx="4830839" cy="38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5696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1560" y="1196752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752528" cy="3564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068960"/>
            <a:ext cx="4752000" cy="356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411">
            <a:off x="2038751" y="1086895"/>
            <a:ext cx="6030575" cy="45229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136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1560" y="404664"/>
            <a:ext cx="7920880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ru-RU" dirty="0" smtClean="0"/>
          </a:p>
          <a:p>
            <a:pPr fontAlgn="base"/>
            <a:endParaRPr lang="ru-RU" dirty="0"/>
          </a:p>
          <a:p>
            <a:pPr fontAlgn="base"/>
            <a:endParaRPr lang="ru-RU" dirty="0" smtClean="0"/>
          </a:p>
          <a:p>
            <a:pPr fontAlgn="base"/>
            <a:r>
              <a:rPr lang="ru-RU" dirty="0" smtClean="0"/>
              <a:t> </a:t>
            </a:r>
            <a:r>
              <a:rPr lang="ru-RU" sz="2800" b="1" i="1" dirty="0">
                <a:solidFill>
                  <a:srgbClr val="C00000"/>
                </a:solidFill>
              </a:rPr>
              <a:t>«Радость труда – могучая воспитательная сила. В годы детства ребенок должен глубоко пережить это благородное чувство. Труд для народа является не только жизненной необходимостью, без которой не мысленно человеческое существование, но и сферой многогранных проявлений духовной жизни, духовного богатства личности…»</a:t>
            </a:r>
          </a:p>
          <a:p>
            <a:pPr fontAlgn="base"/>
            <a:r>
              <a:rPr lang="ru-RU" sz="2800" b="1" i="1" dirty="0">
                <a:solidFill>
                  <a:srgbClr val="C00000"/>
                </a:solidFill>
              </a:rPr>
              <a:t>                                                    </a:t>
            </a:r>
            <a:r>
              <a:rPr lang="ru-RU" sz="2800" b="1" i="1" dirty="0" smtClean="0">
                <a:solidFill>
                  <a:srgbClr val="C00000"/>
                </a:solidFill>
              </a:rPr>
              <a:t>В.А. </a:t>
            </a:r>
            <a:r>
              <a:rPr lang="ru-RU" sz="2800" b="1" i="1" dirty="0">
                <a:solidFill>
                  <a:srgbClr val="C00000"/>
                </a:solidFill>
              </a:rPr>
              <a:t>Сухомлинский.	</a:t>
            </a:r>
          </a:p>
          <a:p>
            <a:r>
              <a:rPr lang="ru-RU" sz="2800" b="1" i="1" dirty="0">
                <a:solidFill>
                  <a:srgbClr val="C00000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3386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71600" y="1124744"/>
            <a:ext cx="76328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6000" b="1" i="1" dirty="0" smtClean="0">
              <a:solidFill>
                <a:srgbClr val="C00000"/>
              </a:solidFill>
            </a:endParaRPr>
          </a:p>
          <a:p>
            <a:r>
              <a:rPr lang="ru-RU" sz="6000" i="1" dirty="0" smtClean="0">
                <a:solidFill>
                  <a:srgbClr val="FF0000"/>
                </a:solidFill>
              </a:rPr>
              <a:t>Спасибо </a:t>
            </a:r>
            <a:r>
              <a:rPr lang="ru-RU" sz="6000" i="1" dirty="0">
                <a:solidFill>
                  <a:srgbClr val="FF0000"/>
                </a:solidFill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15440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3568" y="980729"/>
            <a:ext cx="748883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solidFill>
                  <a:srgbClr val="C00000"/>
                </a:solidFill>
              </a:rPr>
              <a:t>Трудовое </a:t>
            </a:r>
            <a:r>
              <a:rPr lang="ru-RU" sz="4400" b="1" i="1" dirty="0" smtClean="0">
                <a:solidFill>
                  <a:srgbClr val="C00000"/>
                </a:solidFill>
              </a:rPr>
              <a:t>воспитание- </a:t>
            </a:r>
          </a:p>
          <a:p>
            <a:pPr algn="ctr"/>
            <a:endParaRPr lang="ru-RU" sz="3600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sz="3600" b="1" i="1" dirty="0" smtClean="0">
                <a:solidFill>
                  <a:srgbClr val="002060"/>
                </a:solidFill>
              </a:rPr>
              <a:t>это </a:t>
            </a:r>
            <a:r>
              <a:rPr lang="ru-RU" sz="3600" b="1" i="1" dirty="0">
                <a:solidFill>
                  <a:srgbClr val="002060"/>
                </a:solidFill>
              </a:rPr>
              <a:t>подготовка ребёнка к </a:t>
            </a:r>
            <a:r>
              <a:rPr lang="ru-RU" sz="3600" b="1" i="1" dirty="0" smtClean="0">
                <a:solidFill>
                  <a:srgbClr val="002060"/>
                </a:solidFill>
              </a:rPr>
              <a:t>жизни, к участию в общественно-полезном труде, формирование активной целеустремлённой личности</a:t>
            </a:r>
            <a:r>
              <a:rPr lang="ru-RU" sz="3600" i="1" dirty="0" smtClean="0"/>
              <a:t>.</a:t>
            </a:r>
            <a:endParaRPr lang="ru-RU" sz="3600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 t="65911" r="910"/>
          <a:stretch/>
        </p:blipFill>
        <p:spPr>
          <a:xfrm>
            <a:off x="91121" y="4520159"/>
            <a:ext cx="8961758" cy="2337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0342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27584" y="764704"/>
            <a:ext cx="7776864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solidFill>
                  <a:srgbClr val="C00000"/>
                </a:solidFill>
              </a:rPr>
              <a:t>ФГОС ДО предполагает следующие виды труда:</a:t>
            </a:r>
          </a:p>
          <a:p>
            <a:pPr algn="ctr"/>
            <a:r>
              <a:rPr lang="ru-RU" sz="4000" dirty="0"/>
              <a:t> </a:t>
            </a:r>
            <a:endParaRPr lang="ru-RU" sz="4000" dirty="0" smtClean="0"/>
          </a:p>
          <a:p>
            <a:pPr algn="ctr"/>
            <a:r>
              <a:rPr lang="ru-RU" sz="4400" b="1" i="1" dirty="0" smtClean="0">
                <a:solidFill>
                  <a:srgbClr val="002060"/>
                </a:solidFill>
              </a:rPr>
              <a:t>самообслуживание</a:t>
            </a:r>
            <a:r>
              <a:rPr lang="ru-RU" sz="4400" b="1" i="1" dirty="0">
                <a:solidFill>
                  <a:srgbClr val="002060"/>
                </a:solidFill>
              </a:rPr>
              <a:t>;</a:t>
            </a:r>
          </a:p>
          <a:p>
            <a:pPr algn="ctr"/>
            <a:r>
              <a:rPr lang="ru-RU" sz="4400" b="1" i="1" dirty="0">
                <a:solidFill>
                  <a:srgbClr val="002060"/>
                </a:solidFill>
              </a:rPr>
              <a:t> хозяйственный труд; </a:t>
            </a:r>
          </a:p>
          <a:p>
            <a:pPr algn="ctr"/>
            <a:r>
              <a:rPr lang="ru-RU" sz="4400" b="1" i="1" dirty="0">
                <a:solidFill>
                  <a:srgbClr val="002060"/>
                </a:solidFill>
              </a:rPr>
              <a:t> труд природный; </a:t>
            </a:r>
          </a:p>
          <a:p>
            <a:pPr algn="ctr"/>
            <a:r>
              <a:rPr lang="ru-RU" sz="4400" b="1" i="1" dirty="0">
                <a:solidFill>
                  <a:srgbClr val="002060"/>
                </a:solidFill>
              </a:rPr>
              <a:t> ручной труд.</a:t>
            </a:r>
          </a:p>
        </p:txBody>
      </p:sp>
    </p:spTree>
    <p:extLst>
      <p:ext uri="{BB962C8B-B14F-4D97-AF65-F5344CB8AC3E}">
        <p14:creationId xmlns:p14="http://schemas.microsoft.com/office/powerpoint/2010/main" val="40455125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5536" y="476672"/>
            <a:ext cx="864096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solidFill>
                  <a:srgbClr val="C00000"/>
                </a:solidFill>
              </a:rPr>
              <a:t>Задачи трудового </a:t>
            </a:r>
            <a:r>
              <a:rPr lang="ru-RU" sz="4400" b="1" i="1" dirty="0" smtClean="0">
                <a:solidFill>
                  <a:srgbClr val="C00000"/>
                </a:solidFill>
              </a:rPr>
              <a:t>воспитания:</a:t>
            </a:r>
            <a:endParaRPr lang="ru-RU" sz="4400" b="1" i="1" dirty="0">
              <a:solidFill>
                <a:srgbClr val="C00000"/>
              </a:solidFill>
            </a:endParaRPr>
          </a:p>
          <a:p>
            <a:endParaRPr lang="ru-RU" sz="2800" dirty="0" smtClean="0"/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- ознакомление </a:t>
            </a:r>
            <a:r>
              <a:rPr lang="ru-RU" sz="2800" b="1" i="1" dirty="0">
                <a:solidFill>
                  <a:srgbClr val="002060"/>
                </a:solidFill>
              </a:rPr>
              <a:t>с трудом взрослых и воспитание </a:t>
            </a:r>
            <a:r>
              <a:rPr lang="ru-RU" sz="2800" b="1" i="1" dirty="0" smtClean="0">
                <a:solidFill>
                  <a:srgbClr val="002060"/>
                </a:solidFill>
              </a:rPr>
              <a:t>уважения </a:t>
            </a:r>
            <a:r>
              <a:rPr lang="ru-RU" sz="2800" b="1" i="1" dirty="0">
                <a:solidFill>
                  <a:srgbClr val="002060"/>
                </a:solidFill>
              </a:rPr>
              <a:t>к нему; </a:t>
            </a:r>
            <a:endParaRPr lang="ru-RU" sz="2800" b="1" i="1" dirty="0" smtClean="0">
              <a:solidFill>
                <a:srgbClr val="002060"/>
              </a:solidFill>
            </a:endParaRPr>
          </a:p>
          <a:p>
            <a:pPr marL="457200" indent="-457200" algn="ctr">
              <a:buFontTx/>
              <a:buChar char="-"/>
            </a:pPr>
            <a:r>
              <a:rPr lang="ru-RU" sz="2800" b="1" i="1" dirty="0" smtClean="0">
                <a:solidFill>
                  <a:srgbClr val="002060"/>
                </a:solidFill>
              </a:rPr>
              <a:t>обучение </a:t>
            </a:r>
            <a:r>
              <a:rPr lang="ru-RU" sz="2800" b="1" i="1" dirty="0">
                <a:solidFill>
                  <a:srgbClr val="002060"/>
                </a:solidFill>
              </a:rPr>
              <a:t>простейшим трудовым умениям и навыкам; </a:t>
            </a:r>
            <a:endParaRPr lang="ru-RU" sz="2800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- воспитание </a:t>
            </a:r>
            <a:r>
              <a:rPr lang="ru-RU" sz="2800" b="1" i="1" dirty="0">
                <a:solidFill>
                  <a:srgbClr val="002060"/>
                </a:solidFill>
              </a:rPr>
              <a:t>интереса к труду, трудолюбия и самостоятельности; </a:t>
            </a:r>
            <a:endParaRPr lang="ru-RU" sz="2800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- воспитание </a:t>
            </a:r>
            <a:r>
              <a:rPr lang="ru-RU" sz="2800" b="1" i="1" dirty="0">
                <a:solidFill>
                  <a:srgbClr val="002060"/>
                </a:solidFill>
              </a:rPr>
              <a:t>общественно – направленных мотивов труда, умений трудиться в коллективе и для коллектива.</a:t>
            </a:r>
          </a:p>
        </p:txBody>
      </p:sp>
    </p:spTree>
    <p:extLst>
      <p:ext uri="{BB962C8B-B14F-4D97-AF65-F5344CB8AC3E}">
        <p14:creationId xmlns:p14="http://schemas.microsoft.com/office/powerpoint/2010/main" val="2764576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11560" y="188640"/>
            <a:ext cx="7632848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solidFill>
                  <a:srgbClr val="C00000"/>
                </a:solidFill>
              </a:rPr>
              <a:t>Трудовые методы</a:t>
            </a:r>
            <a:r>
              <a:rPr lang="ru-RU" sz="4400" b="1" i="1" dirty="0" smtClean="0">
                <a:solidFill>
                  <a:srgbClr val="C00000"/>
                </a:solidFill>
              </a:rPr>
              <a:t>:</a:t>
            </a:r>
          </a:p>
          <a:p>
            <a:pPr algn="ctr"/>
            <a:endParaRPr lang="ru-RU" sz="3600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sz="3600" b="1" i="1" dirty="0" smtClean="0">
                <a:solidFill>
                  <a:srgbClr val="002060"/>
                </a:solidFill>
              </a:rPr>
              <a:t>  игровые ситуации и игрушки</a:t>
            </a:r>
          </a:p>
          <a:p>
            <a:pPr algn="ctr"/>
            <a:endParaRPr lang="ru-RU" sz="3600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sz="3600" b="1" i="1" dirty="0" smtClean="0">
                <a:solidFill>
                  <a:srgbClr val="002060"/>
                </a:solidFill>
              </a:rPr>
              <a:t>показ действия</a:t>
            </a:r>
          </a:p>
          <a:p>
            <a:pPr algn="ctr"/>
            <a:endParaRPr lang="ru-RU" sz="3600" b="1" i="1" dirty="0" smtClean="0">
              <a:solidFill>
                <a:srgbClr val="FF0000"/>
              </a:solidFill>
            </a:endParaRPr>
          </a:p>
          <a:p>
            <a:pPr algn="ctr"/>
            <a:r>
              <a:rPr lang="ru-RU" sz="3600" b="1" i="1" dirty="0">
                <a:solidFill>
                  <a:srgbClr val="002060"/>
                </a:solidFill>
              </a:rPr>
              <a:t> </a:t>
            </a:r>
            <a:r>
              <a:rPr lang="ru-RU" sz="3600" b="1" i="1" dirty="0" smtClean="0">
                <a:solidFill>
                  <a:srgbClr val="002060"/>
                </a:solidFill>
              </a:rPr>
              <a:t> трудовые поручения</a:t>
            </a:r>
          </a:p>
          <a:p>
            <a:pPr algn="ctr"/>
            <a:endParaRPr lang="ru-RU" sz="3600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sz="3600" b="1" i="1" dirty="0" smtClean="0">
                <a:solidFill>
                  <a:srgbClr val="002060"/>
                </a:solidFill>
              </a:rPr>
              <a:t> дежурство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sp>
        <p:nvSpPr>
          <p:cNvPr id="3" name="5-конечная звезда 2"/>
          <p:cNvSpPr/>
          <p:nvPr/>
        </p:nvSpPr>
        <p:spPr>
          <a:xfrm>
            <a:off x="1187624" y="1616359"/>
            <a:ext cx="236847" cy="216024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5" name="5-конечная звезда 4"/>
          <p:cNvSpPr/>
          <p:nvPr/>
        </p:nvSpPr>
        <p:spPr>
          <a:xfrm>
            <a:off x="1187624" y="2698463"/>
            <a:ext cx="236847" cy="216024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6" name="5-конечная звезда 5"/>
          <p:cNvSpPr/>
          <p:nvPr/>
        </p:nvSpPr>
        <p:spPr>
          <a:xfrm flipH="1">
            <a:off x="1197787" y="4828438"/>
            <a:ext cx="216000" cy="2160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7" name="5-конечная звезда 6"/>
          <p:cNvSpPr/>
          <p:nvPr/>
        </p:nvSpPr>
        <p:spPr>
          <a:xfrm flipH="1">
            <a:off x="1187624" y="3774750"/>
            <a:ext cx="216000" cy="2160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692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908721"/>
            <a:ext cx="91440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solidFill>
                  <a:srgbClr val="C00000"/>
                </a:solidFill>
              </a:rPr>
              <a:t>Условия для </a:t>
            </a:r>
            <a:r>
              <a:rPr lang="ru-RU" sz="4400" b="1" i="1" dirty="0" smtClean="0">
                <a:solidFill>
                  <a:srgbClr val="C00000"/>
                </a:solidFill>
              </a:rPr>
              <a:t>формирования</a:t>
            </a:r>
            <a:r>
              <a:rPr lang="ru-RU" sz="4400" b="1" i="1" dirty="0">
                <a:solidFill>
                  <a:srgbClr val="C00000"/>
                </a:solidFill>
              </a:rPr>
              <a:t> трудолюбия</a:t>
            </a:r>
            <a:r>
              <a:rPr lang="ru-RU" sz="4400" b="1" i="1" dirty="0" smtClean="0">
                <a:solidFill>
                  <a:srgbClr val="C00000"/>
                </a:solidFill>
              </a:rPr>
              <a:t> </a:t>
            </a:r>
            <a:r>
              <a:rPr lang="ru-RU" sz="4400" b="1" i="1" dirty="0">
                <a:solidFill>
                  <a:srgbClr val="C00000"/>
                </a:solidFill>
              </a:rPr>
              <a:t>у </a:t>
            </a:r>
            <a:r>
              <a:rPr lang="ru-RU" sz="4400" b="1" i="1" dirty="0" smtClean="0">
                <a:solidFill>
                  <a:srgbClr val="C00000"/>
                </a:solidFill>
              </a:rPr>
              <a:t>детей:</a:t>
            </a:r>
          </a:p>
          <a:p>
            <a:r>
              <a:rPr lang="ru-RU" sz="3600" b="1" i="1" dirty="0" smtClean="0">
                <a:solidFill>
                  <a:srgbClr val="002060"/>
                </a:solidFill>
              </a:rPr>
              <a:t>               наглядность;</a:t>
            </a:r>
          </a:p>
          <a:p>
            <a:r>
              <a:rPr lang="ru-RU" sz="3600" b="1" i="1" dirty="0" smtClean="0">
                <a:solidFill>
                  <a:srgbClr val="002060"/>
                </a:solidFill>
              </a:rPr>
              <a:t>               доступность разнообразного</a:t>
            </a:r>
          </a:p>
          <a:p>
            <a:pPr algn="ctr"/>
            <a:r>
              <a:rPr lang="ru-RU" sz="3600" b="1" i="1" dirty="0">
                <a:solidFill>
                  <a:srgbClr val="002060"/>
                </a:solidFill>
              </a:rPr>
              <a:t>труда;</a:t>
            </a:r>
            <a:endParaRPr lang="ru-RU" sz="3600" b="1" i="1" dirty="0" smtClean="0">
              <a:solidFill>
                <a:srgbClr val="002060"/>
              </a:solidFill>
            </a:endParaRPr>
          </a:p>
          <a:p>
            <a:r>
              <a:rPr lang="ru-RU" sz="3600" b="1" i="1" dirty="0" smtClean="0">
                <a:solidFill>
                  <a:srgbClr val="002060"/>
                </a:solidFill>
              </a:rPr>
              <a:t>              ощутимость результатов труда;</a:t>
            </a:r>
          </a:p>
          <a:p>
            <a:r>
              <a:rPr lang="ru-RU" sz="3600" b="1" i="1" dirty="0">
                <a:solidFill>
                  <a:srgbClr val="002060"/>
                </a:solidFill>
              </a:rPr>
              <a:t> </a:t>
            </a:r>
            <a:r>
              <a:rPr lang="ru-RU" sz="3600" b="1" i="1" dirty="0" smtClean="0">
                <a:solidFill>
                  <a:srgbClr val="002060"/>
                </a:solidFill>
              </a:rPr>
              <a:t>             возможность систематически </a:t>
            </a:r>
          </a:p>
          <a:p>
            <a:pPr algn="ctr"/>
            <a:r>
              <a:rPr lang="ru-RU" sz="3600" b="1" i="1" dirty="0" smtClean="0">
                <a:solidFill>
                  <a:srgbClr val="002060"/>
                </a:solidFill>
              </a:rPr>
              <a:t>участвовать </a:t>
            </a:r>
            <a:r>
              <a:rPr lang="ru-RU" sz="3600" b="1" i="1" dirty="0">
                <a:solidFill>
                  <a:srgbClr val="002060"/>
                </a:solidFill>
              </a:rPr>
              <a:t>в труде;</a:t>
            </a:r>
          </a:p>
          <a:p>
            <a:r>
              <a:rPr lang="ru-RU" sz="3600" b="1" i="1" dirty="0">
                <a:solidFill>
                  <a:srgbClr val="002060"/>
                </a:solidFill>
              </a:rPr>
              <a:t> </a:t>
            </a:r>
            <a:r>
              <a:rPr lang="ru-RU" sz="3600" b="1" i="1" dirty="0" smtClean="0">
                <a:solidFill>
                  <a:srgbClr val="002060"/>
                </a:solidFill>
              </a:rPr>
              <a:t>              работать вместе со взрослыми.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sp>
        <p:nvSpPr>
          <p:cNvPr id="4" name="Улыбающееся лицо 3"/>
          <p:cNvSpPr/>
          <p:nvPr/>
        </p:nvSpPr>
        <p:spPr>
          <a:xfrm>
            <a:off x="670777" y="2420888"/>
            <a:ext cx="360000" cy="3600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лыбающееся лицо 6"/>
          <p:cNvSpPr/>
          <p:nvPr/>
        </p:nvSpPr>
        <p:spPr>
          <a:xfrm>
            <a:off x="771189" y="4653136"/>
            <a:ext cx="360000" cy="3600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лыбающееся лицо 7"/>
          <p:cNvSpPr/>
          <p:nvPr/>
        </p:nvSpPr>
        <p:spPr>
          <a:xfrm>
            <a:off x="799292" y="5589240"/>
            <a:ext cx="360000" cy="3600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лыбающееся лицо 8"/>
          <p:cNvSpPr/>
          <p:nvPr/>
        </p:nvSpPr>
        <p:spPr>
          <a:xfrm>
            <a:off x="689702" y="2957890"/>
            <a:ext cx="360000" cy="3600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лыбающееся лицо 9"/>
          <p:cNvSpPr/>
          <p:nvPr/>
        </p:nvSpPr>
        <p:spPr>
          <a:xfrm>
            <a:off x="771189" y="4005064"/>
            <a:ext cx="360000" cy="3600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92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77" y="-20893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9552" y="476672"/>
            <a:ext cx="784887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solidFill>
                  <a:srgbClr val="C00000"/>
                </a:solidFill>
              </a:rPr>
              <a:t>Ознакомление с трудом </a:t>
            </a:r>
            <a:r>
              <a:rPr lang="ru-RU" sz="4400" b="1" i="1" dirty="0" smtClean="0">
                <a:solidFill>
                  <a:srgbClr val="C00000"/>
                </a:solidFill>
              </a:rPr>
              <a:t>взрослых:</a:t>
            </a:r>
          </a:p>
          <a:p>
            <a:pPr marL="457200" indent="-457200">
              <a:buFont typeface="Arial" charset="0"/>
              <a:buChar char="•"/>
            </a:pPr>
            <a:r>
              <a:rPr lang="ru-RU" sz="4000" b="1" i="1" dirty="0" smtClean="0">
                <a:solidFill>
                  <a:srgbClr val="002060"/>
                </a:solidFill>
              </a:rPr>
              <a:t>наблюдение за трудом взрослых</a:t>
            </a:r>
          </a:p>
          <a:p>
            <a:pPr marL="457200" indent="-457200">
              <a:buFont typeface="Arial" charset="0"/>
              <a:buChar char="•"/>
            </a:pPr>
            <a:r>
              <a:rPr lang="ru-RU" sz="4000" b="1" i="1" dirty="0" smtClean="0">
                <a:solidFill>
                  <a:srgbClr val="002060"/>
                </a:solidFill>
              </a:rPr>
              <a:t>экскурсии</a:t>
            </a:r>
          </a:p>
          <a:p>
            <a:pPr marL="457200" indent="-457200">
              <a:buFont typeface="Arial" charset="0"/>
              <a:buChar char="•"/>
            </a:pPr>
            <a:r>
              <a:rPr lang="ru-RU" sz="4000" b="1" i="1" dirty="0">
                <a:solidFill>
                  <a:srgbClr val="002060"/>
                </a:solidFill>
              </a:rPr>
              <a:t>р</a:t>
            </a:r>
            <a:r>
              <a:rPr lang="ru-RU" sz="4000" b="1" i="1" dirty="0" smtClean="0">
                <a:solidFill>
                  <a:srgbClr val="002060"/>
                </a:solidFill>
              </a:rPr>
              <a:t>ассматривание картин, отображающих труд людей</a:t>
            </a:r>
          </a:p>
          <a:p>
            <a:pPr marL="457200" indent="-457200">
              <a:buFont typeface="Arial" charset="0"/>
              <a:buChar char="•"/>
            </a:pPr>
            <a:r>
              <a:rPr lang="ru-RU" sz="4000" b="1" i="1" dirty="0">
                <a:solidFill>
                  <a:srgbClr val="002060"/>
                </a:solidFill>
              </a:rPr>
              <a:t>ч</a:t>
            </a:r>
            <a:r>
              <a:rPr lang="ru-RU" sz="4000" b="1" i="1" dirty="0" smtClean="0">
                <a:solidFill>
                  <a:srgbClr val="002060"/>
                </a:solidFill>
              </a:rPr>
              <a:t>тение художественной литературы о труде взрослых</a:t>
            </a:r>
          </a:p>
          <a:p>
            <a:pPr marL="457200" indent="-457200" algn="ctr">
              <a:buFont typeface="Arial" charset="0"/>
              <a:buChar char="•"/>
            </a:pPr>
            <a:endParaRPr lang="ru-RU" sz="28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98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71600" y="980728"/>
            <a:ext cx="7416823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solidFill>
                  <a:srgbClr val="C00000"/>
                </a:solidFill>
              </a:rPr>
              <a:t>Трудовые поручения</a:t>
            </a:r>
            <a:r>
              <a:rPr lang="ru-RU" sz="4400" b="1" i="1" dirty="0" smtClean="0">
                <a:solidFill>
                  <a:srgbClr val="C00000"/>
                </a:solidFill>
              </a:rPr>
              <a:t>:</a:t>
            </a:r>
          </a:p>
          <a:p>
            <a:r>
              <a:rPr lang="ru-RU" sz="3600" b="1" i="1" dirty="0" smtClean="0">
                <a:solidFill>
                  <a:srgbClr val="002060"/>
                </a:solidFill>
              </a:rPr>
              <a:t>  </a:t>
            </a:r>
            <a:r>
              <a:rPr lang="ru-RU" sz="3600" b="1" i="1" dirty="0">
                <a:solidFill>
                  <a:srgbClr val="002060"/>
                </a:solidFill>
              </a:rPr>
              <a:t>это задания, которые воспитатель эпизодически дает одному или нескольким детям, учитывая их возрастные и индивидуальные возможности, наличие опыта, а также воспитательные задачи.</a:t>
            </a:r>
          </a:p>
          <a:p>
            <a:pPr algn="ctr"/>
            <a:endParaRPr lang="ru-RU" sz="3200" b="1" i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52"/>
          <a:stretch/>
        </p:blipFill>
        <p:spPr>
          <a:xfrm>
            <a:off x="6359670" y="4509120"/>
            <a:ext cx="2513239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81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</TotalTime>
  <Words>477</Words>
  <Application>Microsoft Office PowerPoint</Application>
  <PresentationFormat>Экран (4:3)</PresentationFormat>
  <Paragraphs>107</Paragraphs>
  <Slides>27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</dc:creator>
  <cp:lastModifiedBy>Андрей</cp:lastModifiedBy>
  <cp:revision>120</cp:revision>
  <dcterms:created xsi:type="dcterms:W3CDTF">2018-03-26T06:20:57Z</dcterms:created>
  <dcterms:modified xsi:type="dcterms:W3CDTF">2018-05-05T14:05:49Z</dcterms:modified>
</cp:coreProperties>
</file>