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307" r:id="rId2"/>
    <p:sldId id="256" r:id="rId3"/>
    <p:sldId id="311" r:id="rId4"/>
    <p:sldId id="320" r:id="rId5"/>
    <p:sldId id="322" r:id="rId6"/>
    <p:sldId id="319" r:id="rId7"/>
    <p:sldId id="310" r:id="rId8"/>
    <p:sldId id="293" r:id="rId9"/>
    <p:sldId id="294" r:id="rId10"/>
    <p:sldId id="277" r:id="rId11"/>
    <p:sldId id="295" r:id="rId12"/>
    <p:sldId id="288" r:id="rId13"/>
    <p:sldId id="318" r:id="rId14"/>
    <p:sldId id="282" r:id="rId15"/>
    <p:sldId id="296" r:id="rId16"/>
    <p:sldId id="314" r:id="rId17"/>
    <p:sldId id="315" r:id="rId18"/>
    <p:sldId id="303" r:id="rId19"/>
    <p:sldId id="305" r:id="rId20"/>
    <p:sldId id="306" r:id="rId21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D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21" autoAdjust="0"/>
    <p:restoredTop sz="94660"/>
  </p:normalViewPr>
  <p:slideViewPr>
    <p:cSldViewPr>
      <p:cViewPr>
        <p:scale>
          <a:sx n="75" d="100"/>
          <a:sy n="75" d="100"/>
        </p:scale>
        <p:origin x="-100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8E04622-6EF9-4F39-BF52-349273D40957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D94C3CC-AFCE-4882-9135-2FCD450B4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2126" tIns="46063" rIns="92126" bIns="46063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2126" tIns="46063" rIns="92126" bIns="46063" rtlCol="0"/>
          <a:lstStyle>
            <a:lvl1pPr algn="r">
              <a:defRPr sz="1200"/>
            </a:lvl1pPr>
          </a:lstStyle>
          <a:p>
            <a:pPr>
              <a:defRPr/>
            </a:pPr>
            <a:fld id="{720BCCCF-3DBF-460A-A018-6D501224C66A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3" rIns="92126" bIns="46063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2126" tIns="46063" rIns="92126" bIns="46063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2126" tIns="46063" rIns="92126" bIns="4606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2126" tIns="46063" rIns="92126" bIns="46063" rtlCol="0" anchor="b"/>
          <a:lstStyle>
            <a:lvl1pPr algn="r">
              <a:defRPr sz="1200"/>
            </a:lvl1pPr>
          </a:lstStyle>
          <a:p>
            <a:pPr>
              <a:defRPr/>
            </a:pPr>
            <a:fld id="{BCEB2FED-2A22-4B41-9EC1-6A12B12E8C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5FB89-33EA-4BD3-A7AE-46CB070652BC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1EFA1-C444-4218-8330-5CB3643F5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C0BF5-B81E-40FC-A3BD-EE02FE9206E8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DB9D4-F3BE-4CC5-BBD5-9D4A68476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79DF1-4BB8-4F7B-B4D0-9DA564D10DE8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2534F-57C5-42D3-AA4E-581D112E70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9CD9E-24E9-45BF-98F7-BE41310F20FB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96C3-A910-4521-A608-5145B79458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675BC-22BF-42E7-9833-FFC0E9B1AC6C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EC02A-A645-4EF7-9944-AECF1F4F2F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4E979-83EB-4D63-AF4B-FF0628A4996C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9F690-1FCC-4019-8597-AC52AE6A10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4897B-699B-4291-A6C9-5EFCA8C4968E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7045B-6053-4292-937D-5BBD9E8CF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9D581-FF4B-4186-BDF6-EBB8ED443F05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0790A-D951-4FE0-8DC1-F7648B8C1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E57B2-041B-4958-9C70-8449EB88B572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19D3A-CB20-4F7F-BB9E-0A4C225728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F40DA-93F1-49C6-A1DD-52961A001479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3636E-35BB-475B-8E78-AE249F1FB1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B893-8209-458A-A532-B3FB45F7EAD6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59445-0ADA-4166-A6A6-988D8532D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32AAE3-F698-471A-AD61-0EB0D73E5082}" type="datetimeFigureOut">
              <a:rPr lang="ru-RU"/>
              <a:pPr>
                <a:defRPr/>
              </a:pPr>
              <a:t>19.05.2018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A112DB-C0B8-4E46-AE8D-37F8C2C87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5" r:id="rId1"/>
    <p:sldLayoutId id="2147484567" r:id="rId2"/>
    <p:sldLayoutId id="2147484576" r:id="rId3"/>
    <p:sldLayoutId id="2147484568" r:id="rId4"/>
    <p:sldLayoutId id="2147484569" r:id="rId5"/>
    <p:sldLayoutId id="2147484570" r:id="rId6"/>
    <p:sldLayoutId id="2147484571" r:id="rId7"/>
    <p:sldLayoutId id="2147484572" r:id="rId8"/>
    <p:sldLayoutId id="2147484577" r:id="rId9"/>
    <p:sldLayoutId id="2147484573" r:id="rId10"/>
    <p:sldLayoutId id="21474845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620713"/>
            <a:ext cx="8393113" cy="18605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Методическая разработка</a:t>
            </a:r>
            <a:r>
              <a:rPr lang="ru-RU" sz="2000" b="1" dirty="0" smtClean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285F78"/>
                </a:solidFill>
                <a:latin typeface="Times New Roman" pitchFamily="18" charset="0"/>
                <a:cs typeface="Times New Roman" pitchFamily="18" charset="0"/>
              </a:rPr>
              <a:t>КОМПЬЮТЕРНАЯ ПРЕЗЕНТАЦИЯ ПРАКТИЧЕСКИХ ДОСТИЖЕНИЙ ПРОФЕССИОНАЛЬНОЙ ДЕЯТЕЛЬНОСТИ </a:t>
            </a:r>
            <a:br>
              <a:rPr lang="ru-RU" sz="2000" b="1" dirty="0" smtClean="0">
                <a:solidFill>
                  <a:srgbClr val="285F7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285F78"/>
                </a:solidFill>
                <a:latin typeface="Times New Roman" pitchFamily="18" charset="0"/>
                <a:cs typeface="Times New Roman" pitchFamily="18" charset="0"/>
              </a:rPr>
              <a:t>(ЛИЧНОГО ВКЛАДА В РАЗВИТИЕ ОБРАЗОВАНИЯ)</a:t>
            </a:r>
            <a:endParaRPr lang="ru-RU" sz="2000" b="1" dirty="0">
              <a:solidFill>
                <a:srgbClr val="285F7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2214554"/>
            <a:ext cx="4357718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 </a:t>
            </a:r>
          </a:p>
        </p:txBody>
      </p:sp>
      <p:sp>
        <p:nvSpPr>
          <p:cNvPr id="9221" name="Прямоугольник 7"/>
          <p:cNvSpPr>
            <a:spLocks noChangeArrowheads="1"/>
          </p:cNvSpPr>
          <p:nvPr/>
        </p:nvSpPr>
        <p:spPr bwMode="auto">
          <a:xfrm>
            <a:off x="3419475" y="3716338"/>
            <a:ext cx="53292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Мое профессиональное кредо: </a:t>
            </a:r>
          </a:p>
          <a:p>
            <a:pPr algn="ctr">
              <a:defRPr/>
            </a:pPr>
            <a:r>
              <a:rPr lang="ru-RU" b="1" i="1" dirty="0">
                <a:solidFill>
                  <a:srgbClr val="285F78"/>
                </a:solidFill>
                <a:latin typeface="Times New Roman" pitchFamily="18" charset="0"/>
                <a:cs typeface="Times New Roman" pitchFamily="18" charset="0"/>
              </a:rPr>
              <a:t>«Моя профессия –учитель-логопед, что означает множество трудов и радостных побед !»</a:t>
            </a:r>
          </a:p>
        </p:txBody>
      </p:sp>
      <p:sp>
        <p:nvSpPr>
          <p:cNvPr id="5125" name="Прямоугольник 9"/>
          <p:cNvSpPr>
            <a:spLocks noChangeArrowheads="1"/>
          </p:cNvSpPr>
          <p:nvPr/>
        </p:nvSpPr>
        <p:spPr bwMode="auto">
          <a:xfrm>
            <a:off x="179388" y="5300663"/>
            <a:ext cx="47863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err="1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Ближенская</a:t>
            </a:r>
            <a:r>
              <a:rPr lang="ru-RU" sz="2400" dirty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 Светлана Витальевна</a:t>
            </a:r>
          </a:p>
          <a:p>
            <a:r>
              <a:rPr lang="ru-RU" sz="2400" dirty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Учитель-логопед  </a:t>
            </a:r>
            <a:r>
              <a:rPr lang="ru-RU" sz="2400" dirty="0" smtClean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2400" dirty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«Детский сад №46</a:t>
            </a:r>
            <a:r>
              <a:rPr lang="ru-RU" dirty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pic>
        <p:nvPicPr>
          <p:cNvPr id="5126" name="Picture 2" descr="I:\маковке\3.gif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7164388" y="2636838"/>
            <a:ext cx="10668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Прямоугольник 7"/>
          <p:cNvSpPr>
            <a:spLocks noChangeArrowheads="1"/>
          </p:cNvSpPr>
          <p:nvPr/>
        </p:nvSpPr>
        <p:spPr bwMode="auto">
          <a:xfrm>
            <a:off x="4067175" y="6308725"/>
            <a:ext cx="14067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Саров</a:t>
            </a:r>
            <a:r>
              <a:rPr lang="ru-RU" b="1" dirty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  <a:endParaRPr lang="ru-RU" dirty="0">
              <a:solidFill>
                <a:srgbClr val="0439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28625" y="404813"/>
            <a:ext cx="8229600" cy="1008062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Подготовительный этап.</a:t>
            </a:r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sz="3200" b="1" smtClean="0">
                <a:solidFill>
                  <a:srgbClr val="002060"/>
                </a:solidFill>
                <a:latin typeface="Times New Roman" pitchFamily="18" charset="0"/>
              </a:rPr>
            </a:br>
            <a:endParaRPr lang="ru-RU" sz="320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4339" name="Текст 3"/>
          <p:cNvSpPr>
            <a:spLocks noGrp="1"/>
          </p:cNvSpPr>
          <p:nvPr>
            <p:ph idx="1"/>
          </p:nvPr>
        </p:nvSpPr>
        <p:spPr>
          <a:xfrm>
            <a:off x="468313" y="1125538"/>
            <a:ext cx="7827962" cy="46085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z="1700" b="1" smtClean="0">
              <a:solidFill>
                <a:srgbClr val="002060"/>
              </a:solidFill>
              <a:ea typeface="MS Mincho" pitchFamily="49" charset="-128"/>
            </a:endParaRPr>
          </a:p>
          <a:p>
            <a:pPr>
              <a:spcBef>
                <a:spcPts val="1200"/>
              </a:spcBef>
              <a:buFont typeface="Wingdings 2" pitchFamily="18" charset="2"/>
              <a:buNone/>
            </a:pPr>
            <a:r>
              <a:rPr lang="ru-RU" sz="1800" b="1" smtClean="0">
                <a:solidFill>
                  <a:srgbClr val="00206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Цель:</a:t>
            </a: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создание оптимальных условий для динамического речевого развития ребенка с ДЦП в соответствии  с его возрастными, клиническими и индивидуально- психологическими особенностями.</a:t>
            </a:r>
          </a:p>
          <a:p>
            <a:pPr algn="just">
              <a:spcBef>
                <a:spcPts val="1200"/>
              </a:spcBef>
              <a:buFont typeface="Wingdings 2" pitchFamily="18" charset="2"/>
              <a:buNone/>
            </a:pPr>
            <a:r>
              <a:rPr lang="ru-RU" sz="1800" b="1" smtClean="0">
                <a:solidFill>
                  <a:srgbClr val="00206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Задачи: </a:t>
            </a:r>
          </a:p>
          <a:p>
            <a:pPr>
              <a:spcBef>
                <a:spcPts val="12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Дать краткую характеристику уровня речевого и двигательного развития.</a:t>
            </a:r>
          </a:p>
          <a:p>
            <a:pPr algn="just">
              <a:spcBef>
                <a:spcPts val="1200"/>
              </a:spcBef>
              <a:buFontTx/>
              <a:buNone/>
            </a:pPr>
            <a:endParaRPr lang="ru-RU" sz="1800" smtClean="0">
              <a:solidFill>
                <a:srgbClr val="002060"/>
              </a:solidFill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Определить направление и задачи коррекционной работы на год обучения.</a:t>
            </a:r>
          </a:p>
          <a:p>
            <a:pPr>
              <a:spcBef>
                <a:spcPts val="1200"/>
              </a:spcBef>
              <a:buFontTx/>
              <a:buNone/>
            </a:pPr>
            <a:endParaRPr lang="ru-RU" sz="1800" smtClean="0">
              <a:solidFill>
                <a:srgbClr val="002060"/>
              </a:solidFill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Обеспечить консультативно- практическую помощь родителям в доступной форме.</a:t>
            </a:r>
          </a:p>
          <a:p>
            <a:pPr algn="just">
              <a:buFontTx/>
              <a:buNone/>
            </a:pPr>
            <a:endParaRPr lang="ru-RU" sz="2000" smtClean="0">
              <a:latin typeface="Times New Roman" pitchFamily="18" charset="0"/>
            </a:endParaRPr>
          </a:p>
          <a:p>
            <a:pPr algn="just">
              <a:buFontTx/>
              <a:buChar char="•"/>
            </a:pPr>
            <a:endParaRPr lang="ru-RU" sz="2000" smtClean="0">
              <a:latin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323850" y="692150"/>
            <a:ext cx="8229600" cy="563563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Основной этап.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468313" y="1412875"/>
            <a:ext cx="8229600" cy="396081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z="1700" b="1" smtClean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  <a:buFont typeface="Wingdings 2" pitchFamily="18" charset="2"/>
              <a:buNone/>
            </a:pPr>
            <a:r>
              <a:rPr lang="ru-RU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нормализация  и совершенствование познавательной деятельности, компенсация недостатков развития.</a:t>
            </a:r>
          </a:p>
          <a:p>
            <a:pPr>
              <a:spcBef>
                <a:spcPts val="1200"/>
              </a:spcBef>
              <a:buFont typeface="Wingdings 2" pitchFamily="18" charset="2"/>
              <a:buNone/>
            </a:pPr>
            <a:r>
              <a:rPr lang="ru-RU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spcBef>
                <a:spcPts val="12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Разработать индивидуальное логопедическое сопровождение в рамках лексической темы.</a:t>
            </a:r>
          </a:p>
          <a:p>
            <a:pPr>
              <a:spcBef>
                <a:spcPts val="12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Повышать эффективность логопедического сопровождения.</a:t>
            </a:r>
          </a:p>
          <a:p>
            <a:pPr>
              <a:spcBef>
                <a:spcPts val="12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Разработать план повышения родительской компетентности.</a:t>
            </a:r>
          </a:p>
          <a:p>
            <a:pPr>
              <a:buFontTx/>
              <a:buChar char="•"/>
            </a:pPr>
            <a:endParaRPr lang="ru-RU" sz="2000" smtClean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endParaRPr lang="ru-RU" sz="200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42875" y="260350"/>
            <a:ext cx="8858250" cy="431800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Фрагмент перспективного плана по ИЛМС Татьяны Д.</a:t>
            </a:r>
          </a:p>
        </p:txBody>
      </p:sp>
      <p:sp>
        <p:nvSpPr>
          <p:cNvPr id="16387" name="Содержимое 6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mtClean="0">
              <a:solidFill>
                <a:srgbClr val="FF0000"/>
              </a:solidFill>
            </a:endParaRPr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/>
        </p:nvGraphicFramePr>
        <p:xfrm>
          <a:off x="214313" y="1214438"/>
          <a:ext cx="8643937" cy="5378451"/>
        </p:xfrm>
        <a:graphic>
          <a:graphicData uri="http://schemas.openxmlformats.org/drawingml/2006/table">
            <a:tbl>
              <a:tblPr/>
              <a:tblGrid>
                <a:gridCol w="1117600"/>
                <a:gridCol w="2016125"/>
                <a:gridCol w="2795587"/>
                <a:gridCol w="2714625"/>
              </a:tblGrid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Лексическая тема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работы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 работы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 и приемы работы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1127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«Овощи»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и мелкая моторика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развивать кинестетический контроль, учить координировать движения с речью, обучать зрительному слежению.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Упражнение «Урожай», прием «Ребро-ладонь-кулак», игра «Чудесный мешочек», пальчиковая игра «Капуста».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1798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фонематического слуха и понимания речи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работать над пониманием 2-х сложной словесной инструкцией;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развивать активное подражание звуковым сочетаниям, развивать чувство ритма.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Упражнение «Поймай звук», беседа по картинке «Огород», игра «Хлопни и топни»,  договаривание за логопедом слов в стихотворении Ю. Тувима «Овощи».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15541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над звукопроизношением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формировать артикуляторные уклады, учить произносить звуки с разной силой, высотой, громкостью; тренировать речевой выдох.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Упражнения «Заборчик», «Трубочка», игра «Подуй на хвостик морковки»,  игра «Узнай овощ», сюжетная игра «Магазин».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0" y="188913"/>
            <a:ext cx="8858250" cy="576262"/>
          </a:xfr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Фрагмент перспективного плана по ИЛМС Данилы К</a:t>
            </a:r>
            <a:r>
              <a:rPr lang="ru-RU" sz="2400" b="1" dirty="0" smtClean="0">
                <a:latin typeface="+mn-lt"/>
              </a:rPr>
              <a:t>.</a:t>
            </a:r>
          </a:p>
        </p:txBody>
      </p:sp>
      <p:sp>
        <p:nvSpPr>
          <p:cNvPr id="17411" name="Содержимое 6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mtClean="0">
              <a:solidFill>
                <a:srgbClr val="FF0000"/>
              </a:solidFill>
            </a:endParaRPr>
          </a:p>
        </p:txBody>
      </p:sp>
      <p:graphicFrame>
        <p:nvGraphicFramePr>
          <p:cNvPr id="20512" name="Group 32"/>
          <p:cNvGraphicFramePr>
            <a:graphicFrameLocks noGrp="1"/>
          </p:cNvGraphicFramePr>
          <p:nvPr/>
        </p:nvGraphicFramePr>
        <p:xfrm>
          <a:off x="214313" y="1071563"/>
          <a:ext cx="8643937" cy="5622926"/>
        </p:xfrm>
        <a:graphic>
          <a:graphicData uri="http://schemas.openxmlformats.org/drawingml/2006/table">
            <a:tbl>
              <a:tblPr/>
              <a:tblGrid>
                <a:gridCol w="1071562"/>
                <a:gridCol w="1773238"/>
                <a:gridCol w="3013075"/>
                <a:gridCol w="2786062"/>
              </a:tblGrid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Лексическая тема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работы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 работы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 и приемы работы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1127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«Овощи»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и мелкая моторика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вырабатывать пассивные движения в конечностях, отрабатывать синхронные ритмические движения, усиливать работу мышц рук и ног.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Су-джок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движения под счет «Сад – огород», игра «Чудесный мешочек», игра «Собери урожай в корзинку».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1798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фонематического слуха и понимания речи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работать над пониманием 1-сложной словесной инструкции, развивать слуховой контроль за прослушиванием звуков, активизировать положительные эмоции в ходе речевого взаимодействия.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Беседа по картинке «Огород», игра «Кто что любит»,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договаривание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логопедом слов в стихотворении Ю.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Тувима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«Овощи», упражнение «Узнай овощ и хлопни».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1798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над звукопроизношением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отрабатывать мимические движения артикуляционного аппарата, развивать чувство ритма, темп и плавность речи на основе спокойного и короткого выдоха и мягкой подачи голоса.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Упражнения «Улыбка», «Открой – закрой ротик», игра «Понюхай овощи», упражнение «Сладко-кисло-горько», сопряженное повторение «Что приготовим».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76262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Работа с воспитателями и родителями</a:t>
            </a:r>
          </a:p>
        </p:txBody>
      </p:sp>
      <p:sp>
        <p:nvSpPr>
          <p:cNvPr id="18435" name="Текст 3"/>
          <p:cNvSpPr>
            <a:spLocks noGrp="1"/>
          </p:cNvSpPr>
          <p:nvPr>
            <p:ph sz="half" idx="1"/>
          </p:nvPr>
        </p:nvSpPr>
        <p:spPr>
          <a:xfrm>
            <a:off x="179388" y="765175"/>
            <a:ext cx="4495800" cy="3887788"/>
          </a:xfrm>
        </p:spPr>
        <p:txBody>
          <a:bodyPr/>
          <a:lstStyle/>
          <a:p>
            <a:pPr algn="ctr">
              <a:spcBef>
                <a:spcPct val="0"/>
              </a:spcBef>
              <a:buFont typeface="Wingdings 2" pitchFamily="18" charset="2"/>
              <a:buNone/>
            </a:pPr>
            <a:r>
              <a:rPr lang="ru-RU" sz="17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с воспитателями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ru-RU" sz="1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соблюдение преемственности в оказании индивидуального подхода между логопедом и воспитателем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ru-RU" sz="1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выполнение воспитателем рекомендаций логопеда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ru-RU" sz="1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осуществление воспитателем систематического контроля за правильностью речи детей, исправление ошибок, выработка самоконтроля за произношением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ru-RU" sz="1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закрепление воспитателем изученных лексических тем</a:t>
            </a:r>
          </a:p>
        </p:txBody>
      </p:sp>
      <p:sp>
        <p:nvSpPr>
          <p:cNvPr id="18436" name="Текст 5"/>
          <p:cNvSpPr>
            <a:spLocks noGrp="1"/>
          </p:cNvSpPr>
          <p:nvPr>
            <p:ph sz="half" idx="2"/>
          </p:nvPr>
        </p:nvSpPr>
        <p:spPr>
          <a:xfrm>
            <a:off x="4643438" y="765175"/>
            <a:ext cx="4286250" cy="3527425"/>
          </a:xfrm>
        </p:spPr>
        <p:txBody>
          <a:bodyPr/>
          <a:lstStyle/>
          <a:p>
            <a:pPr algn="ctr">
              <a:spcBef>
                <a:spcPts val="1200"/>
              </a:spcBef>
              <a:buFont typeface="Wingdings 2" pitchFamily="18" charset="2"/>
              <a:buNone/>
            </a:pPr>
            <a:r>
              <a:rPr lang="ru-RU" sz="17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с родителями</a:t>
            </a:r>
          </a:p>
          <a:p>
            <a:pPr>
              <a:spcBef>
                <a:spcPts val="1200"/>
              </a:spcBef>
              <a:buFontTx/>
              <a:buChar char="•"/>
            </a:pPr>
            <a:r>
              <a:rPr lang="ru-RU" sz="1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педагогическое просвещение родителей об особенностях развития детей с ДЦП, детей с речевыми нарушениями </a:t>
            </a:r>
          </a:p>
          <a:p>
            <a:pPr>
              <a:spcBef>
                <a:spcPts val="1200"/>
              </a:spcBef>
              <a:buFontTx/>
              <a:buChar char="•"/>
            </a:pPr>
            <a:r>
              <a:rPr lang="ru-RU" sz="1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выполнение родителями рекомендаций логопеда</a:t>
            </a:r>
          </a:p>
          <a:p>
            <a:pPr>
              <a:spcBef>
                <a:spcPts val="1200"/>
              </a:spcBef>
              <a:buFontTx/>
              <a:buChar char="•"/>
            </a:pPr>
            <a:r>
              <a:rPr lang="ru-RU" sz="1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осуществление родителем систематического контроля за правильностью речи ребенка, исправление ошибок, выработка самоконтроля за произношением</a:t>
            </a:r>
          </a:p>
          <a:p>
            <a:pPr algn="ctr">
              <a:spcBef>
                <a:spcPts val="1200"/>
              </a:spcBef>
              <a:buFont typeface="Wingdings 2" pitchFamily="18" charset="2"/>
              <a:buNone/>
            </a:pPr>
            <a:endParaRPr lang="ru-RU" sz="17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684213" y="620713"/>
            <a:ext cx="8229600" cy="722312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Аналитико- прогностический этап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539750" y="1557338"/>
            <a:ext cx="8229600" cy="4389437"/>
          </a:xfrm>
        </p:spPr>
        <p:txBody>
          <a:bodyPr/>
          <a:lstStyle/>
          <a:p>
            <a:pPr>
              <a:spcBef>
                <a:spcPts val="600"/>
              </a:spcBef>
              <a:buFont typeface="Wingdings 2" pitchFamily="18" charset="2"/>
              <a:buNone/>
            </a:pPr>
            <a:r>
              <a:rPr lang="ru-RU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анализ эффективности индивидуального- логопедического маршрута сопровождения.</a:t>
            </a:r>
          </a:p>
          <a:p>
            <a:pPr>
              <a:spcBef>
                <a:spcPts val="600"/>
              </a:spcBef>
              <a:buFont typeface="Wingdings 2" pitchFamily="18" charset="2"/>
              <a:buNone/>
            </a:pPr>
            <a:r>
              <a:rPr lang="ru-RU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spcBef>
                <a:spcPts val="600"/>
              </a:spcBef>
              <a:buFont typeface="Wingdings 2" pitchFamily="18" charset="2"/>
              <a:buNone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Выявить: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«западающие» стороны развития;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реальные трудности в реализации задач;</a:t>
            </a:r>
          </a:p>
          <a:p>
            <a:pPr>
              <a:spcBef>
                <a:spcPts val="600"/>
              </a:spcBef>
              <a:buFont typeface="Wingdings 2" pitchFamily="18" charset="2"/>
              <a:buNone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Анализировать: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причины и пути решения проблем;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личностные особенности ребенка;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внешние факторы (режим посещаемости, лечения и др ).</a:t>
            </a:r>
          </a:p>
          <a:p>
            <a:pPr>
              <a:spcBef>
                <a:spcPts val="600"/>
              </a:spcBef>
              <a:buFont typeface="Wingdings 2" pitchFamily="18" charset="2"/>
              <a:buNone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Модифицировать задачи с учетом конкретных темпов освоения ребенком программного материала</a:t>
            </a:r>
            <a:r>
              <a:rPr lang="ru-RU" sz="2000" smtClean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68313" y="285750"/>
            <a:ext cx="8218487" cy="785813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Диапазон личного вклада </a:t>
            </a:r>
            <a:b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Новизна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67287"/>
          </a:xfrm>
        </p:spPr>
        <p:txBody>
          <a:bodyPr/>
          <a:lstStyle/>
          <a:p>
            <a:pPr algn="just" eaLnBrk="1" hangingPunct="1">
              <a:lnSpc>
                <a:spcPct val="200000"/>
              </a:lnSpc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Разработана адаптированная  индивидуальная программа сопровождения ребенка с ДЦП, которая позволяет индивидуализировать логопедическую работу по содержанию, технологиям, взаимодействию с ребенком и родителями. </a:t>
            </a:r>
          </a:p>
          <a:p>
            <a:pPr eaLnBrk="1" hangingPunct="1">
              <a:lnSpc>
                <a:spcPct val="200000"/>
              </a:lnSpc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Разработана модель построения логопедического маршрута. </a:t>
            </a:r>
          </a:p>
          <a:p>
            <a:pPr eaLnBrk="1" hangingPunct="1">
              <a:lnSpc>
                <a:spcPct val="200000"/>
              </a:lnSpc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Разработан перспективный план индивидуальной  работы с различными категориями детей с ДЦП.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3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algn="ctr"/>
            <a:r>
              <a:rPr lang="ru-RU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Результативность профессиональной педагогической деятельности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 индивидуального логопедического маршрута сопровождения (ИЛМС) в индивидуальной работе с детьми ДЦП способствовало коррекции речевого и моторного развития.</a:t>
            </a:r>
          </a:p>
          <a:p>
            <a:endParaRPr lang="ru-RU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Повысился  уровень профессионального образования учителя – логопеда.</a:t>
            </a:r>
          </a:p>
          <a:p>
            <a:endParaRPr lang="ru-RU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Повысился уровень компетенции родителей по вопросам индивидуального развития ребёнка с ДЦП.</a:t>
            </a:r>
          </a:p>
          <a:p>
            <a:pPr>
              <a:buFont typeface="Wingdings 2" pitchFamily="18" charset="2"/>
              <a:buNone/>
            </a:pPr>
            <a:endParaRPr lang="ru-RU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18487" cy="863600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Транслируемость практических достижений</a:t>
            </a:r>
          </a:p>
        </p:txBody>
      </p:sp>
      <p:sp>
        <p:nvSpPr>
          <p:cNvPr id="22532" name="Прямоугольник 4"/>
          <p:cNvSpPr>
            <a:spLocks noChangeArrowheads="1"/>
          </p:cNvSpPr>
          <p:nvPr/>
        </p:nvSpPr>
        <p:spPr bwMode="auto">
          <a:xfrm>
            <a:off x="468313" y="1196975"/>
            <a:ext cx="842486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>
              <a:buFont typeface="Arial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Открытый показ индивидуального логопедического занятия с ребенком ДЦП  по лексической теме «Дикие животные».</a:t>
            </a:r>
          </a:p>
          <a:p>
            <a:pPr marL="273050" indent="-273050">
              <a:buFont typeface="Arial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Семинар-практикум для воспитателей и родителей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«Организация комплексного подхода к ребёнку с ОВЗ» «Индивидуальное сопровождение ребёнка с ДЦП»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273050">
              <a:buFont typeface="Arial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Выступление на педагогическом совете « Индивидуальный логопедический маршрут сопровождения ребенка с ДЦП».</a:t>
            </a:r>
          </a:p>
          <a:p>
            <a:pPr marL="273050" indent="-273050">
              <a:buFont typeface="Arial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Методическом объединении учителей-логопедов ДОУ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36625"/>
          </a:xfrm>
        </p:spPr>
        <p:txBody>
          <a:bodyPr/>
          <a:lstStyle/>
          <a:p>
            <a:pPr algn="ctr"/>
            <a:r>
              <a:rPr lang="ru-RU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5343525"/>
          </a:xfrm>
        </p:spPr>
        <p:txBody>
          <a:bodyPr/>
          <a:lstStyle/>
          <a:p>
            <a:pPr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29 октября 2012 года № 273 – ФЗ «Об образовании в Российской Федерации»</a:t>
            </a:r>
          </a:p>
          <a:p>
            <a:pPr>
              <a:buFont typeface="Arial" charset="0"/>
              <a:buChar char="•"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(</a:t>
            </a:r>
            <a:r>
              <a:rPr lang="ru-RU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России) от 17 октября 2013г. №1155 г.Москва «Об утверждении федерального государственного образовательного стандарта дошкольного образования».</a:t>
            </a:r>
          </a:p>
          <a:p>
            <a:pPr>
              <a:buFont typeface="Arial" charset="0"/>
              <a:buChar char="•"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Левченко И.Ю., Приходько О.Г.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Технологии обучения и воспитания детей с нарушениями </a:t>
            </a:r>
            <a:r>
              <a:rPr lang="ru-RU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опорно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двигательного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аппарата. -М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 2001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ru-RU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Сековец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Л. С. Комплексная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физическая реабилитация детей с нарушением опорно-двигательного аппарата. –М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 Школьная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пресса., 2008.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800" dirty="0" smtClean="0">
              <a:solidFill>
                <a:srgbClr val="00206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solidFill>
                <a:srgbClr val="00206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ru-RU" sz="1800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Arial" charset="0"/>
              <a:buChar char="•"/>
              <a:defRPr/>
            </a:pPr>
            <a:endParaRPr lang="ru-RU" sz="1800" dirty="0" smtClean="0"/>
          </a:p>
          <a:p>
            <a:pPr>
              <a:buFont typeface="Arial" charset="0"/>
              <a:buChar char="•"/>
              <a:defRPr/>
            </a:pPr>
            <a:endParaRPr lang="ru-RU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одзаголовок 2"/>
          <p:cNvSpPr>
            <a:spLocks noGrp="1"/>
          </p:cNvSpPr>
          <p:nvPr>
            <p:ph idx="1"/>
          </p:nvPr>
        </p:nvSpPr>
        <p:spPr>
          <a:xfrm>
            <a:off x="395288" y="4292600"/>
            <a:ext cx="8229600" cy="2359025"/>
          </a:xfrm>
        </p:spPr>
        <p:txBody>
          <a:bodyPr/>
          <a:lstStyle/>
          <a:p>
            <a:pPr algn="r" eaLnBrk="1" hangingPunct="1"/>
            <a:endParaRPr lang="ru-RU" sz="1600" dirty="0" smtClean="0"/>
          </a:p>
          <a:p>
            <a:pPr algn="r" eaLnBrk="1" hangingPunct="1"/>
            <a:endParaRPr lang="ru-RU" sz="2400" dirty="0" smtClean="0"/>
          </a:p>
          <a:p>
            <a:pPr algn="r" eaLnBrk="1" hangingPunct="1"/>
            <a:endParaRPr lang="ru-RU" sz="1600" dirty="0" smtClean="0"/>
          </a:p>
          <a:p>
            <a:pPr algn="r" eaLnBrk="1" hangingPunct="1"/>
            <a:endParaRPr lang="ru-RU" sz="1600" dirty="0" smtClean="0"/>
          </a:p>
        </p:txBody>
      </p:sp>
      <p:sp>
        <p:nvSpPr>
          <p:cNvPr id="6147" name="Заголовок 4"/>
          <p:cNvSpPr>
            <a:spLocks noGrp="1"/>
          </p:cNvSpPr>
          <p:nvPr>
            <p:ph type="title"/>
          </p:nvPr>
        </p:nvSpPr>
        <p:spPr>
          <a:xfrm>
            <a:off x="611188" y="2276475"/>
            <a:ext cx="8229600" cy="1431925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ТЕМА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Индивидуальный логопедический маршрут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сопровождения ребенка с ДЦП         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dirty="0" smtClean="0"/>
              <a:t>Благодарю за внимание</a:t>
            </a:r>
            <a:endParaRPr lang="ru-RU" dirty="0"/>
          </a:p>
        </p:txBody>
      </p:sp>
      <p:sp>
        <p:nvSpPr>
          <p:cNvPr id="2457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08688"/>
          </a:xfrm>
          <a:solidFill>
            <a:schemeClr val="bg1"/>
          </a:solidFill>
          <a:extLst>
            <a:ext uri="{91240B29-F687-4F45-9708-019B960494DF}"/>
          </a:extLst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формирования личного вклада педагога в развитие образования.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Текст 3"/>
          <p:cNvSpPr>
            <a:spLocks noGrp="1"/>
          </p:cNvSpPr>
          <p:nvPr>
            <p:ph idx="4294967295"/>
          </p:nvPr>
        </p:nvSpPr>
        <p:spPr>
          <a:xfrm>
            <a:off x="0" y="1412875"/>
            <a:ext cx="8964613" cy="4911725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Научно-исследовательские условия</a:t>
            </a:r>
          </a:p>
          <a:p>
            <a:pPr marL="285750" indent="-285750">
              <a:spcBef>
                <a:spcPct val="0"/>
              </a:spcBef>
              <a:buFont typeface="Arial" charset="0"/>
              <a:buChar char="•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Поиск педагогической и психологической литературы по ИЛМС.</a:t>
            </a:r>
          </a:p>
          <a:p>
            <a:pPr marL="285750" indent="-285750">
              <a:spcBef>
                <a:spcPct val="0"/>
              </a:spcBef>
              <a:buFont typeface="Arial" charset="0"/>
              <a:buChar char="•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Изучение передового педагогического опыта.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ct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Методические условия</a:t>
            </a:r>
          </a:p>
          <a:p>
            <a:pPr marL="285750" indent="-285750">
              <a:spcBef>
                <a:spcPct val="0"/>
              </a:spcBef>
              <a:buFont typeface="Arial" charset="0"/>
              <a:buChar char="•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Разработка индивидуального логопедического маршрута сопровождения ребенка с ДЦП .</a:t>
            </a:r>
          </a:p>
          <a:p>
            <a:pPr marL="285750" indent="-285750">
              <a:spcBef>
                <a:spcPct val="0"/>
              </a:spcBef>
              <a:buFont typeface="Arial" charset="0"/>
              <a:buChar char="•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Разработка речевой карты на ребенка с ДЦП.</a:t>
            </a:r>
          </a:p>
          <a:p>
            <a:pPr marL="285750" indent="-285750">
              <a:spcBef>
                <a:spcPct val="0"/>
              </a:spcBef>
              <a:buFont typeface="Arial" charset="0"/>
              <a:buChar char="•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Разработка перспективного плана работы с ребенком ДЦП. </a:t>
            </a:r>
          </a:p>
          <a:p>
            <a:pPr marL="285750" indent="-285750">
              <a:spcBef>
                <a:spcPct val="0"/>
              </a:spcBef>
              <a:buFont typeface="Wingdings 2" pitchFamily="18" charset="2"/>
              <a:buNone/>
            </a:pP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ct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Организационно-педагогические условия</a:t>
            </a:r>
          </a:p>
          <a:p>
            <a:pPr marL="285750" indent="-285750">
              <a:spcBef>
                <a:spcPct val="0"/>
              </a:spcBef>
              <a:buFont typeface="Arial" charset="0"/>
              <a:buChar char="•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методическом объединении учителей – логопедов.</a:t>
            </a:r>
          </a:p>
          <a:p>
            <a:pPr marL="285750" indent="-285750">
              <a:spcBef>
                <a:spcPct val="0"/>
              </a:spcBef>
              <a:buFont typeface="Arial" charset="0"/>
              <a:buChar char="•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профессиональных сообществах и обмен практическим опытом.</a:t>
            </a:r>
          </a:p>
          <a:p>
            <a:pPr marL="285750" indent="-285750">
              <a:spcBef>
                <a:spcPct val="0"/>
              </a:spcBef>
              <a:buFont typeface="Arial" charset="0"/>
              <a:buChar char="•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Курсы повышения квалификации «Актуальные проблемы коррекции нарушений речи детей в дошкольной образовательной организации на этапе введения ФГОС дошкольного образования»</a:t>
            </a:r>
          </a:p>
          <a:p>
            <a:pPr marL="285750" indent="-285750">
              <a:spcBef>
                <a:spcPct val="0"/>
              </a:spcBef>
              <a:buFont typeface="Arial" charset="0"/>
              <a:buChar char="•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рабочей группе по разработке индивидуального логопедического маршрута сопровождения ребёнка с ДЦП. </a:t>
            </a:r>
            <a:r>
              <a:rPr lang="ru-RU" sz="1500" dirty="0" smtClean="0"/>
              <a:t/>
            </a:r>
            <a:br>
              <a:rPr lang="ru-RU" sz="1500" dirty="0" smtClean="0"/>
            </a:br>
            <a:endParaRPr lang="ru-RU" sz="15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endParaRPr lang="ru-RU" sz="1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552450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Теоретическое обоснование 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250825" y="981075"/>
            <a:ext cx="8496300" cy="5400675"/>
          </a:xfrm>
        </p:spPr>
        <p:txBody>
          <a:bodyPr/>
          <a:lstStyle/>
          <a:p>
            <a:pPr marL="514350" indent="-514350" algn="just" eaLnBrk="1" hangingPunct="1">
              <a:buFont typeface="Wingdings 2" pitchFamily="18" charset="2"/>
              <a:buNone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Теоретической и методологической основой индивидуального логопедического маршрута сопровождения (ИЛМС)  являются положения, разработанные в отечественной логопедии : о необходимости дифференцированного и индивидуального подхода в системе помощи детям с нарушениями развития  Л. С. Выготским, </a:t>
            </a:r>
          </a:p>
          <a:p>
            <a:pPr marL="514350" indent="-514350" algn="just" eaLnBrk="1" hangingPunct="1">
              <a:buFont typeface="Wingdings 2" pitchFamily="18" charset="2"/>
              <a:buNone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В. И. Лубовским, У.В.Ульенковой.</a:t>
            </a:r>
            <a:endParaRPr lang="en-US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hangingPunct="1">
              <a:buFontTx/>
              <a:buChar char="•"/>
            </a:pPr>
            <a:endParaRPr lang="ru-RU" sz="2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Индивидуальный логопедический маршрут сопровождения 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 eaLnBrk="1" hangingPunct="1">
              <a:buFont typeface="Wingdings 2" pitchFamily="18" charset="2"/>
              <a:buNone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не единовременная помощь, а долговременная поддержка ребенка , в основе которой лежит четкая организация, направленная на выбор варианта решения его актуальных проблем.</a:t>
            </a:r>
          </a:p>
          <a:p>
            <a:pPr marL="514350" indent="-514350" algn="just" eaLnBrk="1" hangingPunct="1">
              <a:buFontTx/>
              <a:buChar char="•"/>
            </a:pPr>
            <a:endParaRPr lang="ru-RU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hangingPunct="1">
              <a:buFont typeface="Wingdings 2" pitchFamily="18" charset="2"/>
              <a:buNone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система методов и приемов, направленных на оказание всесторонней помощи ребенку с ДЦП, родителям, педагогам в выявлении проблем его развития, в поиске их эффективного решения и развитие задатков и способностей ребенка.</a:t>
            </a:r>
          </a:p>
          <a:p>
            <a:pPr marL="514350" indent="-514350" eaLnBrk="1" hangingPunct="1">
              <a:buFont typeface="Wingdings 2" pitchFamily="18" charset="2"/>
              <a:buNone/>
            </a:pPr>
            <a:endParaRPr lang="ru-RU" sz="20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684213" y="404813"/>
            <a:ext cx="8135937" cy="576262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Актуальность личного вклада в развитие образования</a:t>
            </a:r>
            <a:endParaRPr lang="ru-RU" sz="24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08400" y="4365625"/>
            <a:ext cx="4967288" cy="20161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275" y="1484313"/>
            <a:ext cx="4465638" cy="17287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« Содержание образования и условия организации обучения и воспитания обучающихся с ограниченными возможностями здоровья определяются адаптированной образовательной программой…»   (статья 79)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3419475" y="2205038"/>
            <a:ext cx="576263" cy="287337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8313" y="1989138"/>
            <a:ext cx="2665412" cy="7207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ФЗ</a:t>
            </a:r>
            <a:r>
              <a:rPr lang="en-US" dirty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43974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 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5650" y="3644900"/>
            <a:ext cx="7272338" cy="237648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Wingdings 2" pitchFamily="18" charset="2"/>
              <a:buNone/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Противоречия: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Общепринятой структуры индивидуального логопедического маршрута сопровождения детей с ДЦП не существует.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интернет - сообществе представлен опыт педагогов-практиков, работающих с детьми с ОНР в ДОУ, с ЗПР в школе и дошкольном образовании. 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Отсутствует опыт работы специалистов по сопровождению детей с ДЦП.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971550" y="549275"/>
            <a:ext cx="7786688" cy="863600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Ведущая педагогическая идея.</a:t>
            </a:r>
          </a:p>
        </p:txBody>
      </p:sp>
      <p:sp>
        <p:nvSpPr>
          <p:cNvPr id="10243" name="Rectangle 4"/>
          <p:cNvSpPr>
            <a:spLocks noGrp="1"/>
          </p:cNvSpPr>
          <p:nvPr>
            <p:ph type="body" sz="half" idx="1"/>
          </p:nvPr>
        </p:nvSpPr>
        <p:spPr>
          <a:xfrm>
            <a:off x="611188" y="2205038"/>
            <a:ext cx="7961312" cy="43195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z="170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  <a:buFont typeface="Wingdings 2" pitchFamily="18" charset="2"/>
              <a:buNone/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Включение детей с ДЦП в  исследовательский поиск на индивидуальных занятиях через разработку индивидуального логопедического маршрута сопровождения , который  будет способствовать  коррекции речевого и моторного развития.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ru-RU" sz="200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792163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и задачи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>
          <a:xfrm>
            <a:off x="395288" y="1700213"/>
            <a:ext cx="8229600" cy="438943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ru-RU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Цель:</a:t>
            </a: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определить стратегию логопедического сопровождения направленную на реализацию задач коррекционно – развивающей работы с учётом клинической неоднородности контингента воспитанников с ДЦП.</a:t>
            </a:r>
          </a:p>
          <a:p>
            <a:pPr>
              <a:spcBef>
                <a:spcPts val="1200"/>
              </a:spcBef>
            </a:pPr>
            <a:endParaRPr lang="ru-RU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Font typeface="Wingdings 2" pitchFamily="18" charset="2"/>
              <a:buNone/>
            </a:pPr>
            <a:r>
              <a:rPr lang="ru-RU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 Задачи:</a:t>
            </a:r>
          </a:p>
          <a:p>
            <a:pPr>
              <a:spcBef>
                <a:spcPts val="1200"/>
              </a:spcBef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Разработать модель построения индивидуального логопедического маршрута сопровождения ( ИЛМС) (структуру, содержание, формы, методы).</a:t>
            </a:r>
          </a:p>
          <a:p>
            <a:pPr>
              <a:spcBef>
                <a:spcPts val="1200"/>
              </a:spcBef>
            </a:pPr>
            <a:r>
              <a:rPr lang="ru-RU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Разработать перспективный план работы по индивидуальному логопедическому маршруту сопровождения ( ИЛМС).</a:t>
            </a:r>
          </a:p>
          <a:p>
            <a:pPr>
              <a:spcBef>
                <a:spcPts val="1200"/>
              </a:spcBef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Обеспечить взаимодействие со специалистами ДО.</a:t>
            </a:r>
          </a:p>
          <a:p>
            <a:pPr>
              <a:spcBef>
                <a:spcPts val="1200"/>
              </a:spcBef>
            </a:pPr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Повышать компетентность родителей, вовлечь в образовательный процесс.</a:t>
            </a:r>
          </a:p>
          <a:p>
            <a:pPr>
              <a:buFont typeface="Arial" charset="0"/>
              <a:buChar char="•"/>
            </a:pPr>
            <a:endParaRPr lang="ru-RU" sz="1800" smtClean="0">
              <a:solidFill>
                <a:srgbClr val="002060"/>
              </a:solidFill>
            </a:endParaRPr>
          </a:p>
          <a:p>
            <a:endParaRPr lang="ru-RU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827088" y="2205038"/>
            <a:ext cx="7415212" cy="493712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Аналитический этап.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611188" y="2924175"/>
            <a:ext cx="7148512" cy="3240088"/>
          </a:xfrm>
        </p:spPr>
        <p:txBody>
          <a:bodyPr/>
          <a:lstStyle/>
          <a:p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Сбор анамнестических данных.</a:t>
            </a:r>
          </a:p>
          <a:p>
            <a:pPr>
              <a:buFont typeface="Wingdings 2" pitchFamily="18" charset="2"/>
              <a:buNone/>
            </a:pPr>
            <a:endParaRPr lang="ru-RU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документов ПМПК.</a:t>
            </a:r>
          </a:p>
          <a:p>
            <a:pPr>
              <a:buFont typeface="Wingdings 2" pitchFamily="18" charset="2"/>
              <a:buNone/>
            </a:pPr>
            <a:endParaRPr lang="ru-RU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Заключение врача.</a:t>
            </a:r>
          </a:p>
          <a:p>
            <a:pPr>
              <a:buFont typeface="Wingdings 2" pitchFamily="18" charset="2"/>
              <a:buNone/>
            </a:pPr>
            <a:endParaRPr lang="ru-RU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Обсуждение с родителями и педагогами проблем ребенка.</a:t>
            </a:r>
          </a:p>
        </p:txBody>
      </p:sp>
      <p:sp>
        <p:nvSpPr>
          <p:cNvPr id="12292" name="Прямоугольник 3"/>
          <p:cNvSpPr>
            <a:spLocks noChangeArrowheads="1"/>
          </p:cNvSpPr>
          <p:nvPr/>
        </p:nvSpPr>
        <p:spPr bwMode="auto">
          <a:xfrm>
            <a:off x="395288" y="908050"/>
            <a:ext cx="8496300" cy="830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2060"/>
                </a:solidFill>
                <a:latin typeface="Times New Roman" pitchFamily="18" charset="0"/>
              </a:rPr>
              <a:t>Этапы работы в рамках индивидуального логопедического маршрута сопровождения</a:t>
            </a:r>
            <a:endParaRPr lang="ru-RU" sz="240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323850" y="476250"/>
            <a:ext cx="8229600" cy="647700"/>
          </a:xfr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Диагностический этап</a:t>
            </a:r>
            <a:r>
              <a:rPr lang="ru-RU" sz="2400" b="1" dirty="0" smtClean="0">
                <a:latin typeface="+mn-lt"/>
              </a:rPr>
              <a:t>.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  <a:buFont typeface="Wingdings 2" pitchFamily="18" charset="2"/>
              <a:buNone/>
            </a:pPr>
            <a:r>
              <a:rPr lang="ru-RU" sz="1800" b="1" smtClean="0">
                <a:solidFill>
                  <a:srgbClr val="002060"/>
                </a:solidFill>
              </a:rPr>
              <a:t>Цель:</a:t>
            </a:r>
            <a:r>
              <a:rPr lang="ru-RU" sz="1800" smtClean="0">
                <a:solidFill>
                  <a:srgbClr val="002060"/>
                </a:solidFill>
              </a:rPr>
              <a:t> всестороннее изучение и оценка уровня речевого развития.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 2" pitchFamily="18" charset="2"/>
              <a:buNone/>
            </a:pPr>
            <a:endParaRPr lang="ru-RU" sz="180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Wingdings 2" pitchFamily="18" charset="2"/>
              <a:buNone/>
            </a:pPr>
            <a:r>
              <a:rPr lang="ru-RU" sz="1800" b="1" smtClean="0">
                <a:solidFill>
                  <a:srgbClr val="002060"/>
                </a:solidFill>
              </a:rPr>
              <a:t>Задачи: 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</a:rPr>
              <a:t>Тонко дифференцировать степень и характер нарушений речевого и умственного развития.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Tx/>
              <a:buNone/>
            </a:pPr>
            <a:endParaRPr lang="ru-RU" sz="180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</a:rPr>
              <a:t>Оценить уровень воздействия двигательной недостаточности на особенности психоречевого развития ребенка.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Tx/>
              <a:buNone/>
            </a:pPr>
            <a:endParaRPr lang="ru-RU" sz="180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Tx/>
              <a:buChar char="•"/>
            </a:pPr>
            <a:r>
              <a:rPr lang="ru-RU" sz="1800" smtClean="0">
                <a:solidFill>
                  <a:srgbClr val="002060"/>
                </a:solidFill>
              </a:rPr>
              <a:t>Учитывать соотношение речевых и неречевых нарушений в структуре дефекта и определить сохранные механизмы.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3030</TotalTime>
  <Words>1230</Words>
  <Application>Microsoft Office PowerPoint</Application>
  <PresentationFormat>Экран (4:3)</PresentationFormat>
  <Paragraphs>167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Calibri</vt:lpstr>
      <vt:lpstr>Constantia</vt:lpstr>
      <vt:lpstr>Wingdings 2</vt:lpstr>
      <vt:lpstr>Times New Roman</vt:lpstr>
      <vt:lpstr>Wingdings</vt:lpstr>
      <vt:lpstr>MS Mincho</vt:lpstr>
      <vt:lpstr>Поток</vt:lpstr>
      <vt:lpstr>Методическая разработка  КОМПЬЮТЕРНАЯ ПРЕЗЕНТАЦИЯ ПРАКТИЧЕСКИХ ДОСТИЖЕНИЙ ПРОФЕССИОНАЛЬНОЙ ДЕЯТЕЛЬНОСТИ  (ЛИЧНОГО ВКЛАДА В РАЗВИТИЕ ОБРАЗОВАНИЯ)</vt:lpstr>
      <vt:lpstr>                                                        ТЕМА                     Индивидуальный логопедический маршрут                            сопровождения ребенка с ДЦП         </vt:lpstr>
      <vt:lpstr>Условия формирования личного вклада педагога в развитие образования.</vt:lpstr>
      <vt:lpstr>Теоретическое обоснование </vt:lpstr>
      <vt:lpstr>Актуальность личного вклада в развитие образования</vt:lpstr>
      <vt:lpstr>Ведущая педагогическая идея.</vt:lpstr>
      <vt:lpstr>Цель и задачи</vt:lpstr>
      <vt:lpstr>Аналитический этап.</vt:lpstr>
      <vt:lpstr>Диагностический этап.</vt:lpstr>
      <vt:lpstr>Подготовительный этап. </vt:lpstr>
      <vt:lpstr>Основной этап.</vt:lpstr>
      <vt:lpstr>Фрагмент перспективного плана по ИЛМС Татьяны Д.</vt:lpstr>
      <vt:lpstr>Фрагмент перспективного плана по ИЛМС Данилы К.</vt:lpstr>
      <vt:lpstr>Работа с воспитателями и родителями</vt:lpstr>
      <vt:lpstr>Аналитико- прогностический этап</vt:lpstr>
      <vt:lpstr>Диапазон личного вклада  Новизна</vt:lpstr>
      <vt:lpstr>Результативность профессиональной педагогической деятельности</vt:lpstr>
      <vt:lpstr>Транслируемость практических достижений</vt:lpstr>
      <vt:lpstr>Литература</vt:lpstr>
      <vt:lpstr>Благодарю за внимание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Светлана</dc:title>
  <dc:creator>1</dc:creator>
  <cp:lastModifiedBy>sveta</cp:lastModifiedBy>
  <cp:revision>417</cp:revision>
  <dcterms:created xsi:type="dcterms:W3CDTF">2011-12-24T18:16:41Z</dcterms:created>
  <dcterms:modified xsi:type="dcterms:W3CDTF">2018-05-19T18:09:20Z</dcterms:modified>
</cp:coreProperties>
</file>