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7" r:id="rId3"/>
    <p:sldId id="257" r:id="rId4"/>
    <p:sldId id="278" r:id="rId5"/>
    <p:sldId id="280" r:id="rId6"/>
    <p:sldId id="287" r:id="rId7"/>
    <p:sldId id="317" r:id="rId8"/>
    <p:sldId id="312" r:id="rId9"/>
    <p:sldId id="281" r:id="rId10"/>
    <p:sldId id="313" r:id="rId11"/>
    <p:sldId id="282" r:id="rId12"/>
    <p:sldId id="283" r:id="rId13"/>
    <p:sldId id="284" r:id="rId14"/>
    <p:sldId id="285" r:id="rId15"/>
    <p:sldId id="286" r:id="rId16"/>
    <p:sldId id="290" r:id="rId17"/>
    <p:sldId id="301" r:id="rId18"/>
    <p:sldId id="304" r:id="rId19"/>
    <p:sldId id="305" r:id="rId20"/>
    <p:sldId id="324" r:id="rId21"/>
    <p:sldId id="309" r:id="rId22"/>
    <p:sldId id="311" r:id="rId23"/>
    <p:sldId id="276" r:id="rId24"/>
    <p:sldId id="277" r:id="rId25"/>
    <p:sldId id="318" r:id="rId26"/>
    <p:sldId id="323" r:id="rId27"/>
    <p:sldId id="292" r:id="rId28"/>
    <p:sldId id="293" r:id="rId29"/>
    <p:sldId id="294" r:id="rId30"/>
    <p:sldId id="325" r:id="rId31"/>
    <p:sldId id="303" r:id="rId32"/>
    <p:sldId id="322" r:id="rId33"/>
    <p:sldId id="306" r:id="rId34"/>
    <p:sldId id="321" r:id="rId35"/>
    <p:sldId id="308" r:id="rId36"/>
    <p:sldId id="3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6380" autoAdjust="0"/>
  </p:normalViewPr>
  <p:slideViewPr>
    <p:cSldViewPr>
      <p:cViewPr>
        <p:scale>
          <a:sx n="100" d="100"/>
          <a:sy n="100" d="100"/>
        </p:scale>
        <p:origin x="-552" y="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2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plotArea>
      <c:layout>
        <c:manualLayout>
          <c:layoutTarget val="inner"/>
          <c:xMode val="edge"/>
          <c:yMode val="edge"/>
          <c:x val="9.5796439284524068E-2"/>
          <c:y val="5.035179622899065E-2"/>
          <c:w val="0.6564399606299216"/>
          <c:h val="0.676927100692517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Середина года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9</a:t>
                    </a:r>
                    <a:r>
                      <a:rPr lang="en-US" sz="1100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6942730901406675E-2"/>
                  <c:y val="-3.7586898359198706E-2"/>
                </c:manualLayout>
              </c:layout>
              <c:showVal val="1"/>
            </c:dLbl>
            <c:dLbl>
              <c:idx val="4"/>
              <c:layout>
                <c:manualLayout>
                  <c:x val="-6.1609930550569634E-3"/>
                  <c:y val="2.891299873784515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0.16000000000000031</c:v>
                </c:pt>
                <c:pt idx="1">
                  <c:v>0.21000000000000021</c:v>
                </c:pt>
                <c:pt idx="2" formatCode="0%">
                  <c:v>0.36000000000000032</c:v>
                </c:pt>
                <c:pt idx="3" formatCode="0%">
                  <c:v>0.27</c:v>
                </c:pt>
                <c:pt idx="4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7.7012413188212248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862234373878186E-2"/>
                  <c:y val="-8.6738996213535507E-3"/>
                </c:manualLayout>
              </c:layout>
              <c:showVal val="1"/>
            </c:dLbl>
            <c:dLbl>
              <c:idx val="2"/>
              <c:layout>
                <c:manualLayout>
                  <c:x val="1.3862234373878186E-2"/>
                  <c:y val="-5.782599747569039E-3"/>
                </c:manualLayout>
              </c:layout>
              <c:showVal val="1"/>
            </c:dLbl>
            <c:dLbl>
              <c:idx val="3"/>
              <c:layout>
                <c:manualLayout>
                  <c:x val="7.2782188035448734E-3"/>
                  <c:y val="-6.247256680041031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7.0000000000000034E-2</c:v>
                </c:pt>
                <c:pt idx="1">
                  <c:v>0.11000000000000014</c:v>
                </c:pt>
                <c:pt idx="2">
                  <c:v>0.27</c:v>
                </c:pt>
                <c:pt idx="3">
                  <c:v>0.44000000000000056</c:v>
                </c:pt>
                <c:pt idx="4">
                  <c:v>0.11000000000000014</c:v>
                </c:pt>
              </c:numCache>
            </c:numRef>
          </c:val>
        </c:ser>
        <c:axId val="151299968"/>
        <c:axId val="96935936"/>
      </c:barChart>
      <c:catAx>
        <c:axId val="151299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Уровни развития</a:t>
                </a:r>
              </a:p>
            </c:rich>
          </c:tx>
          <c:layout>
            <c:manualLayout>
              <c:xMode val="edge"/>
              <c:yMode val="edge"/>
              <c:x val="0.28038101487314088"/>
              <c:y val="0.87926804429137562"/>
            </c:manualLayout>
          </c:layout>
        </c:title>
        <c:tickLblPos val="nextTo"/>
        <c:crossAx val="96935936"/>
        <c:crosses val="autoZero"/>
        <c:auto val="1"/>
        <c:lblAlgn val="ctr"/>
        <c:lblOffset val="100"/>
      </c:catAx>
      <c:valAx>
        <c:axId val="96935936"/>
        <c:scaling>
          <c:orientation val="minMax"/>
          <c:max val="0.5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299968"/>
        <c:crosses val="autoZero"/>
        <c:crossBetween val="between"/>
        <c:majorUnit val="5.0000000000000114E-2"/>
        <c:minorUnit val="1.0000000000000047E-2"/>
      </c:valAx>
    </c:plotArea>
    <c:legend>
      <c:legendPos val="r"/>
      <c:layout>
        <c:manualLayout>
          <c:xMode val="edge"/>
          <c:yMode val="edge"/>
          <c:x val="0.79919422572178478"/>
          <c:y val="0.13143894758505928"/>
          <c:w val="0.20080580452866947"/>
          <c:h val="0.302170888116257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plotArea>
      <c:layout>
        <c:manualLayout>
          <c:layoutTarget val="inner"/>
          <c:xMode val="edge"/>
          <c:yMode val="edge"/>
          <c:x val="7.8112204724409523E-2"/>
          <c:y val="3.8300892928555152E-2"/>
          <c:w val="0.63413429571303592"/>
          <c:h val="0.667326013240757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середина года</c:v>
                </c:pt>
              </c:strCache>
            </c:strRef>
          </c:tx>
          <c:dLbls>
            <c:dLbl>
              <c:idx val="2"/>
              <c:layout>
                <c:manualLayout>
                  <c:x val="-2.1851062762937846E-2"/>
                  <c:y val="-1.0078245274334598E-2"/>
                </c:manualLayout>
              </c:layout>
              <c:showVal val="1"/>
            </c:dLbl>
            <c:dLbl>
              <c:idx val="3"/>
              <c:layout>
                <c:manualLayout>
                  <c:x val="-1.5607901973527089E-2"/>
                  <c:y val="-1.5117367911501877E-2"/>
                </c:manualLayout>
              </c:layout>
              <c:showVal val="1"/>
            </c:dLbl>
            <c:dLbl>
              <c:idx val="4"/>
              <c:layout>
                <c:manualLayout>
                  <c:x val="-7.8039509867635229E-3"/>
                  <c:y val="-7.558683955750952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</c:v>
                </c:pt>
                <c:pt idx="1">
                  <c:v>0.15000000000000024</c:v>
                </c:pt>
                <c:pt idx="2">
                  <c:v>0.41000000000000031</c:v>
                </c:pt>
                <c:pt idx="3">
                  <c:v>0.15000000000000024</c:v>
                </c:pt>
                <c:pt idx="4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>
                <c:manualLayout>
                  <c:x val="4.6823705920581134E-3"/>
                  <c:y val="-5.039122637167299E-3"/>
                </c:manualLayout>
              </c:layout>
              <c:showVal val="1"/>
            </c:dLbl>
            <c:dLbl>
              <c:idx val="1"/>
              <c:layout>
                <c:manualLayout>
                  <c:x val="7.8039509867635229E-3"/>
                  <c:y val="5.039122637167299E-3"/>
                </c:manualLayout>
              </c:layout>
              <c:showVal val="1"/>
            </c:dLbl>
            <c:dLbl>
              <c:idx val="3"/>
              <c:layout>
                <c:manualLayout>
                  <c:x val="9.3647411841162268E-3"/>
                  <c:y val="5.03912263716729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выше среднего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4.0000000000000022E-2</c:v>
                </c:pt>
                <c:pt idx="1">
                  <c:v>7.0000000000000021E-2</c:v>
                </c:pt>
                <c:pt idx="2">
                  <c:v>0.45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</c:ser>
        <c:axId val="96981376"/>
        <c:axId val="96983296"/>
      </c:barChart>
      <c:catAx>
        <c:axId val="96981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Уровни развития</a:t>
                </a:r>
              </a:p>
            </c:rich>
          </c:tx>
          <c:layout>
            <c:manualLayout>
              <c:xMode val="edge"/>
              <c:yMode val="edge"/>
              <c:x val="0.25173031661281325"/>
              <c:y val="0.87137659307695958"/>
            </c:manualLayout>
          </c:layout>
        </c:title>
        <c:majorTickMark val="none"/>
        <c:tickLblPos val="nextTo"/>
        <c:crossAx val="96983296"/>
        <c:crosses val="autoZero"/>
        <c:auto val="1"/>
        <c:lblAlgn val="ctr"/>
        <c:lblOffset val="100"/>
      </c:catAx>
      <c:valAx>
        <c:axId val="9698329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81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B8A57-9B1D-4C02-A9F9-B3DB1087EE75}" type="datetimeFigureOut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B81B-35AF-4F85-978F-06B280654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867-66A1-4335-AA38-017FDE8A4992}" type="datetimeFigureOut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8F8A-FB5B-4FDD-9AE2-ACDBCE9DB1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8F8A-FB5B-4FDD-9AE2-ACDBCE9DB1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8F8A-FB5B-4FDD-9AE2-ACDBCE9DB1A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FA1D-130D-431A-AAC5-B5BB998A4D92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1FB6-93CB-45C1-8D2D-69028BDA559E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14FC-447B-4DBE-A7C0-64BDFCA9527F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A8F-81FB-4638-A42F-F2A387603CA4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8ACC-3503-45D2-91EA-F15DF05A5449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9493-8E9E-42B7-9F41-78FC189ADFEA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117A-C3B1-4CF5-89E3-F1332175D143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972F-63EB-4CD4-A579-7299E85D00D6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4A9D-2B06-4456-9ACF-70DC8B4BAD23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4B00-29E3-41AB-B4A3-B1644F1ACA94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A1B-82DA-4A9B-9CA7-78C2B1E9CF8D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29F32-FBF3-46FF-85F0-ABB465BE623A}" type="datetime1">
              <a:rPr lang="ru-RU" smtClean="0"/>
              <a:pPr/>
              <a:t>31.05.2018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7;&#1083;&#1086;&#1084;&#1099;/&#1056;&#1080;&#1089;&#1091;&#1085;&#1086;&#1082;1.jpg" TargetMode="External"/><Relationship Id="rId2" Type="http://schemas.openxmlformats.org/officeDocument/2006/relationships/hyperlink" Target="&#1076;&#1080;&#1087;&#1083;&#1086;&#1084;&#1099;/sertifikat%20(53)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7;&#1083;&#1086;&#1084;&#1099;/scanner_20180212_230133.jpg" TargetMode="External"/><Relationship Id="rId2" Type="http://schemas.openxmlformats.org/officeDocument/2006/relationships/hyperlink" Target="&#1076;&#1080;&#1087;&#1083;&#1086;&#1084;&#1099;/&#1083;&#1077;&#1087;&#1073;&#1091;&#1082;%20&#1074;&#1077;&#1089;&#1085;&#1072;.ppt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&#1076;&#1080;&#1087;&#1083;&#1086;&#1084;&#1099;/&#1050;&#1086;&#1083;&#1086;&#1089;&#1086;&#1074;&#1072;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7;&#1083;&#1086;&#1084;&#1099;/Scan_20180106_114745.jpg" TargetMode="External"/><Relationship Id="rId2" Type="http://schemas.openxmlformats.org/officeDocument/2006/relationships/hyperlink" Target="&#1076;&#1080;&#1087;&#1083;&#1086;&#1084;&#1099;/595468a2a63f60b1f8fb7435d787b5f9%20&#8212;%20&#1082;&#1086;&#1087;&#1080;&#1103;.jpe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0;&#1087;&#1083;&#1086;&#1084;&#1099;/&#1056;&#1086;&#1089;&#1090;&#1086;&#1082;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7;&#1083;&#1086;&#1084;&#1099;/Scan_20180106_115139&#1087;&#1087;&#1072;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&#1076;&#1080;&#1087;&#1083;&#1086;&#1084;&#1099;/Scan_20180106_114745&#1090;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0;&#1087;&#1083;&#1086;&#1084;&#1099;/1%20&#1089;&#1090;&#1077;&#1087;&#1077;&#1085;&#1080;%20-%20&#1084;&#1072;&#1082;&#1077;&#1090;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3;&#1077;&#1087;&#1073;&#1091;&#1082;%20&#1074;&#1077;&#1089;&#1085;&#1072;.pptx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scanner_20180212_201228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9;&#1091;&#1083;&#1100;&#1090;&#1072;&#1094;&#1080;&#1103;%20&#1092;&#1086;&#1083;&#1100;&#1082;&#1083;&#1086;&#1088;.docx" TargetMode="External"/><Relationship Id="rId2" Type="http://schemas.openxmlformats.org/officeDocument/2006/relationships/hyperlink" Target="&#1050;&#1056;&#1059;&#1046;&#1054;&#1050;%20(2)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hyperlink" Target="&#1082;&#1072;&#1088;&#1090;&#1086;&#1090;&#1077;&#1082;&#1072;%20&#1087;&#1086;&#1090;&#1077;&#1096;&#1077;&#1082;.docx" TargetMode="External"/><Relationship Id="rId4" Type="http://schemas.openxmlformats.org/officeDocument/2006/relationships/hyperlink" Target="&#1082;&#1086;&#1085;&#1089;&#1091;&#1083;&#1100;&#1090;&#1072;&#1094;&#1080;&#1103;%20&#1087;&#1086;&#1090;&#1077;&#1096;&#1082;&#1080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82;&#1086;&#1085;&#1089;&#1091;&#1083;&#1100;&#1090;&#1072;&#1094;&#1080;&#1103;%20&#1087;&#1072;&#1083;&#1100;&#1094;&#1099;.docx" TargetMode="External"/><Relationship Id="rId3" Type="http://schemas.openxmlformats.org/officeDocument/2006/relationships/hyperlink" Target="&#1047;&#1085;&#1072;&#1082;&#1086;&#1084;&#1089;&#1090;&#1074;&#1086;%20&#1076;&#1077;&#1090;&#1077;&#1081;%20&#1089;%20&#1084;&#1099;&#1083;&#1086;&#1084;%20-%20&#1082;&#1086;&#1085;&#1089;&#1087;&#1077;&#1082;&#1090;.docx" TargetMode="External"/><Relationship Id="rId7" Type="http://schemas.openxmlformats.org/officeDocument/2006/relationships/hyperlink" Target="&#1080;&#1075;&#1088;&#1099;%20&#1089;%20&#1083;&#1077;&#1075;&#1086;%20.doc" TargetMode="External"/><Relationship Id="rId2" Type="http://schemas.openxmlformats.org/officeDocument/2006/relationships/hyperlink" Target="&#1082;&#1086;&#1085;&#1089;&#1087;&#1082;&#1090;%20&#1082;&#1086;&#1085;&#1089;&#1090;&#1088;&#1091;&#1080;&#1088;&#1086;&#1074;&#1072;&#1085;&#1080;&#1077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2;&#1072;&#1088;&#1090;&#1086;&#1090;&#1077;&#1082;&#1072;%20&#1087;&#1086;%20&#1082;&#1086;&#1085;&#1089;&#1090;&#1088;&#1091;&#1080;&#1088;&#1086;&#1074;&#1072;&#1085;&#1080;&#1102;.docx" TargetMode="External"/><Relationship Id="rId5" Type="http://schemas.openxmlformats.org/officeDocument/2006/relationships/hyperlink" Target="&#1073;&#1091;&#1082;&#1083;&#1077;&#1090;%20&#1076;&#1083;&#1103;%20&#1088;&#1086;&#1076;&#1080;&#1090;&#1077;&#1083;&#1077;&#1081;%20&#1087;&#1086;&#1076;&#1074;&#1080;&#1078;&#1099;&#1077;%20&#1080;&#1088;&#1099;.docx" TargetMode="External"/><Relationship Id="rId4" Type="http://schemas.openxmlformats.org/officeDocument/2006/relationships/hyperlink" Target="&#1087;&#1077;&#1088;&#1089;&#1087;&#1077;&#1082;&#1090;&#1080;&#1074;&#1085;&#1099;&#1081;%20&#1087;&#1083;&#1072;&#1085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7;&#1083;&#1086;&#1084;&#1099;/&#1078;&#1080;&#1074;&#1086;&#1090;&#1085;&#1099;&#1077;.jpg" TargetMode="External"/><Relationship Id="rId2" Type="http://schemas.openxmlformats.org/officeDocument/2006/relationships/hyperlink" Target="&#1076;&#1080;&#1087;&#1083;&#1086;&#1084;&#1099;/VP21-4605D2936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&#1076;&#1080;&#1087;&#1083;&#1086;&#1084;&#1099;/&#1082;&#1083;&#1072;&#1074;&#1072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7704" y="3501008"/>
            <a:ext cx="6048672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ВОСПИТАТЕЛЯ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7668344" cy="105990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МБДОУ ДС №10 Колосова Елена Евгеньевна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общеразвивающего вида с приоритетным осуществлением социально-личностного направления воспитанников № 10 “Родничок”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ead1.png"/>
          <p:cNvPicPr>
            <a:picLocks noChangeAspect="1"/>
          </p:cNvPicPr>
          <p:nvPr/>
        </p:nvPicPr>
        <p:blipFill>
          <a:blip r:embed="rId2" cstate="print"/>
          <a:srcRect r="58009" b="24204"/>
          <a:stretch>
            <a:fillRect/>
          </a:stretch>
        </p:blipFill>
        <p:spPr>
          <a:xfrm>
            <a:off x="3635896" y="1484784"/>
            <a:ext cx="208823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Рисунок 3" descr="клавиатур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60597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л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240360" cy="458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40768"/>
          <a:ext cx="9143999" cy="55172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3999"/>
                <a:gridCol w="4230264"/>
                <a:gridCol w="1789536"/>
                <a:gridCol w="1600200"/>
              </a:tblGrid>
              <a:tr h="12462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и тип конкурса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Материал, г.представленный на конкурс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101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24.10.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08.12.2015</a:t>
                      </a: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15.03.2016</a:t>
                      </a: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для воспитателей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других педагогов ДОУ  «Отпускной 2015»</a:t>
                      </a:r>
                    </a:p>
                    <a:p>
                      <a:pPr algn="just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профессионального мастерства среди молодых педагогов «Лучшее открытое занятие»,  (г. Кыштым)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«Смотр предметного содержания  РППС (развивающая предметно-пространственная среда», 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(г. Кыштым)</a:t>
                      </a: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Фотоколлаж</a:t>
                      </a:r>
                    </a:p>
                    <a:p>
                      <a:pPr algn="l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открытого занятия</a:t>
                      </a:r>
                    </a:p>
                    <a:p>
                      <a:pPr algn="l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РППС согласно ФГОС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Диплом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2 место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Диплом участника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КОНКУРСАХ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28800"/>
          <a:ext cx="9144000" cy="52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8407"/>
                <a:gridCol w="3313633"/>
                <a:gridCol w="2592288"/>
                <a:gridCol w="1619672"/>
              </a:tblGrid>
              <a:tr h="11884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и тип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Материал, представленный на конкурс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Результат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074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27.03.2017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07.02.2017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конкурс в МБДОУ ДС 10 «Лепбук,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 средство обучения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условиях ФГОС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«Лига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талантов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Лепбук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 «Весна»</a:t>
                      </a:r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 «Художественное творчество», «Коллекция пуговиц»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Диплом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участника</a:t>
                      </a:r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2 место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40768"/>
          <a:ext cx="9144001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97"/>
                <a:gridCol w="3545633"/>
                <a:gridCol w="2612571"/>
                <a:gridCol w="1492900"/>
              </a:tblGrid>
              <a:tr h="974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и тип конкурса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Материал,</a:t>
                      </a:r>
                      <a:r>
                        <a:rPr lang="ru-RU" baseline="0" dirty="0" smtClean="0"/>
                        <a:t> представленный на конкурс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301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конкурс на лучшую методическую разработку «Воспитательно-образовательная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 в ДОО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конкурс в МБДОУ ДС 10 «Старт в профессию»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Макет «В гостях у бабушки»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отрытого занятия и дидактической игры, представление визитной карточки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 3 место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3" action="ppaction://hlinkfile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Диплом победителя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484785"/>
          <a:ext cx="8784976" cy="524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518"/>
                <a:gridCol w="5363458"/>
              </a:tblGrid>
              <a:tr h="173344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методической работе на муниципальном, региональном, федеральном уровне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9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августа,  2015 г.</a:t>
                      </a:r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Кыштым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 на городском методическом объединении «Педагогический олимп - 2015». Тема: «Развитие познавательных процессов у дошкольников средствами физического воспитания»;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001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Июнь, 2016 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экспертного совета открытого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Всероссийского интеллектуального турнира  способностей «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РостОК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-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Unik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УМ»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детей старшего дошкольного возраста;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84784"/>
          <a:ext cx="9144000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1"/>
                <a:gridCol w="5577839"/>
              </a:tblGrid>
              <a:tr h="9313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методической работе на муниципальном, региональном, федеральном уровне</a:t>
                      </a:r>
                    </a:p>
                  </a:txBody>
                  <a:tcPr/>
                </a:tc>
              </a:tr>
              <a:tr h="22209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8-9 октября 2016 г.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г. Челябинск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VI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Международной научно-практической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конференции «Адаптация биологических систем к естественным и экстремальным факторам среды».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Тема: Умственное развитие детей дошкольного возраста проживающих в экологически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неблагоприятных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 г. Кыштыма;</a:t>
                      </a:r>
                    </a:p>
                  </a:txBody>
                  <a:tcPr>
                    <a:noFill/>
                  </a:tcPr>
                </a:tc>
              </a:tr>
              <a:tr h="22209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ноября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</a:p>
                    <a:p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Новосибирск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ХХХ</a:t>
                      </a: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VI 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молодежной международной научно-практической педагогической  конференции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«Интеллектуальный потенциал </a:t>
                      </a: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XXI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века: ступени познания».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Тема: Физическая подготовленность детей дошкольного возраста проживающих в экологически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неблагоприятных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 г. Кыштыма.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111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776864"/>
              </a:tblGrid>
              <a:tr h="4090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Публикация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35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</a:p>
                    <a:p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г. 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«Интеллектуальный потенциал XXI века: Ступени познания», сборник материалов XXXVI Молодежной международной научно-практической конференции.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Тема: «Физическая подготовленность детей дошкольного возраста проживающих в экологически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неблагоприятных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 г. Кыштыма».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ISBN 978-5-00068-682-9;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«МААМ»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НОД по познавательному развитию (ознакомление с окружающим) «В гости к волшебнику» для детей средней группы;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«МААМ»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Клавиатура для развития тактильных ощущений и сенсорного развития»;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124744"/>
          <a:ext cx="864096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72808"/>
              </a:tblGrid>
              <a:tr h="3917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Дата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Публикация</a:t>
                      </a:r>
                      <a:r>
                        <a:rPr lang="ru-RU" sz="1800" baseline="0" dirty="0" smtClean="0"/>
                        <a:t> 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886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 г.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«Инфоурок»,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«Поделки из ненужных вещей используемые в предметно-пространственной развивающей среде группы и веранды». ДБ – 478573;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ИнфоурокПамятка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родителей второй младшей группы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Чему должен научиться ребенок 3-4 лет за учебный год???». ДБ-673201;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Мультиурок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Буклет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родителей «Подвижные игры». MUF 765886;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Мультиурок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Экологическая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сказка «Приключения в волшебном лесу». MUF 766389.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 РАБОТЫ С ВОСПИТАННИКАМИ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700808"/>
          <a:ext cx="8640960" cy="507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1410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2015 г. (1  место) всероссийский конкурс детского творчества «Остров детства: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Открытки ветеранам к дню Победы», воспитанник;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0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(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место) муниципальный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детского рисунка «День народного единства», г.Кыштым, воспитанник;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0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 г. (2 место) муниципальный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семейного творчества «Мастерская Деда Мороза», воспитанник;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  <a:hlinkClick r:id="rId2" action="ppaction://hlinkfile"/>
                      </a:endParaRP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0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 г. (1 и 2 место) конкурс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МБДОУ ДС 10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«Игрушки для елки», воспитанники.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С ВОСПИТАННИКАМИ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 cstate="print"/>
          <a:srcRect l="7369" t="4773" r="5592" b="4772"/>
          <a:stretch>
            <a:fillRect/>
          </a:stretch>
        </p:blipFill>
        <p:spPr>
          <a:xfrm>
            <a:off x="395536" y="2276872"/>
            <a:ext cx="466993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ень единства.jpg"/>
          <p:cNvPicPr>
            <a:picLocks noChangeAspect="1"/>
          </p:cNvPicPr>
          <p:nvPr/>
        </p:nvPicPr>
        <p:blipFill>
          <a:blip r:embed="rId3" cstate="print"/>
          <a:srcRect l="7115" r="5140" b="2869"/>
          <a:stretch>
            <a:fillRect/>
          </a:stretch>
        </p:blipFill>
        <p:spPr>
          <a:xfrm>
            <a:off x="5292080" y="1916832"/>
            <a:ext cx="2769825" cy="42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03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портфолио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Визитная карточка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Образование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Эссе «Я- воспитатель»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Карта повышения  квалификации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Работа по самообразованию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Методическая копилка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Участие в профессиональных конкурсах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Методическая деятельность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Публикации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Результат работы с воспитанниками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Результаты образовательной деятельности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Общественная деятельность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Проектная деятельность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Авторские игры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Отзывы родителей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С ВОСПИТАННИКАМИ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Содержимое 4" descr="фото 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4852" b="8202"/>
          <a:stretch>
            <a:fillRect/>
          </a:stretch>
        </p:blipFill>
        <p:spPr>
          <a:xfrm rot="5400000">
            <a:off x="2496864" y="3127872"/>
            <a:ext cx="4457700" cy="217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 степени - макет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04864"/>
            <a:ext cx="2856821" cy="403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 степени - мак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04864"/>
            <a:ext cx="290241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988840"/>
          <a:ext cx="82454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99592" y="188640"/>
            <a:ext cx="7676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УРОВЕНЬ УСВОЕНИЯ ПРОГРАММЫ ЗА 2014-2015 УЧЕБНЫЙ ГОД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(ВТОРАЯ МЛАДШАЯ ГРУППА)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 ПОЗНАВАТЕЛЬНОЕ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683568" y="1700808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838200" y="18891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326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УРОВЕНЬ УСВОЕНИЯ ПРОГРАММЫ ЗА 2014-2015 УЧЕБНЫЙ ГОД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(ВТОРАЯ МЛАДШАЯ ГРУППА)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 РЕЧЕВОЕ РАЗВИТИЕ</a:t>
            </a:r>
            <a:endParaRPr lang="ru-RU" sz="2400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100392" y="5949280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3392116" cy="76209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Новогодний утренник,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 Лиса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3862263" cy="7920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марта,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роль Кукла Катя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N49OAAHaDqQ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3" y="2514600"/>
            <a:ext cx="2880096" cy="42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10601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3099898" cy="41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111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312368" cy="78377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знаний,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роль Шапокляк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364088" y="1556792"/>
            <a:ext cx="3419872" cy="78377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знаний,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Ириска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83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4040188" cy="237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8EP1k7HAC8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492896"/>
            <a:ext cx="2488618" cy="417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Образовательный проект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много красок у осени есть…»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Расширение знаний о сезонных изменениях в природе, систематизирование имеющихся знаний.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месяца (сентябрь, октябрь, ноябрь).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Продукт проекта: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осенний праздник «Осень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32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в возрасте 3-4 лет любят природу, но у них слишком маленький жизненный опыт и знания. Они не знакомы с происхождением тех или иных явлений, процессов  в природе, не могут ответить на интересующие вопросы: «Зачем и куда улетают птицы?», «Зачем падает листва?», «Куда прячутся насекомые?»… В этот период их жизни необходимо систематически передавать детям в увлекательной форме разнообразную информацию о времени года - осень, явлениях природы происходящих в этот период.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могут рассказать о сезонных изменениях в природе осенью, называют осенние месяцы,   у детей сформированы знания о сборе урожая овощей и фруктов, могут отличить и называть их по внешнему виду, составляют  описательный рассказ о времени года осень, могут самостоятельно сооружать простейшие украшения из бросового материала.</a:t>
            </a:r>
          </a:p>
          <a:p>
            <a:pPr marL="0" indent="27432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много красок у осени есть…»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Формировать умение детей наблюдать за сезонными изменениями в природе, отмечать характерные особенности времени года – осень;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Расширять знания детей о влиянии различных природных факторов на изменения.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Развивать связную речь при составлении рассказа по картинке, на заданную тему;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Совершенствовать диалогическую и монологическую речь, умение задавать вопросы и отвечать полным предложением;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Развивать художественно – творческие способности в продуктивных видах деятельности. 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Для педагога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Повысить компетентность в ОО «Познавательное развитие» по календарно - тематическому планированию по теме «Осень».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Обогатить родительский опыт приемами взаимодействия и сотрудничества с ребенком;</a:t>
            </a:r>
          </a:p>
          <a:p>
            <a:pPr marL="0" indent="273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Заинтересовать в сотрудничестве с педагогами детского сада при реализации образовательного процесса.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619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группы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8" name="Рисунок 7" descr="IMG_1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8529" y="3725033"/>
            <a:ext cx="332837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20194" y="3769038"/>
            <a:ext cx="3200354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180220_181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80222_172533.jpg"/>
          <p:cNvPicPr>
            <a:picLocks noChangeAspect="1"/>
          </p:cNvPicPr>
          <p:nvPr/>
        </p:nvPicPr>
        <p:blipFill>
          <a:blip r:embed="rId5" cstate="print"/>
          <a:srcRect t="6667" b="10000"/>
          <a:stretch>
            <a:fillRect/>
          </a:stretch>
        </p:blipFill>
        <p:spPr>
          <a:xfrm>
            <a:off x="3117438" y="1988840"/>
            <a:ext cx="33411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проекта: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НОД «Веселый ёжик»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Художественно-эстетическое развитие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11" name="Рисунок 10" descr="IMG_0772.JPG"/>
          <p:cNvPicPr>
            <a:picLocks noChangeAspect="1"/>
          </p:cNvPicPr>
          <p:nvPr/>
        </p:nvPicPr>
        <p:blipFill>
          <a:blip r:embed="rId2" cstate="print"/>
          <a:srcRect l="15016" r="8238" b="8052"/>
          <a:stretch>
            <a:fillRect/>
          </a:stretch>
        </p:blipFill>
        <p:spPr>
          <a:xfrm>
            <a:off x="1403648" y="1916832"/>
            <a:ext cx="6984776" cy="470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226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проекта: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Осенний праздник «Осень -Несмеяна»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453856" y="3501008"/>
            <a:ext cx="7380287" cy="574675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068388" y="1530350"/>
            <a:ext cx="8075612" cy="5327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jIKnr-9V7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42050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rmJkrkAswDU.jpg"/>
          <p:cNvPicPr>
            <a:picLocks noChangeAspect="1"/>
          </p:cNvPicPr>
          <p:nvPr/>
        </p:nvPicPr>
        <p:blipFill>
          <a:blip r:embed="rId3" cstate="print"/>
          <a:srcRect l="5715" r="10464"/>
          <a:stretch>
            <a:fillRect/>
          </a:stretch>
        </p:blipFill>
        <p:spPr>
          <a:xfrm>
            <a:off x="4788024" y="4396292"/>
            <a:ext cx="3456384" cy="246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r1Z5f1-juQ.jpg"/>
          <p:cNvPicPr>
            <a:picLocks noChangeAspect="1"/>
          </p:cNvPicPr>
          <p:nvPr/>
        </p:nvPicPr>
        <p:blipFill>
          <a:blip r:embed="rId4" cstate="print"/>
          <a:srcRect l="14236" b="12252"/>
          <a:stretch>
            <a:fillRect/>
          </a:stretch>
        </p:blipFill>
        <p:spPr>
          <a:xfrm>
            <a:off x="683568" y="2105472"/>
            <a:ext cx="348378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11960" y="1484784"/>
            <a:ext cx="468052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Колосова(Мелентьева)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Елена Евгеньевна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13.08. 1991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2014 года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МБДОУ ДС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10 – 1 год</a:t>
            </a:r>
          </a:p>
          <a:p>
            <a:pPr>
              <a:buNone/>
            </a:pPr>
            <a:endParaRPr lang="ru-RU" sz="3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039688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/>
              <a:t>3</a:t>
            </a:fld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Ur_q8oHEk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374441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 родителей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появился интерес к образовательному процессу, развитию творчества, знаний и умений у детей, желание общаться с педагогами, участвовать в жизни группы. Они помогали  в оформлении РППС группы, готовились к осеннему празднику – создавали атрибуты, учили с детьми стихотворения, участвовали в  выставке семейного творчества, сочиняли с детьми рассказы  об осени.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Участие детей 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этом проекте позволило познакомить их с представлением об осени - как времени года, её характерных признаках, продолжить работу над развитием творческих способностей, поисковой деятельности, связной  речи, развивать общение и взаимодействие ребёнка со взрослыми и сверстниками, воспитывать культуру поведения.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 всеми детьми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была проведена индивидуальная работа, особое внимание было уделено детям с низким уровнем развития. 80% детей могут рассказать о сезонных изменениях в природе осенью, у 75% детей сформированы знания о сборе урожая овощей и фруктов, могут отличить и называть их по внешнему виду, 45% составляют описательный рассказ о времени года - осень, 25% могут самостоятельно сооружать простейшие украшения из бросового материала.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Проект дал воспитателям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возможность целенаправленно и эффективно выстраивать педагогическую работу, проходя через все виды детской деятельности: познавательную, наблюдения, труд, игры, речевое развитие детей, продуктивную деятельность, детский дизайн, психологические этюды и задания творческого характера.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Мы имеем методический продукт: паспорт проекта, картотеку художественного слова, консультации для родителей.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68"/>
          <a:stretch>
            <a:fillRect/>
          </a:stretch>
        </p:blipFill>
        <p:spPr>
          <a:xfrm>
            <a:off x="251520" y="1988840"/>
            <a:ext cx="430322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АВТОРСКАЯ ИГРА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МАКЕТ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ГОСТИ К БАБУШКЕ» </a:t>
            </a:r>
            <a:endParaRPr lang="ru-RU" sz="2800" dirty="0"/>
          </a:p>
        </p:txBody>
      </p:sp>
      <p:pic>
        <p:nvPicPr>
          <p:cNvPr id="9" name="Рисунок 8" descr="HPklSgyF21M (1).jpg"/>
          <p:cNvPicPr>
            <a:picLocks noChangeAspect="1"/>
          </p:cNvPicPr>
          <p:nvPr/>
        </p:nvPicPr>
        <p:blipFill>
          <a:blip r:embed="rId3" cstate="print"/>
          <a:srcRect l="15530" r="6718"/>
          <a:stretch>
            <a:fillRect/>
          </a:stretch>
        </p:blipFill>
        <p:spPr>
          <a:xfrm>
            <a:off x="4644007" y="1988840"/>
            <a:ext cx="437946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МИНИ-БИЗИБОРД ДЛЯ РАЗВИТИЯ МЕЛКОЙ МОТОРИКИ И ТАКТИЛЬНЫХ ОЩУЩЕНИЙ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лавиату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98"/>
          <a:stretch>
            <a:fillRect/>
          </a:stretch>
        </p:blipFill>
        <p:spPr>
          <a:xfrm>
            <a:off x="971600" y="1935164"/>
            <a:ext cx="7499893" cy="450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6" name="Рисунок 5" descr="0-02-05-43d32a9cf6cbdc1a086d2f6c10de011f1dfa0ab4b7e60214f6b464a31eaa6f55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9163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0-02-05-0bf5f2935698653a7c1c70bd8f74d253f6ac94981277167424dbce4fd3f099e4_f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000" r="22000" b="2751"/>
          <a:stretch>
            <a:fillRect/>
          </a:stretch>
        </p:blipFill>
        <p:spPr>
          <a:xfrm>
            <a:off x="3275856" y="1628800"/>
            <a:ext cx="146942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-02-05-ec33d8b6459a5048ba5d2bbf2bcd687400d5e32875f47e73a72e673ba91e0844_full.jpg"/>
          <p:cNvPicPr>
            <a:picLocks noChangeAspect="1"/>
          </p:cNvPicPr>
          <p:nvPr/>
        </p:nvPicPr>
        <p:blipFill>
          <a:blip r:embed="rId4" cstate="print"/>
          <a:srcRect l="23557" t="2462" r="29328"/>
          <a:stretch>
            <a:fillRect/>
          </a:stretch>
        </p:blipFill>
        <p:spPr>
          <a:xfrm>
            <a:off x="7596336" y="1628800"/>
            <a:ext cx="1368151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-02-05-fc1c534f6a936b87c1b96d77adbd4e8e774478ca645806ddf10360b635e841bc_full.jpg"/>
          <p:cNvPicPr>
            <a:picLocks noChangeAspect="1"/>
          </p:cNvPicPr>
          <p:nvPr/>
        </p:nvPicPr>
        <p:blipFill>
          <a:blip r:embed="rId5" cstate="print"/>
          <a:srcRect l="4520" t="3390"/>
          <a:stretch>
            <a:fillRect/>
          </a:stretch>
        </p:blipFill>
        <p:spPr>
          <a:xfrm>
            <a:off x="4716016" y="1628800"/>
            <a:ext cx="2898322" cy="391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ЛЕПБУК  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«Весна»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5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 </a:t>
            </a:r>
            <a:b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«МАЛЬЧИК-ДЕВОЧКА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4" name="Рисунок 3" descr="VTNrW6N3h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211960" y="2636912"/>
            <a:ext cx="47045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LxYi7vk0ts.jpg"/>
          <p:cNvPicPr>
            <a:picLocks noChangeAspect="1"/>
          </p:cNvPicPr>
          <p:nvPr/>
        </p:nvPicPr>
        <p:blipFill>
          <a:blip r:embed="rId3" cstate="print"/>
          <a:srcRect l="9090" r="9711"/>
          <a:stretch>
            <a:fillRect/>
          </a:stretch>
        </p:blipFill>
        <p:spPr>
          <a:xfrm>
            <a:off x="1331640" y="2276872"/>
            <a:ext cx="2482902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ОТЗЫВЫ РОДИТЕЛЕЙ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8136904" cy="5068888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Наша дочь, Ростунова Даша, посещает группу «Сказка» полгода. Каждое утро она с удовольствием идет в детский сад. И мы знаем, что нашего ребенка ждет теплая, уютная обстановка. При входе в группу нас встречает заботливая и внимательная воспитательница, Елена Евгеньевна старается найти индивидуальный подход в воспитании и обучении для каждого ребенка.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раздевалке группы постоянно вывешиваются работы наших детей, выставляются поделки. Дети получают необходимые знания и развитие, потом удивляют нас своими способностями: рассказывают стихотворения, показывают пальчиковую гимнастику. У нашего ребенка расширился кругозор, появилось желание учиться чему – то, особенно она любит танцевать. Она стала собраннее, уверенней в себе, любознательнее.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Огромное спасибо Вам!</a:t>
            </a:r>
          </a:p>
          <a:p>
            <a:pPr marL="0" indent="45720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Семья Ростуновых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ОТЗЫВЫ РОДИТЕЛЕЙ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7544" y="1412776"/>
            <a:ext cx="8424936" cy="4824536"/>
          </a:xfrm>
        </p:spPr>
        <p:txBody>
          <a:bodyPr>
            <a:normAutofit fontScale="40000" lnSpcReduction="20000"/>
          </a:bodyPr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Наш сын Колесниченко Илья  посещает эту  группу 7 месяцев. С воспитателем существует постоянная обратная связь: мы всегда знаем, как ребенок проводит в садике день, как он себя ведет, на что стоит обратить  внимание дома.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В раздевалке группы несколько раз в неделю радуют взгляд  работы детей, связанные с праздниками или временами года. При подготовке к  праздникам таким как Новый год, Масленица, 23 февраля: дети разучивают стихи,  уже не бояться выступать на публике. А сама Елена Евгеньевна играет разные роли на праздниках. Илья, придя домой с восторгом, рассказывает о прошедших мероприятиях.</a:t>
            </a:r>
          </a:p>
          <a:p>
            <a:pPr indent="3429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 Семья Колесниченко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532440" y="609329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0"/>
            <a:ext cx="7704856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323528" y="764704"/>
            <a:ext cx="8352928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2014-2016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Южно-Уральский государственный  гуманитарно-педагогический университет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Квалификация: магистр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Специализация - педагогическое образование</a:t>
            </a:r>
          </a:p>
          <a:p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HgBm0kR8N_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921" t="10860"/>
          <a:stretch>
            <a:fillRect/>
          </a:stretch>
        </p:blipFill>
        <p:spPr>
          <a:xfrm>
            <a:off x="2411760" y="2924944"/>
            <a:ext cx="244827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9" name="Рисунок 18" descr="mZmJmx06Qt8.jpg"/>
          <p:cNvPicPr>
            <a:picLocks noChangeAspect="1"/>
          </p:cNvPicPr>
          <p:nvPr/>
        </p:nvPicPr>
        <p:blipFill>
          <a:blip r:embed="rId3" cstate="print"/>
          <a:srcRect l="2599" r="7094"/>
          <a:stretch>
            <a:fillRect/>
          </a:stretch>
        </p:blipFill>
        <p:spPr>
          <a:xfrm rot="16200000">
            <a:off x="4425303" y="3431681"/>
            <a:ext cx="3744416" cy="273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67" y="1554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ПОВЫШЕНИЯ  КВАЛИФИКАЦИИ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84784"/>
          <a:ext cx="9144000" cy="53732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53649"/>
                <a:gridCol w="3254455"/>
                <a:gridCol w="1599556"/>
                <a:gridCol w="2036340"/>
              </a:tblGrid>
              <a:tr h="18291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 курсов повышения квалификации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</a:t>
                      </a:r>
                      <a:r>
                        <a:rPr lang="ru-RU" sz="1800" baseline="0" dirty="0" smtClean="0"/>
                        <a:t> курсов повышения квалификации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часов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Полученный документ, №</a:t>
                      </a:r>
                      <a:r>
                        <a:rPr lang="ru-RU" sz="1800" baseline="0" dirty="0" smtClean="0"/>
                        <a:t> свидетельства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404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03.12.2015 г.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</a:t>
                      </a:r>
                    </a:p>
                    <a:p>
                      <a:pPr algn="l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08.12.2015 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Современные педагогические технологии развития детей в условиях введения Федерального государственного образовательного стандарта дошкольного образования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 часа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Удостоверение, документ о квалификации, ЧБ-1481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САМООБРАЗОВАНИЮ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1549401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163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Тема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755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речи средствами устного народного творчества у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младшего дошкольного возраста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Рабочая программа кружка по развитию речи:</a:t>
                      </a:r>
                      <a:r>
                        <a:rPr kumimoji="0" lang="ru-RU" sz="1800" b="0" i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  <a:r>
                        <a:rPr kumimoji="0" lang="ru-RU" sz="1800" b="1" i="0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«Использование произведений устного народного творчества  как средство развития речи»</a:t>
                      </a:r>
                      <a:r>
                        <a:rPr kumimoji="0" lang="ru-RU" sz="1800" b="0" i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  <a:r>
                        <a:rPr kumimoji="0" lang="ru-RU" sz="1800" b="1" i="0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для детей второй младшей  группы (с 3 до 4 лет)</a:t>
                      </a:r>
                      <a:r>
                        <a:rPr kumimoji="0" lang="ru-RU" sz="1800" b="0" i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</a:t>
                      </a:r>
                      <a:r>
                        <a:rPr kumimoji="0" lang="ru-RU" sz="1800" b="1" i="0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«Ладушки»</a:t>
                      </a:r>
                      <a:endParaRPr kumimoji="0" lang="ru-RU" sz="1800" i="1" kern="1200" dirty="0" smtClean="0"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Консультация для родителей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«Роль фольклора в развитии ребенка»</a:t>
                      </a: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Консультация для родителей</a:t>
                      </a:r>
                      <a:r>
                        <a:rPr lang="ru-RU" sz="1800" b="1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«Справиться с детским непослушанием помогут потешки!»</a:t>
                      </a:r>
                      <a:endParaRPr lang="ru-RU" sz="18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Картотека потешек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«Режимные моменты»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604448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2852936"/>
            <a:ext cx="4040188" cy="720725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Инсценировка: «Варя и овощи» 2016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4860032" y="3573016"/>
            <a:ext cx="4041775" cy="7921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гулянья: «Проводы зимы,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2018 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yt5bmh5ADh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r="5085"/>
          <a:stretch>
            <a:fillRect/>
          </a:stretch>
        </p:blipFill>
        <p:spPr>
          <a:xfrm>
            <a:off x="4159716" y="0"/>
            <a:ext cx="4984284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7952.JPG"/>
          <p:cNvPicPr>
            <a:picLocks noChangeAspect="1"/>
          </p:cNvPicPr>
          <p:nvPr/>
        </p:nvPicPr>
        <p:blipFill>
          <a:blip r:embed="rId3" cstate="print"/>
          <a:srcRect l="30701" t="39101"/>
          <a:stretch>
            <a:fillRect/>
          </a:stretch>
        </p:blipFill>
        <p:spPr>
          <a:xfrm>
            <a:off x="0" y="3573016"/>
            <a:ext cx="4406936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  <a:noFill/>
        </p:spPr>
        <p:txBody>
          <a:bodyPr>
            <a:normAutofit fontScale="85000" lnSpcReduction="10000"/>
          </a:bodyPr>
          <a:lstStyle/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Конспект НОД  для детей второй младшей группы «Машина грузовая», ОО Познавательное развитие (конструирование);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Конспект НОД для детей второй младшей группы  «Да здравствует мыло душистое!», ОО Познавательное развитие (ознакомление с окружающим, с элементами экспериментирования);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Перспективный план по развитию мелкой моторики у детей младшего дошкольного возраста «Веселые ладошки»;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Памятка для родителей «Совместные игры для детей и родителей»;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Картотека игр по конструированию для детей младшего дошкольного возраста;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7" action="ppaction://hlinkfile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Картотека игр с конструктором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LEGO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DUPLO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Консультация для родителей «Развиваем мелкую моторику детей».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84784"/>
          <a:ext cx="9144001" cy="53732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39089"/>
                <a:gridCol w="3349782"/>
                <a:gridCol w="2806574"/>
                <a:gridCol w="1448556"/>
              </a:tblGrid>
              <a:tr h="1143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Учебный год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</a:t>
                      </a:r>
                      <a:r>
                        <a:rPr lang="ru-RU" sz="1800" baseline="0" dirty="0" smtClean="0"/>
                        <a:t>  и тип конкурса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Материал,</a:t>
                      </a:r>
                      <a:r>
                        <a:rPr lang="ru-RU" sz="1800" baseline="0" dirty="0" smtClean="0"/>
                        <a:t> представленный на конкурс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Результат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99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7.01.2015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11.01.2015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29.03.2015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«Вопросита» 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для педагогов «Лучшая авторская публикация»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 «Остров детства»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Блиц-олимпиада «Педагогические технологии»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«Удивительные факты о животных Севера»</a:t>
                      </a: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Авторский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 «Клавиатура для развития мелкой моторики рук»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Диплом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3 место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3 место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1 место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0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59A9F2"/>
      </a:hlink>
      <a:folHlink>
        <a:srgbClr val="073763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2382</TotalTime>
  <Words>1624</Words>
  <Application>Microsoft Office PowerPoint</Application>
  <PresentationFormat>Экран (4:3)</PresentationFormat>
  <Paragraphs>401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ПОРТФОЛИО ВОСПИТАТЕЛЯ</vt:lpstr>
      <vt:lpstr>         Содержание портфолио </vt:lpstr>
      <vt:lpstr>ВИЗИТНАЯ КАРТОЧКА</vt:lpstr>
      <vt:lpstr>ОБРАЗОВАНИЕ</vt:lpstr>
      <vt:lpstr>КАРТА ПОВЫШЕНИЯ  КВАЛИФИКАЦИИ</vt:lpstr>
      <vt:lpstr>РАБОТА ПО САМООБРАЗОВАНИЮ</vt:lpstr>
      <vt:lpstr>Слайд 7</vt:lpstr>
      <vt:lpstr>         МЕТОДИЧЕСКАЯ КОПИЛКА</vt:lpstr>
      <vt:lpstr>УЧАСТИЕ В ПРОФЕССИОНАЛЬНЫХ КОНКУРСАХ</vt:lpstr>
      <vt:lpstr>УЧАСТИЕ В ПРОФЕССИОНАЛЬНЫХ КОНКУРСАХ</vt:lpstr>
      <vt:lpstr>УЧАСТИЕ В ПРОФЕССИОНАЛЬНЫХ КОНКУРСАХ</vt:lpstr>
      <vt:lpstr>УЧАСТИЕ В ПРОФЕССИОНАЛЬНЫХ КОНКУРСАХ</vt:lpstr>
      <vt:lpstr> УЧАСТИЕ В ПРОФЕССИОНАЛЬНЫХ КОНКУРСАХ</vt:lpstr>
      <vt:lpstr>МЕТОДИЧЕСКАЯ ДЕЯТЕЛЬНОСТЬ</vt:lpstr>
      <vt:lpstr>МЕТОДИЧЕСКАЯ ДЕЯТЕЛЬНОСТЬ</vt:lpstr>
      <vt:lpstr>ПУБЛИКАЦИИ </vt:lpstr>
      <vt:lpstr>ПУБЛИКАЦИИ </vt:lpstr>
      <vt:lpstr>       РЕЗУЛЬТАТ РАБОТЫ С ВОСПИТАННИКАМИ</vt:lpstr>
      <vt:lpstr>РЕЗУЛЬТАТ РАБОТЫ С ВОСПИТАННИКАМИ</vt:lpstr>
      <vt:lpstr>РЕЗУЛЬТАТ РАБОТЫ С ВОСПИТАННИКАМИ</vt:lpstr>
      <vt:lpstr> \   </vt:lpstr>
      <vt:lpstr>     </vt:lpstr>
      <vt:lpstr>ОБЩЕСТВЕННАЯ ДЕЯТЕЛЬНОСТЬ </vt:lpstr>
      <vt:lpstr>ОБЩЕСТВЕННАЯ ДЕЯТЕЛЬНОСТЬ </vt:lpstr>
      <vt:lpstr>                Образовательный проект «Как много красок у осени есть…»  </vt:lpstr>
      <vt:lpstr>    Образовательный проект «Как много красок у осени есть…»</vt:lpstr>
      <vt:lpstr>      Реализация проекта:  РППС группы  </vt:lpstr>
      <vt:lpstr>       Мероприятия по реализации проекта:  НОД «Веселый ёжик» ОО Художественно-эстетическое развитие  </vt:lpstr>
      <vt:lpstr>Мероприятия по реализации проекта: Осенний праздник «Осень -Несмеяна»</vt:lpstr>
      <vt:lpstr>Итоги проекта</vt:lpstr>
      <vt:lpstr>          </vt:lpstr>
      <vt:lpstr>МИНИ-БИЗИБОРД ДЛЯ РАЗВИТИЯ МЕЛКОЙ МОТОРИКИ И ТАКТИЛЬНЫХ ОЩУЩЕНИЙ</vt:lpstr>
      <vt:lpstr>  </vt:lpstr>
      <vt:lpstr> ЛЕПБУК  «МАЛЬЧИК-ДЕВОЧКА»</vt:lpstr>
      <vt:lpstr>ОТЗЫВЫ РОДИТЕЛЕЙ</vt:lpstr>
      <vt:lpstr>           ОТЗЫВЫ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</dc:title>
  <dc:creator>HOME</dc:creator>
  <cp:lastModifiedBy>Леночка</cp:lastModifiedBy>
  <cp:revision>252</cp:revision>
  <dcterms:created xsi:type="dcterms:W3CDTF">2016-12-11T06:48:47Z</dcterms:created>
  <dcterms:modified xsi:type="dcterms:W3CDTF">2018-05-31T07:46:40Z</dcterms:modified>
</cp:coreProperties>
</file>