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95" r:id="rId3"/>
    <p:sldId id="296" r:id="rId4"/>
    <p:sldId id="297" r:id="rId5"/>
    <p:sldId id="298" r:id="rId6"/>
    <p:sldId id="299" r:id="rId7"/>
    <p:sldId id="307" r:id="rId8"/>
    <p:sldId id="289" r:id="rId9"/>
    <p:sldId id="300" r:id="rId10"/>
    <p:sldId id="256" r:id="rId11"/>
    <p:sldId id="301" r:id="rId12"/>
    <p:sldId id="302" r:id="rId13"/>
    <p:sldId id="274" r:id="rId14"/>
    <p:sldId id="291" r:id="rId15"/>
    <p:sldId id="303" r:id="rId16"/>
    <p:sldId id="306" r:id="rId17"/>
    <p:sldId id="314" r:id="rId18"/>
    <p:sldId id="308" r:id="rId19"/>
    <p:sldId id="309" r:id="rId20"/>
    <p:sldId id="310" r:id="rId21"/>
    <p:sldId id="311" r:id="rId22"/>
    <p:sldId id="312" r:id="rId23"/>
    <p:sldId id="313" r:id="rId24"/>
    <p:sldId id="288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2" d="100"/>
          <a:sy n="62" d="100"/>
        </p:scale>
        <p:origin x="-1596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8.2205008874427526E-2"/>
          <c:y val="2.8309130897245342E-2"/>
          <c:w val="0.70396583131438684"/>
          <c:h val="0.8308191594273051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участников</c:v>
                </c:pt>
              </c:strCache>
            </c:strRef>
          </c:tx>
          <c:cat>
            <c:strRef>
              <c:f>Лист1!$A$2:$A$16</c:f>
              <c:strCache>
                <c:ptCount val="15"/>
                <c:pt idx="0">
                  <c:v>2003 год</c:v>
                </c:pt>
                <c:pt idx="1">
                  <c:v>2004 год</c:v>
                </c:pt>
                <c:pt idx="2">
                  <c:v>2005 год</c:v>
                </c:pt>
                <c:pt idx="3">
                  <c:v>2006 год</c:v>
                </c:pt>
                <c:pt idx="4">
                  <c:v>2007 год</c:v>
                </c:pt>
                <c:pt idx="5">
                  <c:v>2008 год</c:v>
                </c:pt>
                <c:pt idx="6">
                  <c:v>2009 год</c:v>
                </c:pt>
                <c:pt idx="7">
                  <c:v>2010 год</c:v>
                </c:pt>
                <c:pt idx="8">
                  <c:v>2011 год</c:v>
                </c:pt>
                <c:pt idx="9">
                  <c:v>2012 год</c:v>
                </c:pt>
                <c:pt idx="10">
                  <c:v>2013 год</c:v>
                </c:pt>
                <c:pt idx="11">
                  <c:v>2014 год</c:v>
                </c:pt>
                <c:pt idx="12">
                  <c:v>2015 год</c:v>
                </c:pt>
                <c:pt idx="13">
                  <c:v>2016 год</c:v>
                </c:pt>
                <c:pt idx="14">
                  <c:v>2017 год</c:v>
                </c:pt>
              </c:strCache>
            </c:strRef>
          </c:cat>
          <c:val>
            <c:numRef>
              <c:f>Лист1!$B$2:$B$16</c:f>
              <c:numCache>
                <c:formatCode>General</c:formatCode>
                <c:ptCount val="15"/>
                <c:pt idx="0">
                  <c:v>35</c:v>
                </c:pt>
                <c:pt idx="1">
                  <c:v>35</c:v>
                </c:pt>
                <c:pt idx="2">
                  <c:v>40</c:v>
                </c:pt>
                <c:pt idx="3">
                  <c:v>32</c:v>
                </c:pt>
                <c:pt idx="4">
                  <c:v>42</c:v>
                </c:pt>
                <c:pt idx="5">
                  <c:v>42</c:v>
                </c:pt>
                <c:pt idx="6">
                  <c:v>48</c:v>
                </c:pt>
                <c:pt idx="7">
                  <c:v>42</c:v>
                </c:pt>
                <c:pt idx="8">
                  <c:v>47</c:v>
                </c:pt>
                <c:pt idx="9">
                  <c:v>39</c:v>
                </c:pt>
                <c:pt idx="10">
                  <c:v>43</c:v>
                </c:pt>
                <c:pt idx="11">
                  <c:v>43</c:v>
                </c:pt>
                <c:pt idx="12">
                  <c:v>45</c:v>
                </c:pt>
                <c:pt idx="13">
                  <c:v>47</c:v>
                </c:pt>
                <c:pt idx="14">
                  <c:v>49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награжденных</c:v>
                </c:pt>
              </c:strCache>
            </c:strRef>
          </c:tx>
          <c:cat>
            <c:strRef>
              <c:f>Лист1!$A$2:$A$16</c:f>
              <c:strCache>
                <c:ptCount val="15"/>
                <c:pt idx="0">
                  <c:v>2003 год</c:v>
                </c:pt>
                <c:pt idx="1">
                  <c:v>2004 год</c:v>
                </c:pt>
                <c:pt idx="2">
                  <c:v>2005 год</c:v>
                </c:pt>
                <c:pt idx="3">
                  <c:v>2006 год</c:v>
                </c:pt>
                <c:pt idx="4">
                  <c:v>2007 год</c:v>
                </c:pt>
                <c:pt idx="5">
                  <c:v>2008 год</c:v>
                </c:pt>
                <c:pt idx="6">
                  <c:v>2009 год</c:v>
                </c:pt>
                <c:pt idx="7">
                  <c:v>2010 год</c:v>
                </c:pt>
                <c:pt idx="8">
                  <c:v>2011 год</c:v>
                </c:pt>
                <c:pt idx="9">
                  <c:v>2012 год</c:v>
                </c:pt>
                <c:pt idx="10">
                  <c:v>2013 год</c:v>
                </c:pt>
                <c:pt idx="11">
                  <c:v>2014 год</c:v>
                </c:pt>
                <c:pt idx="12">
                  <c:v>2015 год</c:v>
                </c:pt>
                <c:pt idx="13">
                  <c:v>2016 год</c:v>
                </c:pt>
                <c:pt idx="14">
                  <c:v>2017 год</c:v>
                </c:pt>
              </c:strCache>
            </c:strRef>
          </c:cat>
          <c:val>
            <c:numRef>
              <c:f>Лист1!$C$2:$C$16</c:f>
              <c:numCache>
                <c:formatCode>General</c:formatCode>
                <c:ptCount val="15"/>
                <c:pt idx="0">
                  <c:v>28</c:v>
                </c:pt>
                <c:pt idx="1">
                  <c:v>25</c:v>
                </c:pt>
                <c:pt idx="2">
                  <c:v>30</c:v>
                </c:pt>
                <c:pt idx="3">
                  <c:v>30</c:v>
                </c:pt>
                <c:pt idx="4">
                  <c:v>38</c:v>
                </c:pt>
                <c:pt idx="5">
                  <c:v>38</c:v>
                </c:pt>
                <c:pt idx="6">
                  <c:v>40</c:v>
                </c:pt>
                <c:pt idx="7">
                  <c:v>39</c:v>
                </c:pt>
                <c:pt idx="8">
                  <c:v>40</c:v>
                </c:pt>
                <c:pt idx="9">
                  <c:v>34</c:v>
                </c:pt>
                <c:pt idx="10">
                  <c:v>38</c:v>
                </c:pt>
                <c:pt idx="11">
                  <c:v>43</c:v>
                </c:pt>
                <c:pt idx="12">
                  <c:v>45</c:v>
                </c:pt>
                <c:pt idx="13">
                  <c:v>47</c:v>
                </c:pt>
                <c:pt idx="14">
                  <c:v>49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победителей</c:v>
                </c:pt>
              </c:strCache>
            </c:strRef>
          </c:tx>
          <c:cat>
            <c:strRef>
              <c:f>Лист1!$A$2:$A$16</c:f>
              <c:strCache>
                <c:ptCount val="15"/>
                <c:pt idx="0">
                  <c:v>2003 год</c:v>
                </c:pt>
                <c:pt idx="1">
                  <c:v>2004 год</c:v>
                </c:pt>
                <c:pt idx="2">
                  <c:v>2005 год</c:v>
                </c:pt>
                <c:pt idx="3">
                  <c:v>2006 год</c:v>
                </c:pt>
                <c:pt idx="4">
                  <c:v>2007 год</c:v>
                </c:pt>
                <c:pt idx="5">
                  <c:v>2008 год</c:v>
                </c:pt>
                <c:pt idx="6">
                  <c:v>2009 год</c:v>
                </c:pt>
                <c:pt idx="7">
                  <c:v>2010 год</c:v>
                </c:pt>
                <c:pt idx="8">
                  <c:v>2011 год</c:v>
                </c:pt>
                <c:pt idx="9">
                  <c:v>2012 год</c:v>
                </c:pt>
                <c:pt idx="10">
                  <c:v>2013 год</c:v>
                </c:pt>
                <c:pt idx="11">
                  <c:v>2014 год</c:v>
                </c:pt>
                <c:pt idx="12">
                  <c:v>2015 год</c:v>
                </c:pt>
                <c:pt idx="13">
                  <c:v>2016 год</c:v>
                </c:pt>
                <c:pt idx="14">
                  <c:v>2017 год</c:v>
                </c:pt>
              </c:strCache>
            </c:strRef>
          </c:cat>
          <c:val>
            <c:numRef>
              <c:f>Лист1!$D$2:$D$16</c:f>
              <c:numCache>
                <c:formatCode>General</c:formatCode>
                <c:ptCount val="15"/>
                <c:pt idx="0">
                  <c:v>13</c:v>
                </c:pt>
                <c:pt idx="1">
                  <c:v>19</c:v>
                </c:pt>
                <c:pt idx="2">
                  <c:v>19</c:v>
                </c:pt>
                <c:pt idx="3">
                  <c:v>16</c:v>
                </c:pt>
                <c:pt idx="4">
                  <c:v>19</c:v>
                </c:pt>
                <c:pt idx="5">
                  <c:v>19</c:v>
                </c:pt>
                <c:pt idx="6">
                  <c:v>26</c:v>
                </c:pt>
                <c:pt idx="7">
                  <c:v>25</c:v>
                </c:pt>
                <c:pt idx="8">
                  <c:v>28</c:v>
                </c:pt>
                <c:pt idx="9">
                  <c:v>18</c:v>
                </c:pt>
                <c:pt idx="10">
                  <c:v>25</c:v>
                </c:pt>
                <c:pt idx="11">
                  <c:v>20</c:v>
                </c:pt>
                <c:pt idx="12">
                  <c:v>21</c:v>
                </c:pt>
                <c:pt idx="13">
                  <c:v>20</c:v>
                </c:pt>
                <c:pt idx="14">
                  <c:v>20</c:v>
                </c:pt>
              </c:numCache>
            </c:numRef>
          </c:val>
        </c:ser>
        <c:dLbls/>
        <c:axId val="117521024"/>
        <c:axId val="117535104"/>
      </c:barChart>
      <c:catAx>
        <c:axId val="117521024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7535104"/>
        <c:crosses val="autoZero"/>
        <c:auto val="1"/>
        <c:lblAlgn val="ctr"/>
        <c:lblOffset val="100"/>
      </c:catAx>
      <c:valAx>
        <c:axId val="117535104"/>
        <c:scaling>
          <c:orientation val="minMax"/>
        </c:scaling>
        <c:axPos val="l"/>
        <c:majorGridlines/>
        <c:numFmt formatCode="General" sourceLinked="1"/>
        <c:tickLblPos val="nextTo"/>
        <c:crossAx val="1175210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031631158020343"/>
          <c:y val="0.36775557540701387"/>
          <c:w val="0.20079486174491631"/>
          <c:h val="0.25560002043730679"/>
        </c:manualLayout>
      </c:layout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9BC6C-36FD-410B-87A2-896EBA4AF9B4}" type="datetimeFigureOut">
              <a:rPr lang="ru-RU"/>
              <a:pPr>
                <a:defRPr/>
              </a:pPr>
              <a:t>07.06.2018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2E183-EBA0-48C3-B367-59790595A8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19468-085B-42A9-8001-74D2BB3461D5}" type="datetimeFigureOut">
              <a:rPr lang="ru-RU"/>
              <a:pPr>
                <a:defRPr/>
              </a:pPr>
              <a:t>07.06.2018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46CA7-B3A2-4B69-8EBC-B94F5F31C2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96DCB-6D91-4571-BE33-800E4874EFE3}" type="datetimeFigureOut">
              <a:rPr lang="ru-RU"/>
              <a:pPr>
                <a:defRPr/>
              </a:pPr>
              <a:t>07.06.2018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4C605-6A77-4A72-82C2-21B5CA1573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219AE-0553-499A-A3AE-35F551448BBA}" type="datetimeFigureOut">
              <a:rPr lang="ru-RU"/>
              <a:pPr>
                <a:defRPr/>
              </a:pPr>
              <a:t>07.06.2018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2A07A-CCA3-4B26-B145-191E495C2E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FA085-EA05-429B-A898-8120CB79BCC3}" type="datetimeFigureOut">
              <a:rPr lang="ru-RU"/>
              <a:pPr>
                <a:defRPr/>
              </a:pPr>
              <a:t>07.06.2018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3D155-1961-46AC-B254-8987A80E82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379D0-E7B5-4F54-AD4C-DB7022391FAF}" type="datetimeFigureOut">
              <a:rPr lang="ru-RU"/>
              <a:pPr>
                <a:defRPr/>
              </a:pPr>
              <a:t>07.06.2018</a:t>
            </a:fld>
            <a:endParaRPr lang="ru-RU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9E749-9F3A-45FB-9982-F494D9DC13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82858-F2CE-4E8E-AE97-98275927F6E3}" type="datetimeFigureOut">
              <a:rPr lang="ru-RU"/>
              <a:pPr>
                <a:defRPr/>
              </a:pPr>
              <a:t>07.06.2018</a:t>
            </a:fld>
            <a:endParaRPr lang="ru-RU"/>
          </a:p>
        </p:txBody>
      </p:sp>
      <p:sp>
        <p:nvSpPr>
          <p:cNvPr id="8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6A572-5C16-46DF-87A1-DB43C7D7E0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C7072-C5B8-4B36-B6BC-E3116D2E1F9C}" type="datetimeFigureOut">
              <a:rPr lang="ru-RU"/>
              <a:pPr>
                <a:defRPr/>
              </a:pPr>
              <a:t>07.06.2018</a:t>
            </a:fld>
            <a:endParaRPr lang="ru-RU"/>
          </a:p>
        </p:txBody>
      </p:sp>
      <p:sp>
        <p:nvSpPr>
          <p:cNvPr id="4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9F422-DBAD-45DE-A52D-EF19C37226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7FD2F-EDBF-4242-8648-A0FFCFA68F24}" type="datetimeFigureOut">
              <a:rPr lang="ru-RU"/>
              <a:pPr>
                <a:defRPr/>
              </a:pPr>
              <a:t>07.06.2018</a:t>
            </a:fld>
            <a:endParaRPr lang="ru-RU"/>
          </a:p>
        </p:txBody>
      </p:sp>
      <p:sp>
        <p:nvSpPr>
          <p:cNvPr id="3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82350-F414-4714-82D8-171E9981BF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52AAB-32A6-41CA-A0AB-C47187A39EDB}" type="datetimeFigureOut">
              <a:rPr lang="ru-RU"/>
              <a:pPr>
                <a:defRPr/>
              </a:pPr>
              <a:t>07.06.2018</a:t>
            </a:fld>
            <a:endParaRPr lang="ru-RU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E5439-23EB-4278-B835-87D43448E9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6401B-121E-453A-9F7A-97D6267F49ED}" type="datetimeFigureOut">
              <a:rPr lang="ru-RU"/>
              <a:pPr>
                <a:defRPr/>
              </a:pPr>
              <a:t>07.06.2018</a:t>
            </a:fld>
            <a:endParaRPr lang="ru-RU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F9879-27F1-4372-85DE-2645B4856F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Місце для заголовка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заголовка</a:t>
            </a:r>
            <a:endParaRPr lang="ru-RU" smtClean="0"/>
          </a:p>
        </p:txBody>
      </p:sp>
      <p:sp>
        <p:nvSpPr>
          <p:cNvPr id="1027" name="Місце для тексту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 smtClean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38E816F-2247-4DA0-A27F-B24CF8B07063}" type="datetimeFigureOut">
              <a:rPr lang="ru-RU"/>
              <a:pPr>
                <a:defRPr/>
              </a:pPr>
              <a:t>07.06.2018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19DBFB4-B58A-4C38-816B-338C70B373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H:\&#1050;&#1086;&#1085;&#1082;&#1091;&#1088;&#1089;%20&#1101;&#1090;&#1102;&#1076;&#1086;&#1074;%20&#1085;&#1072;%20&#1087;&#1088;&#1077;&#1079;&#1077;&#1085;&#1090;&#1072;&#1094;&#1080;&#1102;%204%20&#1082;&#1072;&#1076;&#1088;.avi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Office_Excel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515352" cy="1416220"/>
          </a:xfrm>
        </p:spPr>
        <p:txBody>
          <a:bodyPr/>
          <a:lstStyle/>
          <a:p>
            <a:r>
              <a:rPr lang="ru-RU" sz="3200" b="1" i="1" dirty="0" smtClean="0">
                <a:latin typeface="Segoe Print" pitchFamily="2" charset="0"/>
                <a:cs typeface="Aharoni" pitchFamily="2" charset="-79"/>
              </a:rPr>
              <a:t>МБУДО «ДМШ №</a:t>
            </a: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7 им. П.К. Марченко</a:t>
            </a:r>
            <a:r>
              <a:rPr lang="ru-RU" sz="3200" b="1" i="1" dirty="0" smtClean="0">
                <a:latin typeface="Segoe Print" pitchFamily="2" charset="0"/>
                <a:cs typeface="Aharoni" pitchFamily="2" charset="-79"/>
              </a:rPr>
              <a:t>»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060848"/>
            <a:ext cx="8640960" cy="4248472"/>
          </a:xfrm>
        </p:spPr>
        <p:txBody>
          <a:bodyPr/>
          <a:lstStyle/>
          <a:p>
            <a:pPr algn="ctr">
              <a:buNone/>
            </a:pP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Школьный конкурс </a:t>
            </a:r>
          </a:p>
          <a:p>
            <a:pPr algn="ctr">
              <a:buNone/>
            </a:pP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на лучшее исполнение </a:t>
            </a:r>
          </a:p>
          <a:p>
            <a:pPr algn="ctr">
              <a:buNone/>
            </a:pP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обязательного этюда </a:t>
            </a:r>
          </a:p>
          <a:p>
            <a:pPr algn="ctr">
              <a:buNone/>
            </a:pP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на отделении </a:t>
            </a:r>
          </a:p>
          <a:p>
            <a:pPr algn="ctr">
              <a:buNone/>
            </a:pP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специального фортепиано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642910" y="428604"/>
            <a:ext cx="7772400" cy="912163"/>
          </a:xfrm>
        </p:spPr>
        <p:txBody>
          <a:bodyPr/>
          <a:lstStyle/>
          <a:p>
            <a:r>
              <a:rPr lang="ru-RU" sz="48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Этюды школьного конкурса</a:t>
            </a:r>
            <a:endParaRPr lang="ru-RU" sz="4800" b="1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L:\ЭТЮДЫ школьного конкурса\1 КЛАС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543798">
            <a:off x="436652" y="1590994"/>
            <a:ext cx="2525583" cy="327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L:\ЭТЮДЫ школьного конкурса\2 КЛАСС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6" y="3357562"/>
            <a:ext cx="2797488" cy="336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:\ЭТЮДЫ школьного конкурса\3 КЛАСС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307987"/>
            <a:ext cx="2699719" cy="337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L:\ЭТЮДЫ школьного конкурса\4 КЛАСС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7554" y="3480241"/>
            <a:ext cx="2590056" cy="337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:\ЭТЮДЫ школьного конкурса\6 КЛАСС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17217">
            <a:off x="6014125" y="1508609"/>
            <a:ext cx="2525675" cy="340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L:\ЭТЮДЫ школьного конкурса\5 КЛАСС (1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8" y="3357562"/>
            <a:ext cx="2470378" cy="335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92688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*Кроме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получения соревновательного опыта, ребята приобретают и слуховой опыт, находясь всё время в зале, и слушая своих старших товарищей.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образом, младшие конкурсанты перенимают опыт старших.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*Всем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ребятам мы даем выступить в концертном зале  и послушать своих сверстников. Практика показывает, что соревновательный дух пробуждает интерес к этюдам. Многие дети неожиданно для нас просят уже заранее дать этюд на следующий год, чтобы подготовиться к следующему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конкурсу.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37916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/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Абсолютно все конкурсные работы мы отмечаем дипломами «за участие», а также дипломами лауреатов 1-2-3 степени, а иногда и Гран-при.</a:t>
            </a:r>
          </a:p>
        </p:txBody>
      </p:sp>
      <p:pic>
        <p:nvPicPr>
          <p:cNvPr id="28676" name="Picture 4" descr="F:\дипломы Коваль Н\Коваль Настя 14 конкурс этюд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33812">
            <a:off x="234327" y="2302042"/>
            <a:ext cx="2189504" cy="3039149"/>
          </a:xfrm>
          <a:prstGeom prst="rect">
            <a:avLst/>
          </a:prstGeom>
          <a:noFill/>
        </p:spPr>
      </p:pic>
      <p:pic>
        <p:nvPicPr>
          <p:cNvPr id="28677" name="Picture 5" descr="F:\дипломы Коваль Н\Диплом_Коваль_А_конкурс_этюдов_2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91231">
            <a:off x="6560566" y="1925936"/>
            <a:ext cx="2181156" cy="3001678"/>
          </a:xfrm>
          <a:prstGeom prst="rect">
            <a:avLst/>
          </a:prstGeom>
          <a:noFill/>
        </p:spPr>
      </p:pic>
      <p:pic>
        <p:nvPicPr>
          <p:cNvPr id="3" name="Picture 4" descr="F:\конкурс этюдов презентация\Отсканировано 24.02.2018 19-29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02025">
            <a:off x="2143108" y="1857364"/>
            <a:ext cx="2336790" cy="3236708"/>
          </a:xfrm>
          <a:prstGeom prst="rect">
            <a:avLst/>
          </a:prstGeom>
          <a:noFill/>
        </p:spPr>
      </p:pic>
      <p:pic>
        <p:nvPicPr>
          <p:cNvPr id="28674" name="Picture 2" descr="F:\конкурс этюдов презентация\2018-02-28_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39053">
            <a:off x="4143372" y="1928802"/>
            <a:ext cx="2433681" cy="3346436"/>
          </a:xfrm>
          <a:prstGeom prst="rect">
            <a:avLst/>
          </a:prstGeom>
          <a:noFill/>
        </p:spPr>
      </p:pic>
      <p:pic>
        <p:nvPicPr>
          <p:cNvPr id="28675" name="Picture 3" descr="F:\конкурс этюдов презентация\2018-02-28_0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72496">
            <a:off x="5538011" y="3786760"/>
            <a:ext cx="2078101" cy="2857496"/>
          </a:xfrm>
          <a:prstGeom prst="rect">
            <a:avLst/>
          </a:prstGeom>
          <a:noFill/>
        </p:spPr>
      </p:pic>
      <p:pic>
        <p:nvPicPr>
          <p:cNvPr id="4" name="Picture 4" descr="F:\конкурс этюдов презентация\2018-02-28_00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69448">
            <a:off x="3506569" y="3944533"/>
            <a:ext cx="1948679" cy="2679533"/>
          </a:xfrm>
          <a:prstGeom prst="rect">
            <a:avLst/>
          </a:prstGeom>
          <a:noFill/>
        </p:spPr>
      </p:pic>
      <p:pic>
        <p:nvPicPr>
          <p:cNvPr id="5" name="Picture 2" descr="F:\конкурс этюдов презентация\IMG-4899d2a967e05a8456caa978b1358875-V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067557">
            <a:off x="1727359" y="4442644"/>
            <a:ext cx="1660916" cy="2214554"/>
          </a:xfrm>
          <a:prstGeom prst="rect">
            <a:avLst/>
          </a:prstGeom>
          <a:noFill/>
        </p:spPr>
      </p:pic>
      <p:sp>
        <p:nvSpPr>
          <p:cNvPr id="35842" name="AutoShape 2" descr="https://docs.mail.ru/preview/206x206/?x-email=mayorova_sv1%40mail.ru&amp;src=https%3A%2F%2Fe.mail.ru%2Fcgi-bin%2Fgetattach%3Fid%3D15198694260000000566%253B0%253B5%26x-email%3Dmayorova_sv1%2540mail.ru%26notype%3D1%26file%3Ddoc07039320180301011413.pdf%26mode%3Dattachme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4" name="AutoShape 4" descr="https://docs.mail.ru/preview/206x206/?x-email=mayorova_sv1%40mail.ru&amp;src=https%3A%2F%2Fe.mail.ru%2Fcgi-bin%2Fgetattach%3Fid%3D15198694260000000566%253B0%253B5%26x-email%3Dmayorova_sv1%2540mail.ru%26notype%3D1%26file%3Ddoc07039320180301011413.pdf%26mode%3Dattachme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https://docs.mail.ru/preview/206x206/?x-email=mayorova_sv1%40mail.ru&amp;src=https%3A%2F%2Fe.mail.ru%2Fcgi-bin%2Fgetattach%3Fid%3D15198694260000000566%253B0%253B5%26x-email%3Dmayorova_sv1%2540mail.ru%26notype%3D1%26file%3Ddoc07039320180301011413.pdf%26mode%3Dattachme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8" name="AutoShape 8" descr="https://docs.mail.ru/preview/206x206/?x-email=mayorova_sv1%40mail.ru&amp;src=https%3A%2F%2Fe.mail.ru%2Fcgi-bin%2Fgetattach%3Fid%3D15198694260000000566%253B0%253B5%26x-email%3Dmayorova_sv1%2540mail.ru%26notype%3D1%26file%3Ddoc07039320180301011413.pdf%26mode%3Dattachme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5849" name="Picture 9" descr="F:\конкурс этюдов презентация\IMG-b292a284f0bb1aca94433540dc4e7ed5-V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090871">
            <a:off x="7423836" y="4690098"/>
            <a:ext cx="1638279" cy="2186650"/>
          </a:xfrm>
          <a:prstGeom prst="rect">
            <a:avLst/>
          </a:prstGeom>
          <a:noFill/>
        </p:spPr>
      </p:pic>
      <p:pic>
        <p:nvPicPr>
          <p:cNvPr id="35850" name="Picture 10" descr="F:\конкурс этюдов презентация\IMG-f98f5210bac03cd86edf39dcc111cde7-V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178319">
            <a:off x="81675" y="4638006"/>
            <a:ext cx="1516444" cy="20240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08297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4143380"/>
            <a:ext cx="3465294" cy="247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1571612"/>
            <a:ext cx="2762264" cy="2478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4286256"/>
            <a:ext cx="3620835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471" y="285728"/>
            <a:ext cx="3273525" cy="2262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4" name="Picture 8" descr="F:\конкурс этюдов презентация\Моментальный снимок 2 (21.02.2018 8-58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72198" y="785794"/>
            <a:ext cx="2615847" cy="1963738"/>
          </a:xfrm>
          <a:prstGeom prst="rect">
            <a:avLst/>
          </a:prstGeom>
          <a:noFill/>
        </p:spPr>
      </p:pic>
      <p:pic>
        <p:nvPicPr>
          <p:cNvPr id="29705" name="Picture 9" descr="F:\конкурс этюдов презентация\Моментальный снимок 1 (21.02.2018 8-58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2622640"/>
            <a:ext cx="2643206" cy="1984276"/>
          </a:xfrm>
          <a:prstGeom prst="rect">
            <a:avLst/>
          </a:prstGeom>
          <a:noFill/>
        </p:spPr>
      </p:pic>
      <p:pic>
        <p:nvPicPr>
          <p:cNvPr id="29706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00826" y="2786058"/>
            <a:ext cx="207645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714380"/>
          </a:xfrm>
        </p:spPr>
        <p:txBody>
          <a:bodyPr/>
          <a:lstStyle/>
          <a:p>
            <a:r>
              <a:rPr lang="ru-RU" sz="3200" i="1" dirty="0" smtClean="0">
                <a:solidFill>
                  <a:schemeClr val="accent3">
                    <a:lumMod val="50000"/>
                  </a:schemeClr>
                </a:solidFill>
              </a:rPr>
              <a:t>Сравнительный график участия учащихся</a:t>
            </a:r>
            <a:endParaRPr lang="ru-RU" sz="3200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637807931"/>
              </p:ext>
            </p:extLst>
          </p:nvPr>
        </p:nvGraphicFramePr>
        <p:xfrm>
          <a:off x="142844" y="1214422"/>
          <a:ext cx="8858312" cy="5500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582594"/>
          </a:xfrm>
        </p:spPr>
        <p:txBody>
          <a:bodyPr/>
          <a:lstStyle/>
          <a:p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Награждение лауреатов</a:t>
            </a:r>
            <a:endParaRPr lang="ru-RU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81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714356"/>
            <a:ext cx="3734851" cy="220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82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714356"/>
            <a:ext cx="383264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84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4742917"/>
            <a:ext cx="3500462" cy="211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86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4786322"/>
            <a:ext cx="3286148" cy="1835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87" name="Picture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3000372"/>
            <a:ext cx="3286148" cy="166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88" name="Picture 1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14744" y="2357430"/>
            <a:ext cx="2786082" cy="2092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57950" y="3357562"/>
            <a:ext cx="2736250" cy="1907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46903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/>
          <a:lstStyle/>
          <a:p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Награждение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Конкурс этюдов на презентацию 4 кадр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563710"/>
            <a:ext cx="9144000" cy="50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515352" cy="1416220"/>
          </a:xfrm>
        </p:spPr>
        <p:txBody>
          <a:bodyPr/>
          <a:lstStyle/>
          <a:p>
            <a:r>
              <a:rPr lang="ru-RU" sz="3200" b="1" i="1" dirty="0" smtClean="0">
                <a:latin typeface="Segoe Print" pitchFamily="2" charset="0"/>
                <a:cs typeface="Aharoni" pitchFamily="2" charset="-79"/>
              </a:rPr>
              <a:t>МБУДО «ДМШ №</a:t>
            </a: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7 им. П.К. Марченко</a:t>
            </a:r>
            <a:r>
              <a:rPr lang="ru-RU" sz="3200" b="1" i="1" dirty="0" smtClean="0">
                <a:latin typeface="Segoe Print" pitchFamily="2" charset="0"/>
                <a:cs typeface="Aharoni" pitchFamily="2" charset="-79"/>
              </a:rPr>
              <a:t>»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060848"/>
            <a:ext cx="8640960" cy="4248472"/>
          </a:xfrm>
        </p:spPr>
        <p:txBody>
          <a:bodyPr/>
          <a:lstStyle/>
          <a:p>
            <a:pPr algn="ctr">
              <a:buNone/>
            </a:pP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Школьный конкурс </a:t>
            </a:r>
          </a:p>
          <a:p>
            <a:pPr algn="ctr">
              <a:buNone/>
            </a:pP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на лучшее исполнение </a:t>
            </a:r>
          </a:p>
          <a:p>
            <a:pPr algn="ctr">
              <a:buNone/>
            </a:pP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обязательного этюда </a:t>
            </a:r>
          </a:p>
          <a:p>
            <a:pPr algn="ctr">
              <a:buNone/>
            </a:pP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на отделении </a:t>
            </a:r>
          </a:p>
          <a:p>
            <a:pPr algn="ctr">
              <a:buNone/>
            </a:pP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специального фортепиано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1583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Беркович (этюд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</a:p>
        </p:txBody>
      </p:sp>
      <p:pic>
        <p:nvPicPr>
          <p:cNvPr id="5122" name="Picture 2" descr="D:\Documents and Settings\Рабочий стол\ЭТЮДЫ школьного конкурса\1 КЛАС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369829"/>
            <a:ext cx="4087355" cy="530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12239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Шитте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(этюд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D:\Documents and Settings\Рабочий стол\ЭТЮДЫ школьного конкурса\2 КЛАС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340768"/>
            <a:ext cx="4464496" cy="536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61227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70386"/>
          </a:xfrm>
        </p:spPr>
        <p:txBody>
          <a:bodyPr/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Этюд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музыке – это инструментальная пьеса, которая играет роль упражнения, преследуя технические задачи. В ней используется определенный технический прием или несколько приемов. </a:t>
            </a:r>
          </a:p>
        </p:txBody>
      </p:sp>
      <p:pic>
        <p:nvPicPr>
          <p:cNvPr id="8" name="Picture 2" descr="D:\Documents and Settings\Рабочий стол\ОБЩИЙ КП\Отделение раннего эстетического развития\фото РЭР\М 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553" y="3350172"/>
            <a:ext cx="3708161" cy="248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D:\Documents and Settings\Рабочий стол\ОБЩИЙ КП\Отделение раннего эстетического развития\фотографии для стенда\М 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293096"/>
            <a:ext cx="3599359" cy="241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Documents and Settings\Рабочий стол\ОБЩИЙ КП\Отделение раннего эстетического развития\фотографии для стенда\курсовая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698687"/>
            <a:ext cx="2926369" cy="204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247531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Черни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(ред. Г.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Гермера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часть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этюд №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32)</a:t>
            </a:r>
            <a:endParaRPr lang="ru-RU" sz="2800" dirty="0"/>
          </a:p>
        </p:txBody>
      </p:sp>
      <p:pic>
        <p:nvPicPr>
          <p:cNvPr id="7170" name="Picture 2" descr="D:\Documents and Settings\Рабочий стол\ЭТЮДЫ школьного конкурса\3 КЛАСС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2046" y="1250321"/>
            <a:ext cx="4273474" cy="534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472112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Бертини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(ор. 29 этюд № 8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/>
          </a:p>
        </p:txBody>
      </p:sp>
      <p:pic>
        <p:nvPicPr>
          <p:cNvPr id="8194" name="Picture 2" descr="D:\Documents and Settings\Рабочий стол\ЭТЮДЫ школьного конкурса\4 КЛАСС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378" y="1484785"/>
            <a:ext cx="4026528" cy="525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Documents and Settings\Рабочий стол\ЭТЮДЫ школьного конкурса\4 КЛАСС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5331" y="1484785"/>
            <a:ext cx="3923969" cy="525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855745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Лак (этюд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moll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9218" name="Picture 2" descr="D:\Documents and Settings\Рабочий стол\ЭТЮДЫ школьного конкурса\5 КЛАСС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704" y="1475210"/>
            <a:ext cx="3822998" cy="519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Documents and Settings\Рабочий стол\ЭТЮДЫ школьного конкурса\5 КЛАСС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2690" y="1475210"/>
            <a:ext cx="3868910" cy="519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539992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Шитте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(ор. 68 этюд № 21)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10242" name="Picture 2" descr="D:\Documents and Settings\Рабочий стол\ЭТЮДЫ школьного конкурса\6 КЛАСС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06105"/>
            <a:ext cx="3888432" cy="524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Documents and Settings\Рабочий стол\ЭТЮДЫ школьного конкурса\6 КЛАСС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3037" y="1316650"/>
            <a:ext cx="3905427" cy="523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812597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428604"/>
            <a:ext cx="8229600" cy="2640356"/>
          </a:xfrm>
        </p:spPr>
        <p:txBody>
          <a:bodyPr/>
          <a:lstStyle/>
          <a:p>
            <a:r>
              <a:rPr lang="ru-RU" sz="7200" b="1" i="1" dirty="0" smtClean="0">
                <a:solidFill>
                  <a:schemeClr val="accent3">
                    <a:lumMod val="50000"/>
                  </a:schemeClr>
                </a:solidFill>
                <a:latin typeface="Segoe Print" pitchFamily="2" charset="0"/>
                <a:cs typeface="Aharoni" pitchFamily="2" charset="-79"/>
              </a:rPr>
              <a:t>Благодарим Вас</a:t>
            </a:r>
            <a:br>
              <a:rPr lang="ru-RU" sz="7200" b="1" i="1" dirty="0" smtClean="0">
                <a:solidFill>
                  <a:schemeClr val="accent3">
                    <a:lumMod val="50000"/>
                  </a:schemeClr>
                </a:solidFill>
                <a:latin typeface="Segoe Print" pitchFamily="2" charset="0"/>
                <a:cs typeface="Aharoni" pitchFamily="2" charset="-79"/>
              </a:rPr>
            </a:br>
            <a:r>
              <a:rPr lang="ru-RU" sz="7200" b="1" i="1" dirty="0" smtClean="0">
                <a:solidFill>
                  <a:schemeClr val="accent3">
                    <a:lumMod val="50000"/>
                  </a:schemeClr>
                </a:solidFill>
                <a:latin typeface="Segoe Print" pitchFamily="2" charset="0"/>
                <a:cs typeface="Aharoni" pitchFamily="2" charset="-79"/>
              </a:rPr>
              <a:t> за внимание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26" name="Picture 2" descr="D:\Documents and Settings\Мои документы\Мои рисунки\инструменты\фортепиано.b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258807"/>
            <a:ext cx="3960541" cy="338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624736"/>
          </a:xfrm>
        </p:spPr>
        <p:txBody>
          <a:bodyPr/>
          <a:lstStyle/>
          <a:p>
            <a:pPr algn="l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Осваиваем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вариантные методы разучивания, такие как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*игра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различными штрихами;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*различными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темпами;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*с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помощью ритмической перегруппировки;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*с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помощью контрастной динамики; 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*упрощения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усложнения и мн. др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3430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/>
          <a:lstStyle/>
          <a:p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решении технических задач мы пристально рассматриваем и изучаем аппликатурные особенности каждого этюда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освоением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этюдов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происходит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 накопление сразу многих важных пианистических навыков, умений и качеств.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этюдах мы приобретаем бесценный опыт и готовимся к исполнению сонат и пьес.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Этюды 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основа для воплощений образов музыкальных произведений. </a:t>
            </a:r>
          </a:p>
        </p:txBody>
      </p:sp>
    </p:spTree>
    <p:extLst>
      <p:ext uri="{BB962C8B-B14F-4D97-AF65-F5344CB8AC3E}">
        <p14:creationId xmlns:p14="http://schemas.microsoft.com/office/powerpoint/2010/main" xmlns="" val="536559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конкурс состоялся в декабре 2002 года.</a:t>
            </a:r>
          </a:p>
        </p:txBody>
      </p:sp>
      <p:pic>
        <p:nvPicPr>
          <p:cNvPr id="9218" name="Picture 2" descr="D:\Documents and Settings\Рабочий стол\ШКОЛЬНЫЕ ФОТО\ФОРТЕПИАННОЕ ОТДЕЛЕНИЕ\IMGP03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68811"/>
            <a:ext cx="3864429" cy="289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Documents and Settings\Рабочий стол\ШКОЛЬНЫЕ ФОТО\ФОРТЕПИАННОЕ ОТДЕЛЕНИЕ\IMG_15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2275819" cy="303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Documents and Settings\Рабочий стол\ШКОЛЬНЫЕ ФОТО\ФОРТЕПИАННОЕ ОТДЕЛЕНИЕ\IMG_15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501008"/>
            <a:ext cx="4052046" cy="303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29584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/>
          <a:lstStyle/>
          <a:p>
            <a:pPr algn="l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В каждом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классе дети играют один и тот же обязательный этюд.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Порядок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внутри возрастной категории учащихся определяет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жребий.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Члены жюри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лишены возможности видеть конкурсантов и сравнивать их между собой визуально, они их не видят. Выступление каждого участника оценивается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исключительно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слух.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каждого из конкурсантов оценивается по 10-бальной шкале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4910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86222202"/>
              </p:ext>
            </p:extLst>
          </p:nvPr>
        </p:nvGraphicFramePr>
        <p:xfrm>
          <a:off x="3635896" y="1556792"/>
          <a:ext cx="5256584" cy="30387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2861"/>
                <a:gridCol w="3533723"/>
              </a:tblGrid>
              <a:tr h="5387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баллы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результат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249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Гран-при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249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 – 9,9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Лауреат 1 степени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249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 – 8,9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Лауреат 2 степени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249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 – 7,9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Лауреат 3 степени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78646903"/>
              </p:ext>
            </p:extLst>
          </p:nvPr>
        </p:nvGraphicFramePr>
        <p:xfrm>
          <a:off x="467544" y="1268760"/>
          <a:ext cx="2448272" cy="41764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0804"/>
                <a:gridCol w="1227468"/>
              </a:tblGrid>
              <a:tr h="3796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балл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оценка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96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5+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96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96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5-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96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4+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96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96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4-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96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3+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96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96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3-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96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920416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85720" y="428604"/>
            <a:ext cx="8229600" cy="714380"/>
          </a:xfrm>
        </p:spPr>
        <p:txBody>
          <a:bodyPr/>
          <a:lstStyle/>
          <a:p>
            <a:pPr algn="ctr">
              <a:buNone/>
            </a:pP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Таблицы для подсчёта баллов</a:t>
            </a:r>
            <a:endParaRPr lang="ru-RU" i="1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876476880"/>
              </p:ext>
            </p:extLst>
          </p:nvPr>
        </p:nvGraphicFramePr>
        <p:xfrm>
          <a:off x="427038" y="1500174"/>
          <a:ext cx="8216900" cy="2840037"/>
        </p:xfrm>
        <a:graphic>
          <a:graphicData uri="http://schemas.openxmlformats.org/presentationml/2006/ole">
            <p:oleObj spid="_x0000_s3097" name="Лист" r:id="rId3" imgW="8219969" imgH="2800291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/>
          <a:lstStyle/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обязательных этюдов конкурса для учащихся 1- 6 классов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составитель И.К. Лещук):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Беркович (этюд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moll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*Л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Шитте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(этюд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Черни (ред. Г.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Гермера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часть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этюд № 32), 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Бертини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(ор. 29 этюд № 8), 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*Т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Лак (этюд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moll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*Л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Шитте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(ор. 68 этюд № 21) </a:t>
            </a:r>
          </a:p>
        </p:txBody>
      </p:sp>
    </p:spTree>
    <p:extLst>
      <p:ext uri="{BB962C8B-B14F-4D97-AF65-F5344CB8AC3E}">
        <p14:creationId xmlns:p14="http://schemas.microsoft.com/office/powerpoint/2010/main" xmlns="" val="579287536"/>
      </p:ext>
    </p:extLst>
  </p:cSld>
  <p:clrMapOvr>
    <a:masterClrMapping/>
  </p:clrMapOvr>
</p:sld>
</file>

<file path=ppt/theme/theme1.xml><?xml version="1.0" encoding="utf-8"?>
<a:theme xmlns:a="http://schemas.openxmlformats.org/drawingml/2006/main" name="51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51</Template>
  <TotalTime>691</TotalTime>
  <Words>405</Words>
  <Application>Microsoft Office PowerPoint</Application>
  <PresentationFormat>Экран (4:3)</PresentationFormat>
  <Paragraphs>71</Paragraphs>
  <Slides>24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51</vt:lpstr>
      <vt:lpstr>Лист</vt:lpstr>
      <vt:lpstr>МБУДО «ДМШ № 7 им. П.К. Марченко»</vt:lpstr>
      <vt:lpstr>Этюд в музыке – это инструментальная пьеса, которая играет роль упражнения, преследуя технические задачи. В ней используется определенный технический прием или несколько приемов. </vt:lpstr>
      <vt:lpstr>Осваиваем вариантные методы разучивания, такие как:  *игра различными штрихами; *различными темпами; *с помощью ритмической перегруппировки; *с помощью контрастной динамики;  *упрощения и усложнения и мн. др.</vt:lpstr>
      <vt:lpstr>В решении технических задач мы пристально рассматриваем и изучаем аппликатурные особенности каждого этюда.  С освоением этюдов происходит развитие и накопление сразу многих важных пианистических навыков, умений и качеств. В этюдах мы приобретаем бесценный опыт и готовимся к исполнению сонат и пьес.   Этюды – это основа для воплощений образов музыкальных произведений. </vt:lpstr>
      <vt:lpstr>Первый конкурс состоялся в декабре 2002 года.</vt:lpstr>
      <vt:lpstr>* В каждом классе дети играют один и тот же обязательный этюд.  * Порядок выступления внутри возрастной категории учащихся определяет жребий.  * Члены жюри лишены возможности видеть конкурсантов и сравнивать их между собой визуально, они их не видят. Выступление каждого участника оценивается исключительно на слух.  *Выступление каждого из конкурсантов оценивается по 10-бальной шкале</vt:lpstr>
      <vt:lpstr>Слайд 7</vt:lpstr>
      <vt:lpstr>Слайд 8</vt:lpstr>
      <vt:lpstr>Список обязательных этюдов конкурса для учащихся 1- 6 классов  (составитель И.К. Лещук): </vt:lpstr>
      <vt:lpstr>Этюды школьного конкурса</vt:lpstr>
      <vt:lpstr>Слайд 11</vt:lpstr>
      <vt:lpstr>Абсолютно все конкурсные работы мы отмечаем дипломами «за участие», а также дипломами лауреатов 1-2-3 степени, а иногда и Гран-при.</vt:lpstr>
      <vt:lpstr>Слайд 13</vt:lpstr>
      <vt:lpstr>Сравнительный график участия учащихся</vt:lpstr>
      <vt:lpstr>Награждение лауреатов</vt:lpstr>
      <vt:lpstr>Награждение </vt:lpstr>
      <vt:lpstr>МБУДО «ДМШ № 7 им. П.К. Марченко»</vt:lpstr>
      <vt:lpstr>И. Беркович (этюд d-moll), </vt:lpstr>
      <vt:lpstr>Л. Шитте (этюд C-dur)</vt:lpstr>
      <vt:lpstr>К. Черни (ред. Г. Гермера, часть I, этюд № 32)</vt:lpstr>
      <vt:lpstr>А. Бертини (ор. 29 этюд № 8)</vt:lpstr>
      <vt:lpstr> Т. Лак (этюд a-moll) </vt:lpstr>
      <vt:lpstr> Л. Шитте (ор. 68 этюд № 21)  </vt:lpstr>
      <vt:lpstr>Благодарим Вас  за внимание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Сводный  детский  хор</dc:title>
  <dc:creator>Prophet</dc:creator>
  <cp:lastModifiedBy>Prophet</cp:lastModifiedBy>
  <cp:revision>91</cp:revision>
  <dcterms:created xsi:type="dcterms:W3CDTF">2018-01-25T11:59:53Z</dcterms:created>
  <dcterms:modified xsi:type="dcterms:W3CDTF">2018-06-07T07:55:06Z</dcterms:modified>
</cp:coreProperties>
</file>