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1" r:id="rId26"/>
    <p:sldId id="28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4656"/>
  </p:normalViewPr>
  <p:slideViewPr>
    <p:cSldViewPr snapToGrid="0" snapToObjects="1">
      <p:cViewPr varScale="1">
        <p:scale>
          <a:sx n="74" d="100"/>
          <a:sy n="74" d="100"/>
        </p:scale>
        <p:origin x="3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47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08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1557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675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5557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96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580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96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25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46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109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8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014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27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5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72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28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7" Type="http://schemas.openxmlformats.org/officeDocument/2006/relationships/image" Target="../media/image21.jpe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tif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6ECC958-FF05-BC41-860E-E379C5AC66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655" y="2997200"/>
            <a:ext cx="5080000" cy="38608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E95D92D-603F-F445-82A8-D9C5CB596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3551" y="3257551"/>
            <a:ext cx="4186237" cy="189018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УМК «Школа России»</a:t>
            </a:r>
          </a:p>
          <a:p>
            <a:r>
              <a:rPr lang="ru-RU" dirty="0"/>
              <a:t>1 класс</a:t>
            </a:r>
          </a:p>
          <a:p>
            <a:r>
              <a:rPr lang="ru-RU" dirty="0"/>
              <a:t>Подготовила:</a:t>
            </a:r>
          </a:p>
          <a:p>
            <a:r>
              <a:rPr lang="ru-RU" dirty="0"/>
              <a:t>Сироткина Д.А.</a:t>
            </a:r>
          </a:p>
          <a:p>
            <a:r>
              <a:rPr lang="ru-RU" dirty="0"/>
              <a:t>учитель начальных классов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5B69826-99E5-1948-8826-DBB9247CBF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0191" y="5207341"/>
            <a:ext cx="4464051" cy="1439283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F342D7C-92F3-6045-955A-EA40DBFDF018}"/>
              </a:ext>
            </a:extLst>
          </p:cNvPr>
          <p:cNvSpPr/>
          <p:nvPr/>
        </p:nvSpPr>
        <p:spPr>
          <a:xfrm>
            <a:off x="722655" y="521120"/>
            <a:ext cx="107216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Почему мы часто слышим слово «экология»?</a:t>
            </a:r>
          </a:p>
        </p:txBody>
      </p:sp>
    </p:spTree>
    <p:extLst>
      <p:ext uri="{BB962C8B-B14F-4D97-AF65-F5344CB8AC3E}">
        <p14:creationId xmlns:p14="http://schemas.microsoft.com/office/powerpoint/2010/main" val="2529055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14B4CC-B6F3-0941-A777-856809741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Место для объекта 5">
            <a:extLst>
              <a:ext uri="{FF2B5EF4-FFF2-40B4-BE49-F238E27FC236}">
                <a16:creationId xmlns="" xmlns:a16="http://schemas.microsoft.com/office/drawing/2014/main" id="{54D21FA5-20C0-504A-AB48-6AEA35B48F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7162"/>
            <a:ext cx="4445000" cy="2946400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4" name="Место для объекта 3">
            <a:extLst>
              <a:ext uri="{FF2B5EF4-FFF2-40B4-BE49-F238E27FC236}">
                <a16:creationId xmlns="" xmlns:a16="http://schemas.microsoft.com/office/drawing/2014/main" id="{490A531F-A890-0544-B31D-925AB8380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957" y="2237101"/>
            <a:ext cx="4191794" cy="4557232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0650721-5FD9-164F-8496-7BE49B8F68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6751" y="0"/>
            <a:ext cx="2528179" cy="3260725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26938F3-7489-E642-BB28-E002538F76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6751" y="4067655"/>
            <a:ext cx="3279929" cy="2539602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CCA9081-6CE3-C141-8CCB-A1730A88AF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28" y="3463580"/>
            <a:ext cx="2766219" cy="3330753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FECAF26-05C4-1049-A88A-843FA421AD5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513" y="120650"/>
            <a:ext cx="2978682" cy="2298700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349800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D7D329-5D7D-BD4D-A790-005C5CA37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Shape 83">
            <a:extLst>
              <a:ext uri="{FF2B5EF4-FFF2-40B4-BE49-F238E27FC236}">
                <a16:creationId xmlns="" xmlns:a16="http://schemas.microsoft.com/office/drawing/2014/main" id="{E09D72CE-AF12-1A42-AC07-E614FEA337DC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513" y="3375818"/>
            <a:ext cx="2003867" cy="30249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ая прямоугольная выноска 4">
            <a:extLst>
              <a:ext uri="{FF2B5EF4-FFF2-40B4-BE49-F238E27FC236}">
                <a16:creationId xmlns="" xmlns:a16="http://schemas.microsoft.com/office/drawing/2014/main" id="{7BE41272-BFF8-A14A-B85C-00BD19D0294B}"/>
              </a:ext>
            </a:extLst>
          </p:cNvPr>
          <p:cNvSpPr/>
          <p:nvPr/>
        </p:nvSpPr>
        <p:spPr>
          <a:xfrm>
            <a:off x="4114800" y="438150"/>
            <a:ext cx="4271962" cy="2305050"/>
          </a:xfrm>
          <a:prstGeom prst="wedgeRoundRectCallout">
            <a:avLst>
              <a:gd name="adj1" fmla="val -38893"/>
              <a:gd name="adj2" fmla="val 810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Всё ли в порядке в нашем Зелёном доме?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97BC4AB-0E4B-8E47-876B-F865597C1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825" y="3167062"/>
            <a:ext cx="3690938" cy="369093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88368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50747AD-B758-F542-8C65-140CED86F9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728" y="425450"/>
            <a:ext cx="3886200" cy="30099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4FA75C-D85E-3248-88B2-3AC3A89B7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="" xmlns:a16="http://schemas.microsoft.com/office/drawing/2014/main" id="{26933165-3807-4740-88CF-06BB4836F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https://lh5.googleusercontent.com/7O7063jO35_uKeWVWXnywuSyIzmyOaah_dCaP0663lnlzmv9f43ocBF2AVEkTL-lfywzTecsGv64vNZRqYU-oPzgpIOa1nYTe9C-oTsf-Qm5dXl9uriEVgs6UFraJ4DeKR7ZcclZqNkOqpQ">
            <a:extLst>
              <a:ext uri="{FF2B5EF4-FFF2-40B4-BE49-F238E27FC236}">
                <a16:creationId xmlns="" xmlns:a16="http://schemas.microsoft.com/office/drawing/2014/main" id="{47CD130C-AA0E-394A-B330-31B4B199E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1928" y="3907762"/>
            <a:ext cx="23749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ая прямоугольная выноска 6">
            <a:extLst>
              <a:ext uri="{FF2B5EF4-FFF2-40B4-BE49-F238E27FC236}">
                <a16:creationId xmlns="" xmlns:a16="http://schemas.microsoft.com/office/drawing/2014/main" id="{DC866C67-C971-C448-A8F1-44834774EA84}"/>
              </a:ext>
            </a:extLst>
          </p:cNvPr>
          <p:cNvSpPr/>
          <p:nvPr/>
        </p:nvSpPr>
        <p:spPr>
          <a:xfrm>
            <a:off x="1643063" y="379411"/>
            <a:ext cx="4629150" cy="3721564"/>
          </a:xfrm>
          <a:prstGeom prst="wedgeRoundRectCallout">
            <a:avLst>
              <a:gd name="adj1" fmla="val 57250"/>
              <a:gd name="adj2" fmla="val 648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Слово «экология» все чаще стало звучать по радио, телевидению, появляться в газетах. Это все из-за того, что наш природный дом оказался в 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236670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4098A4C6-4FFB-4EF4-8317-8110224DBB6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4A415072-93F3-4FDA-96B8-7DFD2874C5DD}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D8C2D828-7FBF-4467-B527-793E0E978C22}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="" xmlns:a16="http://schemas.microsoft.com/office/drawing/2014/main" id="{B9D10F1D-AB99-42AD-8720-CDF3499591BB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="" xmlns:a16="http://schemas.microsoft.com/office/drawing/2014/main" id="{5BF01F05-8464-452A-A278-4A40757B6573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="" xmlns:a16="http://schemas.microsoft.com/office/drawing/2014/main" id="{FBCC0363-6CA5-4B64-A66F-478732557508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="" xmlns:a16="http://schemas.microsoft.com/office/drawing/2014/main" id="{CBACBAB2-7577-4339-B610-7245E449D375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="" xmlns:a16="http://schemas.microsoft.com/office/drawing/2014/main" id="{DFCB19D4-D4D4-4AFD-9ECC-A6D0E4AE215B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="" xmlns:a16="http://schemas.microsoft.com/office/drawing/2014/main" id="{3B32E423-85B7-4B28-B5C3-AB63224A4670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="" xmlns:a16="http://schemas.microsoft.com/office/drawing/2014/main" id="{3DC38A14-94ED-496F-851A-CA6A988988FE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="" xmlns:a16="http://schemas.microsoft.com/office/drawing/2014/main" id="{14E862E4-F307-4A50-A3A9-0A79FD36D08F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A270CF-9905-9547-98EA-22C9035C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790" y="2232539"/>
            <a:ext cx="3165212" cy="23394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700"/>
              <a:t>Загрязнение рек и озёр</a:t>
            </a:r>
          </a:p>
        </p:txBody>
      </p:sp>
      <p:pic>
        <p:nvPicPr>
          <p:cNvPr id="4" name="Место для объекта 3">
            <a:extLst>
              <a:ext uri="{FF2B5EF4-FFF2-40B4-BE49-F238E27FC236}">
                <a16:creationId xmlns="" xmlns:a16="http://schemas.microsoft.com/office/drawing/2014/main" id="{2D9AA7ED-2F2F-394A-875B-7FDB9DCCA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3506049" y="10"/>
            <a:ext cx="3736742" cy="2618824"/>
          </a:xfrm>
          <a:custGeom>
            <a:avLst/>
            <a:gdLst>
              <a:gd name="connsiteX0" fmla="*/ 398252 w 3030396"/>
              <a:gd name="connsiteY0" fmla="*/ 0 h 2618834"/>
              <a:gd name="connsiteX1" fmla="*/ 1887012 w 3030396"/>
              <a:gd name="connsiteY1" fmla="*/ 0 h 2618834"/>
              <a:gd name="connsiteX2" fmla="*/ 1887012 w 3030396"/>
              <a:gd name="connsiteY2" fmla="*/ 1 h 2618834"/>
              <a:gd name="connsiteX3" fmla="*/ 3030396 w 3030396"/>
              <a:gd name="connsiteY3" fmla="*/ 1 h 2618834"/>
              <a:gd name="connsiteX4" fmla="*/ 2639222 w 3030396"/>
              <a:gd name="connsiteY4" fmla="*/ 2618834 h 2618834"/>
              <a:gd name="connsiteX5" fmla="*/ 0 w 3030396"/>
              <a:gd name="connsiteY5" fmla="*/ 2618834 h 261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0396" h="2618834">
                <a:moveTo>
                  <a:pt x="398252" y="0"/>
                </a:moveTo>
                <a:lnTo>
                  <a:pt x="1887012" y="0"/>
                </a:lnTo>
                <a:lnTo>
                  <a:pt x="1887012" y="1"/>
                </a:lnTo>
                <a:lnTo>
                  <a:pt x="3030396" y="1"/>
                </a:lnTo>
                <a:lnTo>
                  <a:pt x="2639222" y="2618834"/>
                </a:lnTo>
                <a:lnTo>
                  <a:pt x="0" y="2618834"/>
                </a:lnTo>
                <a:close/>
              </a:path>
            </a:pathLst>
          </a:cu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C10EE30-6C42-0946-9182-8AB1011E9E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488129" y="10"/>
            <a:ext cx="3351600" cy="2618824"/>
          </a:xfrm>
          <a:custGeom>
            <a:avLst/>
            <a:gdLst>
              <a:gd name="connsiteX0" fmla="*/ 389438 w 3038117"/>
              <a:gd name="connsiteY0" fmla="*/ 0 h 2618834"/>
              <a:gd name="connsiteX1" fmla="*/ 3038117 w 3038117"/>
              <a:gd name="connsiteY1" fmla="*/ 0 h 2618834"/>
              <a:gd name="connsiteX2" fmla="*/ 2639865 w 3038117"/>
              <a:gd name="connsiteY2" fmla="*/ 2618834 h 2618834"/>
              <a:gd name="connsiteX3" fmla="*/ 0 w 3038117"/>
              <a:gd name="connsiteY3" fmla="*/ 2618834 h 261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8117" h="2618834">
                <a:moveTo>
                  <a:pt x="389438" y="0"/>
                </a:moveTo>
                <a:lnTo>
                  <a:pt x="3038117" y="0"/>
                </a:lnTo>
                <a:lnTo>
                  <a:pt x="2639865" y="2618834"/>
                </a:lnTo>
                <a:lnTo>
                  <a:pt x="0" y="2618834"/>
                </a:lnTo>
                <a:close/>
              </a:path>
            </a:pathLst>
          </a:cu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F50DC04-43EB-4B49-B4E0-C549605C40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618834"/>
            <a:ext cx="6415087" cy="4239166"/>
          </a:xfrm>
          <a:custGeom>
            <a:avLst/>
            <a:gdLst>
              <a:gd name="connsiteX0" fmla="*/ 440944 w 5717617"/>
              <a:gd name="connsiteY0" fmla="*/ 0 h 4239166"/>
              <a:gd name="connsiteX1" fmla="*/ 5717617 w 5717617"/>
              <a:gd name="connsiteY1" fmla="*/ 0 h 4239166"/>
              <a:gd name="connsiteX2" fmla="*/ 5084413 w 5717617"/>
              <a:gd name="connsiteY2" fmla="*/ 4239166 h 4239166"/>
              <a:gd name="connsiteX3" fmla="*/ 0 w 5717617"/>
              <a:gd name="connsiteY3" fmla="*/ 4239166 h 4239166"/>
              <a:gd name="connsiteX4" fmla="*/ 0 w 5717617"/>
              <a:gd name="connsiteY4" fmla="*/ 2965186 h 423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7617" h="4239166">
                <a:moveTo>
                  <a:pt x="440944" y="0"/>
                </a:moveTo>
                <a:lnTo>
                  <a:pt x="5717617" y="0"/>
                </a:lnTo>
                <a:lnTo>
                  <a:pt x="5084413" y="4239166"/>
                </a:lnTo>
                <a:lnTo>
                  <a:pt x="0" y="4239166"/>
                </a:lnTo>
                <a:lnTo>
                  <a:pt x="0" y="2965186"/>
                </a:lnTo>
                <a:close/>
              </a:path>
            </a:pathLst>
          </a:cu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076A370E-C7CA-4ED6-BBEE-CE73A7944BB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35978" y="2607839"/>
            <a:ext cx="528385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09C45DED-5AFE-434B-A28C-F5DF05539BB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3078396" y="-2"/>
            <a:ext cx="391141" cy="26188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145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4098A4C6-4FFB-4EF4-8317-8110224DBB6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4A415072-93F3-4FDA-96B8-7DFD2874C5DD}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D8C2D828-7FBF-4467-B527-793E0E978C22}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="" xmlns:a16="http://schemas.microsoft.com/office/drawing/2014/main" id="{B9D10F1D-AB99-42AD-8720-CDF3499591BB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="" xmlns:a16="http://schemas.microsoft.com/office/drawing/2014/main" id="{5BF01F05-8464-452A-A278-4A40757B6573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="" xmlns:a16="http://schemas.microsoft.com/office/drawing/2014/main" id="{FBCC0363-6CA5-4B64-A66F-478732557508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="" xmlns:a16="http://schemas.microsoft.com/office/drawing/2014/main" id="{CBACBAB2-7577-4339-B610-7245E449D375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="" xmlns:a16="http://schemas.microsoft.com/office/drawing/2014/main" id="{DFCB19D4-D4D4-4AFD-9ECC-A6D0E4AE215B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="" xmlns:a16="http://schemas.microsoft.com/office/drawing/2014/main" id="{3B32E423-85B7-4B28-B5C3-AB63224A4670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="" xmlns:a16="http://schemas.microsoft.com/office/drawing/2014/main" id="{3DC38A14-94ED-496F-851A-CA6A988988FE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="" xmlns:a16="http://schemas.microsoft.com/office/drawing/2014/main" id="{14E862E4-F307-4A50-A3A9-0A79FD36D08F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8DBE8C-8C82-BD42-9E1C-F6CAD661E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790" y="2232539"/>
            <a:ext cx="3165212" cy="23394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700"/>
              <a:t>Загрязнение нефтью</a:t>
            </a:r>
          </a:p>
        </p:txBody>
      </p:sp>
      <p:pic>
        <p:nvPicPr>
          <p:cNvPr id="4" name="Место для объекта 3">
            <a:extLst>
              <a:ext uri="{FF2B5EF4-FFF2-40B4-BE49-F238E27FC236}">
                <a16:creationId xmlns="" xmlns:a16="http://schemas.microsoft.com/office/drawing/2014/main" id="{ADD912C9-17E1-6646-B084-C71822584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8396" y="10"/>
            <a:ext cx="4079642" cy="2618824"/>
          </a:xfrm>
          <a:custGeom>
            <a:avLst/>
            <a:gdLst>
              <a:gd name="connsiteX0" fmla="*/ 398252 w 3030396"/>
              <a:gd name="connsiteY0" fmla="*/ 0 h 2618834"/>
              <a:gd name="connsiteX1" fmla="*/ 1887012 w 3030396"/>
              <a:gd name="connsiteY1" fmla="*/ 0 h 2618834"/>
              <a:gd name="connsiteX2" fmla="*/ 1887012 w 3030396"/>
              <a:gd name="connsiteY2" fmla="*/ 1 h 2618834"/>
              <a:gd name="connsiteX3" fmla="*/ 3030396 w 3030396"/>
              <a:gd name="connsiteY3" fmla="*/ 1 h 2618834"/>
              <a:gd name="connsiteX4" fmla="*/ 2639222 w 3030396"/>
              <a:gd name="connsiteY4" fmla="*/ 2618834 h 2618834"/>
              <a:gd name="connsiteX5" fmla="*/ 0 w 3030396"/>
              <a:gd name="connsiteY5" fmla="*/ 2618834 h 261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0396" h="2618834">
                <a:moveTo>
                  <a:pt x="398252" y="0"/>
                </a:moveTo>
                <a:lnTo>
                  <a:pt x="1887012" y="0"/>
                </a:lnTo>
                <a:lnTo>
                  <a:pt x="1887012" y="1"/>
                </a:lnTo>
                <a:lnTo>
                  <a:pt x="3030396" y="1"/>
                </a:lnTo>
                <a:lnTo>
                  <a:pt x="2639222" y="2618834"/>
                </a:lnTo>
                <a:lnTo>
                  <a:pt x="0" y="2618834"/>
                </a:lnTo>
                <a:close/>
              </a:path>
            </a:pathLst>
          </a:cu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0377383-2C88-DA4A-A355-137D51D6D9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40943" y="10"/>
            <a:ext cx="3038117" cy="2618824"/>
          </a:xfrm>
          <a:custGeom>
            <a:avLst/>
            <a:gdLst>
              <a:gd name="connsiteX0" fmla="*/ 389438 w 3038117"/>
              <a:gd name="connsiteY0" fmla="*/ 0 h 2618834"/>
              <a:gd name="connsiteX1" fmla="*/ 3038117 w 3038117"/>
              <a:gd name="connsiteY1" fmla="*/ 0 h 2618834"/>
              <a:gd name="connsiteX2" fmla="*/ 2639865 w 3038117"/>
              <a:gd name="connsiteY2" fmla="*/ 2618834 h 2618834"/>
              <a:gd name="connsiteX3" fmla="*/ 0 w 3038117"/>
              <a:gd name="connsiteY3" fmla="*/ 2618834 h 261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8117" h="2618834">
                <a:moveTo>
                  <a:pt x="389438" y="0"/>
                </a:moveTo>
                <a:lnTo>
                  <a:pt x="3038117" y="0"/>
                </a:lnTo>
                <a:lnTo>
                  <a:pt x="2639865" y="2618834"/>
                </a:lnTo>
                <a:lnTo>
                  <a:pt x="0" y="2618834"/>
                </a:lnTo>
                <a:close/>
              </a:path>
            </a:pathLst>
          </a:cu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DB326B1-1EC9-EC4F-BC76-F5A4D4D95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618834"/>
            <a:ext cx="6286499" cy="4239166"/>
          </a:xfrm>
          <a:custGeom>
            <a:avLst/>
            <a:gdLst>
              <a:gd name="connsiteX0" fmla="*/ 440944 w 5717617"/>
              <a:gd name="connsiteY0" fmla="*/ 0 h 4239166"/>
              <a:gd name="connsiteX1" fmla="*/ 5717617 w 5717617"/>
              <a:gd name="connsiteY1" fmla="*/ 0 h 4239166"/>
              <a:gd name="connsiteX2" fmla="*/ 5084413 w 5717617"/>
              <a:gd name="connsiteY2" fmla="*/ 4239166 h 4239166"/>
              <a:gd name="connsiteX3" fmla="*/ 0 w 5717617"/>
              <a:gd name="connsiteY3" fmla="*/ 4239166 h 4239166"/>
              <a:gd name="connsiteX4" fmla="*/ 0 w 5717617"/>
              <a:gd name="connsiteY4" fmla="*/ 2965186 h 423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7617" h="4239166">
                <a:moveTo>
                  <a:pt x="440944" y="0"/>
                </a:moveTo>
                <a:lnTo>
                  <a:pt x="5717617" y="0"/>
                </a:lnTo>
                <a:lnTo>
                  <a:pt x="5084413" y="4239166"/>
                </a:lnTo>
                <a:lnTo>
                  <a:pt x="0" y="4239166"/>
                </a:lnTo>
                <a:lnTo>
                  <a:pt x="0" y="2965186"/>
                </a:lnTo>
                <a:close/>
              </a:path>
            </a:pathLst>
          </a:cu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076A370E-C7CA-4ED6-BBEE-CE73A7944BB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35978" y="2607839"/>
            <a:ext cx="528385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09C45DED-5AFE-434B-A28C-F5DF05539BB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3078396" y="-2"/>
            <a:ext cx="391141" cy="26188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893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CE1595-E81C-924A-8CF6-CD4439A91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Вырубка лесов</a:t>
            </a:r>
          </a:p>
        </p:txBody>
      </p:sp>
      <p:pic>
        <p:nvPicPr>
          <p:cNvPr id="4" name="Место для объекта 3">
            <a:extLst>
              <a:ext uri="{FF2B5EF4-FFF2-40B4-BE49-F238E27FC236}">
                <a16:creationId xmlns="" xmlns:a16="http://schemas.microsoft.com/office/drawing/2014/main" id="{196A2165-9C84-CB45-94C5-F06FCA484B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0892" y="257175"/>
            <a:ext cx="6326465" cy="36171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E8C65CF-3DD5-4F4F-B1EC-DA34C11F96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859" y="1457325"/>
            <a:ext cx="4986338" cy="33242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19DCFC2-D50F-9543-AB10-730758E925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825" y="2632868"/>
            <a:ext cx="62865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68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4C981F-7A67-B44B-BAD6-184DB8D2E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Выхлопные газы</a:t>
            </a:r>
          </a:p>
        </p:txBody>
      </p:sp>
      <p:pic>
        <p:nvPicPr>
          <p:cNvPr id="4" name="Место для объекта 3">
            <a:extLst>
              <a:ext uri="{FF2B5EF4-FFF2-40B4-BE49-F238E27FC236}">
                <a16:creationId xmlns="" xmlns:a16="http://schemas.microsoft.com/office/drawing/2014/main" id="{C301863B-8E66-A540-BD0C-AF2A15F4BD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189" y="1473200"/>
            <a:ext cx="5940368" cy="33266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E83DA5F-0FD8-0843-A5D6-F88852970C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6200" y="2944539"/>
            <a:ext cx="5565800" cy="371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08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9">
            <a:extLst>
              <a:ext uri="{FF2B5EF4-FFF2-40B4-BE49-F238E27FC236}">
                <a16:creationId xmlns="" xmlns:a16="http://schemas.microsoft.com/office/drawing/2014/main" id="{5EA39187-0197-4C1D-BE4A-06B353C7B21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9E0FD730-D6BC-440A-89CF-7AA0C22C2F28}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31382DE6-64CB-4577-89E8-47941290A9DB}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23">
              <a:extLst>
                <a:ext uri="{FF2B5EF4-FFF2-40B4-BE49-F238E27FC236}">
                  <a16:creationId xmlns="" xmlns:a16="http://schemas.microsoft.com/office/drawing/2014/main" id="{3ABD17EF-A676-4770-A8C8-E83BA0230007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="" xmlns:a16="http://schemas.microsoft.com/office/drawing/2014/main" id="{380D4582-A9DE-4A6E-8537-EFC4F860C3B7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Isosceles Triangle 14">
              <a:extLst>
                <a:ext uri="{FF2B5EF4-FFF2-40B4-BE49-F238E27FC236}">
                  <a16:creationId xmlns="" xmlns:a16="http://schemas.microsoft.com/office/drawing/2014/main" id="{D66B8CF3-0959-4E8D-8F3A-AF62F21D9996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="" xmlns:a16="http://schemas.microsoft.com/office/drawing/2014/main" id="{97D4D559-2783-4E84-BB73-7F51D023575C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="" xmlns:a16="http://schemas.microsoft.com/office/drawing/2014/main" id="{8834FE36-E841-40B5-9465-1CFC99ED5565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="" xmlns:a16="http://schemas.microsoft.com/office/drawing/2014/main" id="{1A4197A1-AE79-4DC1-9E3A-845B40BA80B5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="" xmlns:a16="http://schemas.microsoft.com/office/drawing/2014/main" id="{326F6688-CBD0-42EE-9B90-25100FE893C5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="" xmlns:a16="http://schemas.microsoft.com/office/drawing/2014/main" id="{EF23F9BB-FC2E-48BA-8E63-A4436C28DA8A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D600A60-20AB-994D-A34B-86F8ADB0F1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/>
        </p:blipFill>
        <p:spPr>
          <a:xfrm>
            <a:off x="452814" y="-1"/>
            <a:ext cx="5962274" cy="2621148"/>
          </a:xfrm>
          <a:custGeom>
            <a:avLst/>
            <a:gdLst>
              <a:gd name="connsiteX0" fmla="*/ 389783 w 4942147"/>
              <a:gd name="connsiteY0" fmla="*/ 0 h 2621148"/>
              <a:gd name="connsiteX1" fmla="*/ 4942147 w 4942147"/>
              <a:gd name="connsiteY1" fmla="*/ 0 h 2621148"/>
              <a:gd name="connsiteX2" fmla="*/ 4942147 w 4942147"/>
              <a:gd name="connsiteY2" fmla="*/ 21851 h 2621148"/>
              <a:gd name="connsiteX3" fmla="*/ 4550886 w 4942147"/>
              <a:gd name="connsiteY3" fmla="*/ 2621148 h 2621148"/>
              <a:gd name="connsiteX4" fmla="*/ 0 w 4942147"/>
              <a:gd name="connsiteY4" fmla="*/ 2621148 h 262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2147" h="2621148">
                <a:moveTo>
                  <a:pt x="389783" y="0"/>
                </a:moveTo>
                <a:lnTo>
                  <a:pt x="4942147" y="0"/>
                </a:lnTo>
                <a:lnTo>
                  <a:pt x="4942147" y="21851"/>
                </a:lnTo>
                <a:lnTo>
                  <a:pt x="4550886" y="2621148"/>
                </a:lnTo>
                <a:lnTo>
                  <a:pt x="0" y="2621148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1CF92B-533C-AA47-80ED-B9A942050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2404534"/>
            <a:ext cx="3893439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400"/>
              <a:t>Мусорные свалки</a:t>
            </a:r>
          </a:p>
        </p:txBody>
      </p:sp>
      <p:pic>
        <p:nvPicPr>
          <p:cNvPr id="4" name="Место для объекта 3">
            <a:extLst>
              <a:ext uri="{FF2B5EF4-FFF2-40B4-BE49-F238E27FC236}">
                <a16:creationId xmlns="" xmlns:a16="http://schemas.microsoft.com/office/drawing/2014/main" id="{598A6E05-AD87-E249-A702-2FBE28CA5B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621147"/>
            <a:ext cx="5600699" cy="4236853"/>
          </a:xfrm>
          <a:custGeom>
            <a:avLst/>
            <a:gdLst>
              <a:gd name="connsiteX0" fmla="*/ 452813 w 5003699"/>
              <a:gd name="connsiteY0" fmla="*/ 0 h 4236853"/>
              <a:gd name="connsiteX1" fmla="*/ 5003699 w 5003699"/>
              <a:gd name="connsiteY1" fmla="*/ 0 h 4236853"/>
              <a:gd name="connsiteX2" fmla="*/ 4365943 w 5003699"/>
              <a:gd name="connsiteY2" fmla="*/ 4236853 h 4236853"/>
              <a:gd name="connsiteX3" fmla="*/ 0 w 5003699"/>
              <a:gd name="connsiteY3" fmla="*/ 4236853 h 4236853"/>
              <a:gd name="connsiteX4" fmla="*/ 0 w 5003699"/>
              <a:gd name="connsiteY4" fmla="*/ 3045007 h 423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699" h="4236853">
                <a:moveTo>
                  <a:pt x="452813" y="0"/>
                </a:moveTo>
                <a:lnTo>
                  <a:pt x="5003699" y="0"/>
                </a:lnTo>
                <a:lnTo>
                  <a:pt x="4365943" y="4236853"/>
                </a:lnTo>
                <a:lnTo>
                  <a:pt x="0" y="4236853"/>
                </a:lnTo>
                <a:lnTo>
                  <a:pt x="0" y="3045007"/>
                </a:lnTo>
                <a:close/>
              </a:path>
            </a:pathLst>
          </a:custGeom>
        </p:spPr>
      </p:pic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DD846BEE-5671-4408-8FD8-F80F705BB91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54292" y="2621146"/>
            <a:ext cx="4549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508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4098A4C6-4FFB-4EF4-8317-8110224DBB6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4A415072-93F3-4FDA-96B8-7DFD2874C5DD}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D8C2D828-7FBF-4467-B527-793E0E978C22}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23">
              <a:extLst>
                <a:ext uri="{FF2B5EF4-FFF2-40B4-BE49-F238E27FC236}">
                  <a16:creationId xmlns="" xmlns:a16="http://schemas.microsoft.com/office/drawing/2014/main" id="{B9D10F1D-AB99-42AD-8720-CDF3499591BB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5">
              <a:extLst>
                <a:ext uri="{FF2B5EF4-FFF2-40B4-BE49-F238E27FC236}">
                  <a16:creationId xmlns="" xmlns:a16="http://schemas.microsoft.com/office/drawing/2014/main" id="{5BF01F05-8464-452A-A278-4A40757B6573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Isosceles Triangle 46">
              <a:extLst>
                <a:ext uri="{FF2B5EF4-FFF2-40B4-BE49-F238E27FC236}">
                  <a16:creationId xmlns="" xmlns:a16="http://schemas.microsoft.com/office/drawing/2014/main" id="{FBCC0363-6CA5-4B64-A66F-478732557508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7">
              <a:extLst>
                <a:ext uri="{FF2B5EF4-FFF2-40B4-BE49-F238E27FC236}">
                  <a16:creationId xmlns="" xmlns:a16="http://schemas.microsoft.com/office/drawing/2014/main" id="{CBACBAB2-7577-4339-B610-7245E449D375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8">
              <a:extLst>
                <a:ext uri="{FF2B5EF4-FFF2-40B4-BE49-F238E27FC236}">
                  <a16:creationId xmlns="" xmlns:a16="http://schemas.microsoft.com/office/drawing/2014/main" id="{DFCB19D4-D4D4-4AFD-9ECC-A6D0E4AE215B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9">
              <a:extLst>
                <a:ext uri="{FF2B5EF4-FFF2-40B4-BE49-F238E27FC236}">
                  <a16:creationId xmlns="" xmlns:a16="http://schemas.microsoft.com/office/drawing/2014/main" id="{3B32E423-85B7-4B28-B5C3-AB63224A4670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Isosceles Triangle 50">
              <a:extLst>
                <a:ext uri="{FF2B5EF4-FFF2-40B4-BE49-F238E27FC236}">
                  <a16:creationId xmlns="" xmlns:a16="http://schemas.microsoft.com/office/drawing/2014/main" id="{3DC38A14-94ED-496F-851A-CA6A988988FE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Isosceles Triangle 51">
              <a:extLst>
                <a:ext uri="{FF2B5EF4-FFF2-40B4-BE49-F238E27FC236}">
                  <a16:creationId xmlns="" xmlns:a16="http://schemas.microsoft.com/office/drawing/2014/main" id="{14E862E4-F307-4A50-A3A9-0A79FD36D08F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9015461-5A4D-304B-ADB7-D7C8B1A87D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3078396" y="10"/>
            <a:ext cx="3030396" cy="2618824"/>
          </a:xfrm>
          <a:custGeom>
            <a:avLst/>
            <a:gdLst>
              <a:gd name="connsiteX0" fmla="*/ 398252 w 3030396"/>
              <a:gd name="connsiteY0" fmla="*/ 0 h 2618834"/>
              <a:gd name="connsiteX1" fmla="*/ 1887012 w 3030396"/>
              <a:gd name="connsiteY1" fmla="*/ 0 h 2618834"/>
              <a:gd name="connsiteX2" fmla="*/ 1887012 w 3030396"/>
              <a:gd name="connsiteY2" fmla="*/ 1 h 2618834"/>
              <a:gd name="connsiteX3" fmla="*/ 3030396 w 3030396"/>
              <a:gd name="connsiteY3" fmla="*/ 1 h 2618834"/>
              <a:gd name="connsiteX4" fmla="*/ 2639222 w 3030396"/>
              <a:gd name="connsiteY4" fmla="*/ 2618834 h 2618834"/>
              <a:gd name="connsiteX5" fmla="*/ 0 w 3030396"/>
              <a:gd name="connsiteY5" fmla="*/ 2618834 h 261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0396" h="2618834">
                <a:moveTo>
                  <a:pt x="398252" y="0"/>
                </a:moveTo>
                <a:lnTo>
                  <a:pt x="1887012" y="0"/>
                </a:lnTo>
                <a:lnTo>
                  <a:pt x="1887012" y="1"/>
                </a:lnTo>
                <a:lnTo>
                  <a:pt x="3030396" y="1"/>
                </a:lnTo>
                <a:lnTo>
                  <a:pt x="2639222" y="2618834"/>
                </a:lnTo>
                <a:lnTo>
                  <a:pt x="0" y="2618834"/>
                </a:lnTo>
                <a:close/>
              </a:path>
            </a:pathLst>
          </a:custGeom>
        </p:spPr>
      </p:pic>
      <p:pic>
        <p:nvPicPr>
          <p:cNvPr id="9" name="Место для объекта 3">
            <a:extLst>
              <a:ext uri="{FF2B5EF4-FFF2-40B4-BE49-F238E27FC236}">
                <a16:creationId xmlns="" xmlns:a16="http://schemas.microsoft.com/office/drawing/2014/main" id="{D963C5C4-9CD8-CB49-922E-10869CBC49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7019" y="-125305"/>
            <a:ext cx="3432041" cy="2958382"/>
          </a:xfrm>
          <a:custGeom>
            <a:avLst/>
            <a:gdLst>
              <a:gd name="connsiteX0" fmla="*/ 389438 w 3038117"/>
              <a:gd name="connsiteY0" fmla="*/ 0 h 2618834"/>
              <a:gd name="connsiteX1" fmla="*/ 3038117 w 3038117"/>
              <a:gd name="connsiteY1" fmla="*/ 0 h 2618834"/>
              <a:gd name="connsiteX2" fmla="*/ 2639865 w 3038117"/>
              <a:gd name="connsiteY2" fmla="*/ 2618834 h 2618834"/>
              <a:gd name="connsiteX3" fmla="*/ 0 w 3038117"/>
              <a:gd name="connsiteY3" fmla="*/ 2618834 h 261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8117" h="2618834">
                <a:moveTo>
                  <a:pt x="389438" y="0"/>
                </a:moveTo>
                <a:lnTo>
                  <a:pt x="3038117" y="0"/>
                </a:lnTo>
                <a:lnTo>
                  <a:pt x="2639865" y="2618834"/>
                </a:lnTo>
                <a:lnTo>
                  <a:pt x="0" y="2618834"/>
                </a:lnTo>
                <a:close/>
              </a:path>
            </a:pathLst>
          </a:cu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50D1D-7806-1E4D-9B63-243CA856D2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180" y="2833077"/>
            <a:ext cx="5717617" cy="4239166"/>
          </a:xfrm>
          <a:custGeom>
            <a:avLst/>
            <a:gdLst>
              <a:gd name="connsiteX0" fmla="*/ 440944 w 5717617"/>
              <a:gd name="connsiteY0" fmla="*/ 0 h 4239166"/>
              <a:gd name="connsiteX1" fmla="*/ 5717617 w 5717617"/>
              <a:gd name="connsiteY1" fmla="*/ 0 h 4239166"/>
              <a:gd name="connsiteX2" fmla="*/ 5084413 w 5717617"/>
              <a:gd name="connsiteY2" fmla="*/ 4239166 h 4239166"/>
              <a:gd name="connsiteX3" fmla="*/ 0 w 5717617"/>
              <a:gd name="connsiteY3" fmla="*/ 4239166 h 4239166"/>
              <a:gd name="connsiteX4" fmla="*/ 0 w 5717617"/>
              <a:gd name="connsiteY4" fmla="*/ 2965186 h 423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7617" h="4239166">
                <a:moveTo>
                  <a:pt x="440944" y="0"/>
                </a:moveTo>
                <a:lnTo>
                  <a:pt x="5717617" y="0"/>
                </a:lnTo>
                <a:lnTo>
                  <a:pt x="5084413" y="4239166"/>
                </a:lnTo>
                <a:lnTo>
                  <a:pt x="0" y="4239166"/>
                </a:lnTo>
                <a:lnTo>
                  <a:pt x="0" y="2965186"/>
                </a:lnTo>
                <a:close/>
              </a:path>
            </a:pathLst>
          </a:custGeom>
        </p:spPr>
      </p:pic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076A370E-C7CA-4ED6-BBEE-CE73A7944BB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35978" y="2607839"/>
            <a:ext cx="528385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09C45DED-5AFE-434B-A28C-F5DF05539BB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3078396" y="-2"/>
            <a:ext cx="391141" cy="26188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FDC59E-FD98-1C4A-A7AC-1EE6C2CC6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790" y="2232539"/>
            <a:ext cx="3165212" cy="23394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4100"/>
              <a:t>Добыча полезных ископаемых</a:t>
            </a:r>
          </a:p>
        </p:txBody>
      </p:sp>
    </p:spTree>
    <p:extLst>
      <p:ext uri="{BB962C8B-B14F-4D97-AF65-F5344CB8AC3E}">
        <p14:creationId xmlns:p14="http://schemas.microsoft.com/office/powerpoint/2010/main" val="480841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0FA8DB5-FA89-D142-9F04-589983180E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235547"/>
            <a:ext cx="3393882" cy="2622453"/>
          </a:xfrm>
          <a:custGeom>
            <a:avLst/>
            <a:gdLst>
              <a:gd name="connsiteX0" fmla="*/ 212741 w 3393902"/>
              <a:gd name="connsiteY0" fmla="*/ 0 h 2622453"/>
              <a:gd name="connsiteX1" fmla="*/ 3393902 w 3393902"/>
              <a:gd name="connsiteY1" fmla="*/ 0 h 2622453"/>
              <a:gd name="connsiteX2" fmla="*/ 3002186 w 3393902"/>
              <a:gd name="connsiteY2" fmla="*/ 2622453 h 2622453"/>
              <a:gd name="connsiteX3" fmla="*/ 0 w 3393902"/>
              <a:gd name="connsiteY3" fmla="*/ 2622453 h 2622453"/>
              <a:gd name="connsiteX4" fmla="*/ 0 w 3393902"/>
              <a:gd name="connsiteY4" fmla="*/ 1430607 h 262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3902" h="2622453">
                <a:moveTo>
                  <a:pt x="212741" y="0"/>
                </a:moveTo>
                <a:lnTo>
                  <a:pt x="3393902" y="0"/>
                </a:lnTo>
                <a:lnTo>
                  <a:pt x="3002186" y="2622453"/>
                </a:lnTo>
                <a:lnTo>
                  <a:pt x="0" y="2622453"/>
                </a:lnTo>
                <a:lnTo>
                  <a:pt x="0" y="1430607"/>
                </a:lnTo>
                <a:close/>
              </a:path>
            </a:pathLst>
          </a:cu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458588F-44CA-6744-9071-5B134EC14A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12548" y="-1"/>
            <a:ext cx="4671437" cy="4236855"/>
          </a:xfrm>
          <a:custGeom>
            <a:avLst/>
            <a:gdLst>
              <a:gd name="connsiteX0" fmla="*/ 630049 w 4671437"/>
              <a:gd name="connsiteY0" fmla="*/ 0 h 4236855"/>
              <a:gd name="connsiteX1" fmla="*/ 4671437 w 4671437"/>
              <a:gd name="connsiteY1" fmla="*/ 0 h 4236855"/>
              <a:gd name="connsiteX2" fmla="*/ 4671437 w 4671437"/>
              <a:gd name="connsiteY2" fmla="*/ 1 h 4236855"/>
              <a:gd name="connsiteX3" fmla="*/ 3814017 w 4671437"/>
              <a:gd name="connsiteY3" fmla="*/ 1 h 4236855"/>
              <a:gd name="connsiteX4" fmla="*/ 3181159 w 4671437"/>
              <a:gd name="connsiteY4" fmla="*/ 4236855 h 4236855"/>
              <a:gd name="connsiteX5" fmla="*/ 0 w 4671437"/>
              <a:gd name="connsiteY5" fmla="*/ 4236855 h 423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1437" h="4236855">
                <a:moveTo>
                  <a:pt x="630049" y="0"/>
                </a:moveTo>
                <a:lnTo>
                  <a:pt x="4671437" y="0"/>
                </a:lnTo>
                <a:lnTo>
                  <a:pt x="4671437" y="1"/>
                </a:lnTo>
                <a:lnTo>
                  <a:pt x="3814017" y="1"/>
                </a:lnTo>
                <a:lnTo>
                  <a:pt x="3181159" y="4236855"/>
                </a:lnTo>
                <a:lnTo>
                  <a:pt x="0" y="4236855"/>
                </a:lnTo>
                <a:close/>
              </a:path>
            </a:pathLst>
          </a:custGeom>
        </p:spPr>
      </p:pic>
      <p:sp>
        <p:nvSpPr>
          <p:cNvPr id="13" name="Isosceles Triangle 30">
            <a:extLst>
              <a:ext uri="{FF2B5EF4-FFF2-40B4-BE49-F238E27FC236}">
                <a16:creationId xmlns="" xmlns:a16="http://schemas.microsoft.com/office/drawing/2014/main" id="{B09A8B04-373D-40BD-9442-2D3540D3CFF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B5028193-7250-4674-AA37-E9040429AE0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12887" y="4236854"/>
            <a:ext cx="32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2A8355-73BC-2D44-BC59-C2A7E9C82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>
            <a:normAutofit/>
          </a:bodyPr>
          <a:lstStyle/>
          <a:p>
            <a:r>
              <a:rPr lang="ru-RU" dirty="0"/>
              <a:t>Фабрики и заводы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="" xmlns:a16="http://schemas.microsoft.com/office/drawing/2014/main" id="{F8AF4841-0953-F741-8C34-4716995BC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25" y="2160589"/>
            <a:ext cx="5114776" cy="3880773"/>
          </a:xfrm>
        </p:spPr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653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83">
            <a:extLst>
              <a:ext uri="{FF2B5EF4-FFF2-40B4-BE49-F238E27FC236}">
                <a16:creationId xmlns="" xmlns:a16="http://schemas.microsoft.com/office/drawing/2014/main" id="{B520398C-4795-DD48-9DF8-A1F19790F4D9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3786019"/>
            <a:ext cx="2012156" cy="27408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ая прямоугольная выноска 4">
            <a:extLst>
              <a:ext uri="{FF2B5EF4-FFF2-40B4-BE49-F238E27FC236}">
                <a16:creationId xmlns="" xmlns:a16="http://schemas.microsoft.com/office/drawing/2014/main" id="{225E53DF-F48F-A945-A7B6-FD0F1AF13369}"/>
              </a:ext>
            </a:extLst>
          </p:cNvPr>
          <p:cNvSpPr/>
          <p:nvPr/>
        </p:nvSpPr>
        <p:spPr>
          <a:xfrm>
            <a:off x="3065929" y="114300"/>
            <a:ext cx="7363946" cy="5157788"/>
          </a:xfrm>
          <a:prstGeom prst="wedgeRoundRectCallout">
            <a:avLst>
              <a:gd name="adj1" fmla="val -57697"/>
              <a:gd name="adj2" fmla="val 309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/>
              <a:t>Сегодня утром я встретил в школе старшеклассников. Они сказали мне, что идут на урок экологии. А вчера у реки я видел третьеклассников из нашей школы. Они проверяли чистоту воды. Ребята сказали, что у них занятие по экологии. </a:t>
            </a:r>
          </a:p>
          <a:p>
            <a:pPr algn="just"/>
            <a:r>
              <a:rPr lang="ru-RU" sz="2400" b="1" dirty="0"/>
              <a:t>На прошлой неделе к нам в лес приходили малыши из детского сада. Они наблюдали за нашим муравейником! Мне они сказали: „Мы — юные экологи!“ </a:t>
            </a:r>
            <a:endParaRPr lang="ru-RU" sz="2400" dirty="0"/>
          </a:p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2558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111F76-3583-424C-B4FF-116E1964D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Кислотные дожди</a:t>
            </a:r>
          </a:p>
        </p:txBody>
      </p:sp>
      <p:pic>
        <p:nvPicPr>
          <p:cNvPr id="4" name="Место для объекта 3">
            <a:extLst>
              <a:ext uri="{FF2B5EF4-FFF2-40B4-BE49-F238E27FC236}">
                <a16:creationId xmlns="" xmlns:a16="http://schemas.microsoft.com/office/drawing/2014/main" id="{07A69FFF-4D61-444A-B43D-31C9312ADE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36" y="1685925"/>
            <a:ext cx="5576370" cy="3128963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7DF39B2-4646-E54F-81A5-7BDB62F9C7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006" y="1017588"/>
            <a:ext cx="4716056" cy="5297488"/>
          </a:xfrm>
          <a:prstGeom prst="rect">
            <a:avLst/>
          </a:prstGeom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509386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5EA39187-0197-4C1D-BE4A-06B353C7B21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9E0FD730-D6BC-440A-89CF-7AA0C22C2F28}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31382DE6-64CB-4577-89E8-47941290A9DB}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="" xmlns:a16="http://schemas.microsoft.com/office/drawing/2014/main" id="{3ABD17EF-A676-4770-A8C8-E83BA0230007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="" xmlns:a16="http://schemas.microsoft.com/office/drawing/2014/main" id="{380D4582-A9DE-4A6E-8537-EFC4F860C3B7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="" xmlns:a16="http://schemas.microsoft.com/office/drawing/2014/main" id="{D66B8CF3-0959-4E8D-8F3A-AF62F21D9996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="" xmlns:a16="http://schemas.microsoft.com/office/drawing/2014/main" id="{97D4D559-2783-4E84-BB73-7F51D023575C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="" xmlns:a16="http://schemas.microsoft.com/office/drawing/2014/main" id="{8834FE36-E841-40B5-9465-1CFC99ED5565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="" xmlns:a16="http://schemas.microsoft.com/office/drawing/2014/main" id="{1A4197A1-AE79-4DC1-9E3A-845B40BA80B5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="" xmlns:a16="http://schemas.microsoft.com/office/drawing/2014/main" id="{326F6688-CBD0-42EE-9B90-25100FE893C5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="" xmlns:a16="http://schemas.microsoft.com/office/drawing/2014/main" id="{EF23F9BB-FC2E-48BA-8E63-A4436C28DA8A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B730D87-865A-6143-B4D9-2AEE45E5C1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680" y="-1"/>
            <a:ext cx="5062280" cy="3429000"/>
          </a:xfrm>
          <a:custGeom>
            <a:avLst/>
            <a:gdLst>
              <a:gd name="connsiteX0" fmla="*/ 509916 w 5062280"/>
              <a:gd name="connsiteY0" fmla="*/ 0 h 3429000"/>
              <a:gd name="connsiteX1" fmla="*/ 5062280 w 5062280"/>
              <a:gd name="connsiteY1" fmla="*/ 0 h 3429000"/>
              <a:gd name="connsiteX2" fmla="*/ 5062280 w 5062280"/>
              <a:gd name="connsiteY2" fmla="*/ 21851 h 3429000"/>
              <a:gd name="connsiteX3" fmla="*/ 4549416 w 5062280"/>
              <a:gd name="connsiteY3" fmla="*/ 3429000 h 3429000"/>
              <a:gd name="connsiteX4" fmla="*/ 0 w 5062280"/>
              <a:gd name="connsiteY4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2280" h="3429000">
                <a:moveTo>
                  <a:pt x="509916" y="0"/>
                </a:moveTo>
                <a:lnTo>
                  <a:pt x="5062280" y="0"/>
                </a:lnTo>
                <a:lnTo>
                  <a:pt x="5062280" y="21851"/>
                </a:lnTo>
                <a:lnTo>
                  <a:pt x="4549416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77540F-D729-744F-BED1-60FE34A2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2404534"/>
            <a:ext cx="3893439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800"/>
              <a:t>Радиоактивные отходы</a:t>
            </a:r>
          </a:p>
        </p:txBody>
      </p:sp>
      <p:pic>
        <p:nvPicPr>
          <p:cNvPr id="4" name="Место для объекта 3">
            <a:extLst>
              <a:ext uri="{FF2B5EF4-FFF2-40B4-BE49-F238E27FC236}">
                <a16:creationId xmlns="" xmlns:a16="http://schemas.microsoft.com/office/drawing/2014/main" id="{70316F30-E0E8-0549-87C5-CDB8EB739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3428999"/>
            <a:ext cx="4882076" cy="3429001"/>
          </a:xfrm>
          <a:custGeom>
            <a:avLst/>
            <a:gdLst>
              <a:gd name="connsiteX0" fmla="*/ 332680 w 4882096"/>
              <a:gd name="connsiteY0" fmla="*/ 0 h 3429001"/>
              <a:gd name="connsiteX1" fmla="*/ 4882096 w 4882096"/>
              <a:gd name="connsiteY1" fmla="*/ 0 h 3429001"/>
              <a:gd name="connsiteX2" fmla="*/ 4365943 w 4882096"/>
              <a:gd name="connsiteY2" fmla="*/ 3429001 h 3429001"/>
              <a:gd name="connsiteX3" fmla="*/ 0 w 4882096"/>
              <a:gd name="connsiteY3" fmla="*/ 3429001 h 3429001"/>
              <a:gd name="connsiteX4" fmla="*/ 0 w 4882096"/>
              <a:gd name="connsiteY4" fmla="*/ 2237155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2096" h="3429001">
                <a:moveTo>
                  <a:pt x="332680" y="0"/>
                </a:moveTo>
                <a:lnTo>
                  <a:pt x="4882096" y="0"/>
                </a:lnTo>
                <a:lnTo>
                  <a:pt x="4365943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</p:spPr>
      </p:pic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EC607CC-319E-425D-8A0C-EC6E84F6C37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32012" y="3433493"/>
            <a:ext cx="4549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522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A7AB51-76E1-FE4E-8D1E-EC9475527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Shape 83">
            <a:extLst>
              <a:ext uri="{FF2B5EF4-FFF2-40B4-BE49-F238E27FC236}">
                <a16:creationId xmlns="" xmlns:a16="http://schemas.microsoft.com/office/drawing/2014/main" id="{18975FC5-FD58-7D46-8537-C37DC38F3332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8218" y="3057525"/>
            <a:ext cx="2455069" cy="3226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s://lh5.googleusercontent.com/7O7063jO35_uKeWVWXnywuSyIzmyOaah_dCaP0663lnlzmv9f43ocBF2AVEkTL-lfywzTecsGv64vNZRqYU-oPzgpIOa1nYTe9C-oTsf-Qm5dXl9uriEVgs6UFraJ4DeKR7ZcclZqNkOqpQ">
            <a:extLst>
              <a:ext uri="{FF2B5EF4-FFF2-40B4-BE49-F238E27FC236}">
                <a16:creationId xmlns="" xmlns:a16="http://schemas.microsoft.com/office/drawing/2014/main" id="{8FA4733B-82A4-1947-9318-5289910E8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6552" y="4536412"/>
            <a:ext cx="23749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ая прямоугольная выноска 5">
            <a:extLst>
              <a:ext uri="{FF2B5EF4-FFF2-40B4-BE49-F238E27FC236}">
                <a16:creationId xmlns="" xmlns:a16="http://schemas.microsoft.com/office/drawing/2014/main" id="{0AAB12A5-C7BE-3D48-9445-5256D500125A}"/>
              </a:ext>
            </a:extLst>
          </p:cNvPr>
          <p:cNvSpPr/>
          <p:nvPr/>
        </p:nvSpPr>
        <p:spPr>
          <a:xfrm>
            <a:off x="1814513" y="609600"/>
            <a:ext cx="4386262" cy="22479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Кто же виноват ?</a:t>
            </a:r>
          </a:p>
        </p:txBody>
      </p:sp>
      <p:sp>
        <p:nvSpPr>
          <p:cNvPr id="7" name="Овальная выноска 6">
            <a:extLst>
              <a:ext uri="{FF2B5EF4-FFF2-40B4-BE49-F238E27FC236}">
                <a16:creationId xmlns="" xmlns:a16="http://schemas.microsoft.com/office/drawing/2014/main" id="{C9BAF5CB-0DC8-A246-9F6F-E172B3916143}"/>
              </a:ext>
            </a:extLst>
          </p:cNvPr>
          <p:cNvSpPr/>
          <p:nvPr/>
        </p:nvSpPr>
        <p:spPr>
          <a:xfrm>
            <a:off x="6557962" y="828675"/>
            <a:ext cx="4300537" cy="3157538"/>
          </a:xfrm>
          <a:prstGeom prst="wedgeEllipseCallout">
            <a:avLst>
              <a:gd name="adj1" fmla="val -810"/>
              <a:gd name="adj2" fmla="val 63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К сожалению, виноваты сами люди. Не все и не всегда берегут Землю!</a:t>
            </a:r>
          </a:p>
        </p:txBody>
      </p:sp>
    </p:spTree>
    <p:extLst>
      <p:ext uri="{BB962C8B-B14F-4D97-AF65-F5344CB8AC3E}">
        <p14:creationId xmlns:p14="http://schemas.microsoft.com/office/powerpoint/2010/main" val="24423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E77EE9-45FC-E04D-914C-EB86BAA65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lh5.googleusercontent.com/7O7063jO35_uKeWVWXnywuSyIzmyOaah_dCaP0663lnlzmv9f43ocBF2AVEkTL-lfywzTecsGv64vNZRqYU-oPzgpIOa1nYTe9C-oTsf-Qm5dXl9uriEVgs6UFraJ4DeKR7ZcclZqNkOqpQ">
            <a:extLst>
              <a:ext uri="{FF2B5EF4-FFF2-40B4-BE49-F238E27FC236}">
                <a16:creationId xmlns="" xmlns:a16="http://schemas.microsoft.com/office/drawing/2014/main" id="{7DEB9918-F99E-A44E-9A55-E441EBF7C5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4305810"/>
            <a:ext cx="2840831" cy="255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>
            <a:extLst>
              <a:ext uri="{FF2B5EF4-FFF2-40B4-BE49-F238E27FC236}">
                <a16:creationId xmlns="" xmlns:a16="http://schemas.microsoft.com/office/drawing/2014/main" id="{CAB68789-BA8D-0540-B54A-63A6EEBD7011}"/>
              </a:ext>
            </a:extLst>
          </p:cNvPr>
          <p:cNvSpPr/>
          <p:nvPr/>
        </p:nvSpPr>
        <p:spPr>
          <a:xfrm>
            <a:off x="1346821" y="171450"/>
            <a:ext cx="5482604" cy="394334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Экологи придумали прекрасный праздник – День Земли. Люди всех стран отмечают его каждый год 22 апреля. В этот день все люди вспоминают, что они живут в одном, общем доме.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94C092E-F968-2042-942F-9109BAC1FB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7002" y="1984375"/>
            <a:ext cx="5334000" cy="4603750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71402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E264AE-1275-BD45-ADA2-84D09E845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Shape 83">
            <a:extLst>
              <a:ext uri="{FF2B5EF4-FFF2-40B4-BE49-F238E27FC236}">
                <a16:creationId xmlns="" xmlns:a16="http://schemas.microsoft.com/office/drawing/2014/main" id="{B731AA8D-09BB-CE40-9590-C000690BA929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878" y="3890168"/>
            <a:ext cx="1969294" cy="27392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ая прямоугольная выноска 3">
            <a:extLst>
              <a:ext uri="{FF2B5EF4-FFF2-40B4-BE49-F238E27FC236}">
                <a16:creationId xmlns="" xmlns:a16="http://schemas.microsoft.com/office/drawing/2014/main" id="{6684F547-0B63-F84B-9982-9C9057211CA9}"/>
              </a:ext>
            </a:extLst>
          </p:cNvPr>
          <p:cNvSpPr/>
          <p:nvPr/>
        </p:nvSpPr>
        <p:spPr>
          <a:xfrm>
            <a:off x="1914525" y="1100138"/>
            <a:ext cx="4214813" cy="255746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Мы часто слышим это слово, потому что </a:t>
            </a:r>
            <a:r>
              <a:rPr lang="ru-RU" sz="2400" b="1" i="1" dirty="0"/>
              <a:t>экология учит, как надо беречь свою планету.</a:t>
            </a:r>
            <a:r>
              <a:rPr lang="ru-RU" b="1" i="1" dirty="0"/>
              <a:t/>
            </a:r>
            <a:br>
              <a:rPr lang="ru-RU" b="1" i="1" dirty="0"/>
            </a:br>
            <a:endParaRPr lang="ru-RU" b="1" i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FCCE8E9-E55E-E848-9972-67210D4089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159" y="185738"/>
            <a:ext cx="4067175" cy="2711450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63A54EE-2684-0A46-A2BF-BE94227A87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159" y="2897188"/>
            <a:ext cx="3911600" cy="3962400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7236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9B9BFC3-F0DB-4142-89FF-AD4AC16983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6191" y="-17197"/>
            <a:ext cx="7707586" cy="6672262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4FA5DFF-7FE6-4855-84E6-DFA78EE978B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2AFD8CBA-54A3-4363-991B-B9C631BBFA7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="" xmlns:a16="http://schemas.microsoft.com/office/drawing/2014/main" id="{3F088236-D655-4F88-B238-E1676235802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="" xmlns:a16="http://schemas.microsoft.com/office/drawing/2014/main" id="{3DAC0C92-199E-475C-9390-119A9B02727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="" xmlns:a16="http://schemas.microsoft.com/office/drawing/2014/main" id="{C4CFB339-0ED8-4FE2-9EF1-6D1375B8499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="" xmlns:a16="http://schemas.microsoft.com/office/drawing/2014/main" id="{31896C80-2069-4431-9C19-83B9137344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="" xmlns:a16="http://schemas.microsoft.com/office/drawing/2014/main" id="{BF120A21-0841-4823-B0C4-28AEBCEF9B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="" xmlns:a16="http://schemas.microsoft.com/office/drawing/2014/main" id="{DBB05BAE-BBD3-4289-899F-A6851503C6B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="" xmlns:a16="http://schemas.microsoft.com/office/drawing/2014/main" id="{9874D11C-36F5-4BBE-A490-019A54E953B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Место для объекта 2">
            <a:extLst>
              <a:ext uri="{FF2B5EF4-FFF2-40B4-BE49-F238E27FC236}">
                <a16:creationId xmlns="" xmlns:a16="http://schemas.microsoft.com/office/drawing/2014/main" id="{10779F0F-FC71-8141-ADCF-1C678B815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85763"/>
            <a:ext cx="3851122" cy="56555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sz="2800" b="1" dirty="0"/>
              <a:t>Давайте будем</a:t>
            </a:r>
            <a:br>
              <a:rPr lang="ru-RU" sz="2800" b="1" dirty="0"/>
            </a:br>
            <a:r>
              <a:rPr lang="ru-RU" sz="2800" b="1" dirty="0"/>
              <a:t>К тому стремиться,</a:t>
            </a:r>
            <a:br>
              <a:rPr lang="ru-RU" sz="2800" b="1" dirty="0"/>
            </a:br>
            <a:r>
              <a:rPr lang="ru-RU" sz="2800" b="1" dirty="0"/>
              <a:t>Чтоб нас любили</a:t>
            </a:r>
            <a:br>
              <a:rPr lang="ru-RU" sz="2800" b="1" dirty="0"/>
            </a:br>
            <a:r>
              <a:rPr lang="ru-RU" sz="2800" b="1" dirty="0"/>
              <a:t>И зверь, и птица.</a:t>
            </a:r>
            <a:br>
              <a:rPr lang="ru-RU" sz="2800" b="1" dirty="0"/>
            </a:br>
            <a:r>
              <a:rPr lang="ru-RU" sz="2800" b="1" dirty="0"/>
              <a:t>И доверяли</a:t>
            </a:r>
            <a:br>
              <a:rPr lang="ru-RU" sz="2800" b="1" dirty="0"/>
            </a:br>
            <a:r>
              <a:rPr lang="ru-RU" sz="2800" b="1" dirty="0"/>
              <a:t>Повсюду нам,</a:t>
            </a:r>
            <a:br>
              <a:rPr lang="ru-RU" sz="2800" b="1" dirty="0"/>
            </a:br>
            <a:r>
              <a:rPr lang="ru-RU" sz="2800" b="1" dirty="0"/>
              <a:t>Как самым верным</a:t>
            </a:r>
            <a:br>
              <a:rPr lang="ru-RU" sz="2800" b="1" dirty="0"/>
            </a:br>
            <a:r>
              <a:rPr lang="ru-RU" sz="2800" b="1" dirty="0"/>
              <a:t>Своим друзьям!</a:t>
            </a:r>
            <a:br>
              <a:rPr lang="ru-RU" sz="2800" b="1" dirty="0"/>
            </a:br>
            <a:endParaRPr lang="ru-RU" sz="2800" b="1" dirty="0"/>
          </a:p>
          <a:p>
            <a:pPr>
              <a:lnSpc>
                <a:spcPct val="90000"/>
              </a:lnSpc>
            </a:pPr>
            <a:r>
              <a:rPr lang="ru-RU" sz="2800" b="1" dirty="0"/>
              <a:t>Давайте будем</a:t>
            </a:r>
            <a:br>
              <a:rPr lang="ru-RU" sz="2800" b="1" dirty="0"/>
            </a:br>
            <a:r>
              <a:rPr lang="ru-RU" sz="2800" b="1" dirty="0"/>
              <a:t>Беречь планету </a:t>
            </a:r>
            <a:br>
              <a:rPr lang="ru-RU" sz="2800" b="1" dirty="0"/>
            </a:br>
            <a:r>
              <a:rPr lang="ru-RU" sz="2800" b="1" dirty="0"/>
              <a:t>Во всей Вселенной </a:t>
            </a:r>
            <a:br>
              <a:rPr lang="ru-RU" sz="2800" b="1" dirty="0"/>
            </a:br>
            <a:r>
              <a:rPr lang="ru-RU" sz="2800" b="1" dirty="0"/>
              <a:t>Похожей нету: </a:t>
            </a:r>
            <a:br>
              <a:rPr lang="ru-RU" sz="2800" b="1" dirty="0"/>
            </a:br>
            <a:r>
              <a:rPr lang="ru-RU" sz="2800" b="1" dirty="0"/>
              <a:t>Во всей Вселенной </a:t>
            </a:r>
            <a:br>
              <a:rPr lang="ru-RU" sz="2800" b="1" dirty="0"/>
            </a:br>
            <a:r>
              <a:rPr lang="ru-RU" sz="2800" b="1" dirty="0"/>
              <a:t>Совсем одна, </a:t>
            </a:r>
            <a:br>
              <a:rPr lang="ru-RU" sz="2800" b="1" dirty="0"/>
            </a:br>
            <a:r>
              <a:rPr lang="ru-RU" sz="2800" b="1" dirty="0"/>
              <a:t>Что будет делать </a:t>
            </a:r>
            <a:br>
              <a:rPr lang="ru-RU" sz="2800" b="1" dirty="0"/>
            </a:br>
            <a:r>
              <a:rPr lang="ru-RU" sz="2800" b="1" dirty="0"/>
              <a:t>Без нас она?..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13077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B4DE830A-B531-4A3B-96F6-0ECE88B0855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2813DF2C-461A-4A8F-9679-A172790D1F3A}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54CD3A85-C039-4249-86E4-1EB9318B5495}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="" xmlns:a16="http://schemas.microsoft.com/office/drawing/2014/main" id="{887EA6D2-2883-42C2-993D-094CA6D65DA3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="" xmlns:a16="http://schemas.microsoft.com/office/drawing/2014/main" id="{3B895046-636F-4D1B-ACA4-29AA0CB3329F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="" xmlns:a16="http://schemas.microsoft.com/office/drawing/2014/main" id="{C6B0CDE3-E054-4EDD-A43B-F96843D8BF51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="" xmlns:a16="http://schemas.microsoft.com/office/drawing/2014/main" id="{3B66B1A2-F145-4C9B-85CC-4BF30D58CBC5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="" xmlns:a16="http://schemas.microsoft.com/office/drawing/2014/main" id="{5D4FC972-94B3-4035-8D31-E668C132B411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="" xmlns:a16="http://schemas.microsoft.com/office/drawing/2014/main" id="{374B9941-AFBE-4A77-A50E-B6EA04A746AE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="" xmlns:a16="http://schemas.microsoft.com/office/drawing/2014/main" id="{27A982C5-2C38-4CE9-BC18-94697AD657FB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="" xmlns:a16="http://schemas.microsoft.com/office/drawing/2014/main" id="{0060D8D1-7BB1-498F-AFBB-ADAC130A9E90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409965-F678-BA46-BFD5-994D3A39A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Оцени свою работу на уроке</a:t>
            </a:r>
          </a:p>
        </p:txBody>
      </p:sp>
      <p:pic>
        <p:nvPicPr>
          <p:cNvPr id="4" name="Место для объекта 3">
            <a:extLst>
              <a:ext uri="{FF2B5EF4-FFF2-40B4-BE49-F238E27FC236}">
                <a16:creationId xmlns="" xmlns:a16="http://schemas.microsoft.com/office/drawing/2014/main" id="{EB7A685C-CD8E-7F42-BD0A-1E7987B94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5968" y="1622942"/>
            <a:ext cx="8288033" cy="2610729"/>
          </a:xfrm>
          <a:prstGeom prst="rect">
            <a:avLst/>
          </a:prstGeom>
          <a:effectLst>
            <a:softEdge rad="431800"/>
          </a:effectLst>
        </p:spPr>
      </p:pic>
    </p:spTree>
    <p:extLst>
      <p:ext uri="{BB962C8B-B14F-4D97-AF65-F5344CB8AC3E}">
        <p14:creationId xmlns:p14="http://schemas.microsoft.com/office/powerpoint/2010/main" val="3112702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0C8044-5CC4-DA41-835F-8F769F78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lh5.googleusercontent.com/7O7063jO35_uKeWVWXnywuSyIzmyOaah_dCaP0663lnlzmv9f43ocBF2AVEkTL-lfywzTecsGv64vNZRqYU-oPzgpIOa1nYTe9C-oTsf-Qm5dXl9uriEVgs6UFraJ4DeKR7ZcclZqNkOqpQ">
            <a:extLst>
              <a:ext uri="{FF2B5EF4-FFF2-40B4-BE49-F238E27FC236}">
                <a16:creationId xmlns="" xmlns:a16="http://schemas.microsoft.com/office/drawing/2014/main" id="{5540D560-6DF2-3B4A-9ADD-0E48438D49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35848" y="4393237"/>
            <a:ext cx="238125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ая прямоугольная выноска 3">
            <a:extLst>
              <a:ext uri="{FF2B5EF4-FFF2-40B4-BE49-F238E27FC236}">
                <a16:creationId xmlns="" xmlns:a16="http://schemas.microsoft.com/office/drawing/2014/main" id="{DB6F8F68-FF12-2341-B7DD-9D8A3519F0DA}"/>
              </a:ext>
            </a:extLst>
          </p:cNvPr>
          <p:cNvSpPr/>
          <p:nvPr/>
        </p:nvSpPr>
        <p:spPr>
          <a:xfrm>
            <a:off x="1385889" y="0"/>
            <a:ext cx="4374328" cy="293325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/>
          </a:p>
          <a:p>
            <a:r>
              <a:rPr lang="ru-RU" sz="2400" b="1" dirty="0"/>
              <a:t>Интересно, почему мы так часто слышим слово „</a:t>
            </a:r>
            <a:r>
              <a:rPr lang="ru-RU" sz="2400" b="1" i="1" dirty="0"/>
              <a:t>экология</a:t>
            </a:r>
            <a:r>
              <a:rPr lang="ru-RU" sz="2400" b="1" dirty="0"/>
              <a:t>“?                          Может быть, вы, ребята, мне объясните?</a:t>
            </a:r>
            <a:endParaRPr lang="ru-RU" sz="2400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Shape 83">
            <a:extLst>
              <a:ext uri="{FF2B5EF4-FFF2-40B4-BE49-F238E27FC236}">
                <a16:creationId xmlns="" xmlns:a16="http://schemas.microsoft.com/office/drawing/2014/main" id="{F74E8D1A-9290-7848-B8AF-F1E20F040FFF}"/>
              </a:ext>
            </a:extLst>
          </p:cNvPr>
          <p:cNvPicPr preferRelativeResize="0">
            <a:picLocks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3786019"/>
            <a:ext cx="2012156" cy="27408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вальная выноска 4">
            <a:extLst>
              <a:ext uri="{FF2B5EF4-FFF2-40B4-BE49-F238E27FC236}">
                <a16:creationId xmlns="" xmlns:a16="http://schemas.microsoft.com/office/drawing/2014/main" id="{50396B1E-9291-694C-A834-6B6C62913430}"/>
              </a:ext>
            </a:extLst>
          </p:cNvPr>
          <p:cNvSpPr/>
          <p:nvPr/>
        </p:nvSpPr>
        <p:spPr>
          <a:xfrm>
            <a:off x="6272213" y="114300"/>
            <a:ext cx="5500687" cy="367171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Попробуем объяснить. Но сначала надо разобраться, что это слово означает. </a:t>
            </a:r>
          </a:p>
          <a:p>
            <a:pPr algn="ctr"/>
            <a:r>
              <a:rPr lang="ru-RU" sz="2400" b="1" dirty="0"/>
              <a:t>Ребята, вы слышали это слово? </a:t>
            </a:r>
          </a:p>
          <a:p>
            <a:pPr algn="ctr"/>
            <a:r>
              <a:rPr lang="ru-RU" sz="2400" b="1" dirty="0"/>
              <a:t>Как вы думаете, что такое экология?</a:t>
            </a:r>
            <a:endParaRPr lang="ru-RU" sz="2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4BFD24D-9631-0D49-86CD-D12A24564CC8}"/>
              </a:ext>
            </a:extLst>
          </p:cNvPr>
          <p:cNvSpPr/>
          <p:nvPr/>
        </p:nvSpPr>
        <p:spPr>
          <a:xfrm>
            <a:off x="2125255" y="5087640"/>
            <a:ext cx="534710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ЭКОЛОГИЯ</a:t>
            </a:r>
          </a:p>
        </p:txBody>
      </p:sp>
    </p:spTree>
    <p:extLst>
      <p:ext uri="{BB962C8B-B14F-4D97-AF65-F5344CB8AC3E}">
        <p14:creationId xmlns:p14="http://schemas.microsoft.com/office/powerpoint/2010/main" val="289398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826C07-C212-9141-BCF8-3DE85167D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580" y="312736"/>
            <a:ext cx="4057650" cy="2905125"/>
          </a:xfrm>
        </p:spPr>
        <p:txBody>
          <a:bodyPr>
            <a:normAutofit/>
          </a:bodyPr>
          <a:lstStyle/>
          <a:p>
            <a:r>
              <a:rPr lang="ru-RU" dirty="0"/>
              <a:t>«ЭКО»- ДОМ</a:t>
            </a:r>
            <a:br>
              <a:rPr lang="ru-RU" dirty="0"/>
            </a:br>
            <a:r>
              <a:rPr lang="ru-RU" dirty="0"/>
              <a:t>«ЛОГОС» - НАУКА</a:t>
            </a:r>
            <a:br>
              <a:rPr lang="ru-RU" dirty="0"/>
            </a:br>
            <a:r>
              <a:rPr lang="ru-RU" dirty="0"/>
              <a:t>«ЭКОЛОГИЯ» – НАУКА О ДОМЕ</a:t>
            </a:r>
          </a:p>
        </p:txBody>
      </p:sp>
      <p:pic>
        <p:nvPicPr>
          <p:cNvPr id="4" name="Shape 83">
            <a:extLst>
              <a:ext uri="{FF2B5EF4-FFF2-40B4-BE49-F238E27FC236}">
                <a16:creationId xmlns="" xmlns:a16="http://schemas.microsoft.com/office/drawing/2014/main" id="{DB5A3D77-6BBE-AA43-AAA7-37B2BC8DCCCF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081" y="3975894"/>
            <a:ext cx="1460500" cy="2222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ая прямоугольная выноска 4">
            <a:extLst>
              <a:ext uri="{FF2B5EF4-FFF2-40B4-BE49-F238E27FC236}">
                <a16:creationId xmlns="" xmlns:a16="http://schemas.microsoft.com/office/drawing/2014/main" id="{5E8E21D0-AA8F-1140-ABB0-A2A8348A7C53}"/>
              </a:ext>
            </a:extLst>
          </p:cNvPr>
          <p:cNvSpPr/>
          <p:nvPr/>
        </p:nvSpPr>
        <p:spPr>
          <a:xfrm>
            <a:off x="490902" y="154546"/>
            <a:ext cx="4106855" cy="317761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/>
              <a:t>Я думаю, что экология – это наука, которая учит нас бережно относиться                к окружающему миру, к Земле.</a:t>
            </a:r>
            <a:endParaRPr lang="ru-RU" sz="2400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B5CDF31-1178-014E-B75F-F2E9528819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9406" y="3332161"/>
            <a:ext cx="4920348" cy="3463925"/>
          </a:xfrm>
          <a:prstGeom prst="rect">
            <a:avLst/>
          </a:prstGeom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388872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9896B1-0ED3-0F47-8CE5-5761780C5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lh5.googleusercontent.com/7O7063jO35_uKeWVWXnywuSyIzmyOaah_dCaP0663lnlzmv9f43ocBF2AVEkTL-lfywzTecsGv64vNZRqYU-oPzgpIOa1nYTe9C-oTsf-Qm5dXl9uriEVgs6UFraJ4DeKR7ZcclZqNkOqpQ">
            <a:extLst>
              <a:ext uri="{FF2B5EF4-FFF2-40B4-BE49-F238E27FC236}">
                <a16:creationId xmlns="" xmlns:a16="http://schemas.microsoft.com/office/drawing/2014/main" id="{B72240AF-8F88-4E4C-88AE-AF363B8939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73064" y="3717449"/>
            <a:ext cx="2920206" cy="262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ая прямоугольная выноска 3">
            <a:extLst>
              <a:ext uri="{FF2B5EF4-FFF2-40B4-BE49-F238E27FC236}">
                <a16:creationId xmlns="" xmlns:a16="http://schemas.microsoft.com/office/drawing/2014/main" id="{6EC21A25-6148-0847-ADBB-E65E8CF6B640}"/>
              </a:ext>
            </a:extLst>
          </p:cNvPr>
          <p:cNvSpPr/>
          <p:nvPr/>
        </p:nvSpPr>
        <p:spPr>
          <a:xfrm>
            <a:off x="800101" y="195263"/>
            <a:ext cx="4986338" cy="254793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Экология — наука о связях между живыми существами и окружающим их миром, между человеком и природой.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66E4E57-1C60-2341-8E9F-A02CD54F8A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925" y="2857500"/>
            <a:ext cx="6667500" cy="4000500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394903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71A127-D20D-064C-8DB5-1BF71D4D9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Shape 83">
            <a:extLst>
              <a:ext uri="{FF2B5EF4-FFF2-40B4-BE49-F238E27FC236}">
                <a16:creationId xmlns="" xmlns:a16="http://schemas.microsoft.com/office/drawing/2014/main" id="{40379613-2DFF-5C43-A075-38CB1DEB063E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3400425"/>
            <a:ext cx="1842822" cy="2712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s://lh5.googleusercontent.com/7O7063jO35_uKeWVWXnywuSyIzmyOaah_dCaP0663lnlzmv9f43ocBF2AVEkTL-lfywzTecsGv64vNZRqYU-oPzgpIOa1nYTe9C-oTsf-Qm5dXl9uriEVgs6UFraJ4DeKR7ZcclZqNkOqpQ">
            <a:extLst>
              <a:ext uri="{FF2B5EF4-FFF2-40B4-BE49-F238E27FC236}">
                <a16:creationId xmlns="" xmlns:a16="http://schemas.microsoft.com/office/drawing/2014/main" id="{85D88C6E-C091-A24B-9927-4A3D71A0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9102" y="4124325"/>
            <a:ext cx="23749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ая прямоугольная выноска 5">
            <a:extLst>
              <a:ext uri="{FF2B5EF4-FFF2-40B4-BE49-F238E27FC236}">
                <a16:creationId xmlns="" xmlns:a16="http://schemas.microsoft.com/office/drawing/2014/main" id="{F1DA77D7-D397-CD4D-A79D-F244D70753BE}"/>
              </a:ext>
            </a:extLst>
          </p:cNvPr>
          <p:cNvSpPr/>
          <p:nvPr/>
        </p:nvSpPr>
        <p:spPr>
          <a:xfrm>
            <a:off x="1598745" y="609600"/>
            <a:ext cx="3616193" cy="2490788"/>
          </a:xfrm>
          <a:prstGeom prst="wedgeRoundRectCallout">
            <a:avLst>
              <a:gd name="adj1" fmla="val -30710"/>
              <a:gd name="adj2" fmla="val 791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Ребята! Вы знаете кто такие экологи?</a:t>
            </a:r>
          </a:p>
        </p:txBody>
      </p:sp>
      <p:sp>
        <p:nvSpPr>
          <p:cNvPr id="7" name="Овальная выноска 6">
            <a:extLst>
              <a:ext uri="{FF2B5EF4-FFF2-40B4-BE49-F238E27FC236}">
                <a16:creationId xmlns="" xmlns:a16="http://schemas.microsoft.com/office/drawing/2014/main" id="{DCB24A8B-13EE-2545-B6B6-622CD972E68F}"/>
              </a:ext>
            </a:extLst>
          </p:cNvPr>
          <p:cNvSpPr/>
          <p:nvPr/>
        </p:nvSpPr>
        <p:spPr>
          <a:xfrm>
            <a:off x="5529262" y="400050"/>
            <a:ext cx="4814888" cy="3114675"/>
          </a:xfrm>
          <a:prstGeom prst="wedgeEllipseCallout">
            <a:avLst>
              <a:gd name="adj1" fmla="val -4315"/>
              <a:gd name="adj2" fmla="val 70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От слова „экология“ произошло слово „эколог“. </a:t>
            </a:r>
          </a:p>
          <a:p>
            <a:pPr algn="ctr"/>
            <a:r>
              <a:rPr lang="ru-RU" sz="2400" dirty="0"/>
              <a:t>Экологи — это люди, которые занимаются экологией, защищают природу.</a:t>
            </a:r>
          </a:p>
        </p:txBody>
      </p:sp>
    </p:spTree>
    <p:extLst>
      <p:ext uri="{BB962C8B-B14F-4D97-AF65-F5344CB8AC3E}">
        <p14:creationId xmlns:p14="http://schemas.microsoft.com/office/powerpoint/2010/main" val="185776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B48368-00F7-924F-B7D7-0512AB4FD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897835"/>
            <a:ext cx="9172575" cy="13208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Picture 2" descr="https://lh5.googleusercontent.com/7O7063jO35_uKeWVWXnywuSyIzmyOaah_dCaP0663lnlzmv9f43ocBF2AVEkTL-lfywzTecsGv64vNZRqYU-oPzgpIOa1nYTe9C-oTsf-Qm5dXl9uriEVgs6UFraJ4DeKR7ZcclZqNkOqpQ">
            <a:extLst>
              <a:ext uri="{FF2B5EF4-FFF2-40B4-BE49-F238E27FC236}">
                <a16:creationId xmlns="" xmlns:a16="http://schemas.microsoft.com/office/drawing/2014/main" id="{EF961ABC-9163-584D-9701-3EB44F9634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45633" y="4085035"/>
            <a:ext cx="23749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>
            <a:extLst>
              <a:ext uri="{FF2B5EF4-FFF2-40B4-BE49-F238E27FC236}">
                <a16:creationId xmlns="" xmlns:a16="http://schemas.microsoft.com/office/drawing/2014/main" id="{F401664F-432A-574C-9202-005E11991339}"/>
              </a:ext>
            </a:extLst>
          </p:cNvPr>
          <p:cNvSpPr/>
          <p:nvPr/>
        </p:nvSpPr>
        <p:spPr>
          <a:xfrm>
            <a:off x="2233083" y="535385"/>
            <a:ext cx="5314950" cy="31432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Мир вокруг нас разноцветный, яркий. Но любимый цвет экологов – зелёный. Он стал символом защиты Земли.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9FFF2BA-83A8-6B4C-9F65-86F2E8D778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660" y="160734"/>
            <a:ext cx="3810000" cy="4457700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199631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BB6353-3F08-7F41-9EB2-28F7BBE43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Место для объекта 7">
            <a:extLst>
              <a:ext uri="{FF2B5EF4-FFF2-40B4-BE49-F238E27FC236}">
                <a16:creationId xmlns="" xmlns:a16="http://schemas.microsoft.com/office/drawing/2014/main" id="{4D11DA01-8A04-8B47-8CDE-4766E0902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6441" y="3209979"/>
            <a:ext cx="5037666" cy="3778250"/>
          </a:xfrm>
          <a:prstGeom prst="rect">
            <a:avLst/>
          </a:prstGeom>
          <a:effectLst>
            <a:softEdge rad="393700"/>
          </a:effectLst>
        </p:spPr>
      </p:pic>
      <p:pic>
        <p:nvPicPr>
          <p:cNvPr id="4" name="Picture 2" descr="https://lh5.googleusercontent.com/7O7063jO35_uKeWVWXnywuSyIzmyOaah_dCaP0663lnlzmv9f43ocBF2AVEkTL-lfywzTecsGv64vNZRqYU-oPzgpIOa1nYTe9C-oTsf-Qm5dXl9uriEVgs6UFraJ4DeKR7ZcclZqNkOqpQ">
            <a:extLst>
              <a:ext uri="{FF2B5EF4-FFF2-40B4-BE49-F238E27FC236}">
                <a16:creationId xmlns="" xmlns:a16="http://schemas.microsoft.com/office/drawing/2014/main" id="{DAE447F9-609D-644C-9949-7844B3F03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62227" y="4592593"/>
            <a:ext cx="23749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hape 83">
            <a:extLst>
              <a:ext uri="{FF2B5EF4-FFF2-40B4-BE49-F238E27FC236}">
                <a16:creationId xmlns="" xmlns:a16="http://schemas.microsoft.com/office/drawing/2014/main" id="{65D8E6C7-AD28-7446-9D99-C8FB44DF0E69}"/>
              </a:ext>
            </a:extLst>
          </p:cNvPr>
          <p:cNvPicPr preferRelativeResize="0">
            <a:picLocks/>
          </p:cNvPicPr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94107" y="3351870"/>
            <a:ext cx="2012156" cy="27408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ьная выноска 5">
            <a:extLst>
              <a:ext uri="{FF2B5EF4-FFF2-40B4-BE49-F238E27FC236}">
                <a16:creationId xmlns="" xmlns:a16="http://schemas.microsoft.com/office/drawing/2014/main" id="{276F6D2A-30AD-6147-859D-AEA75C6930CF}"/>
              </a:ext>
            </a:extLst>
          </p:cNvPr>
          <p:cNvSpPr/>
          <p:nvPr/>
        </p:nvSpPr>
        <p:spPr>
          <a:xfrm>
            <a:off x="442913" y="200025"/>
            <a:ext cx="5400675" cy="3300413"/>
          </a:xfrm>
          <a:prstGeom prst="wedgeEllipseCallou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«Нужно бережно относиться к окружающему миру, к Земле, потому что это наш Зелёный дом. А дом нужно всегда беречь и защищать», - говорят экологи.</a:t>
            </a:r>
          </a:p>
        </p:txBody>
      </p:sp>
      <p:sp>
        <p:nvSpPr>
          <p:cNvPr id="7" name="Скругленная прямоугольная выноска 6">
            <a:extLst>
              <a:ext uri="{FF2B5EF4-FFF2-40B4-BE49-F238E27FC236}">
                <a16:creationId xmlns="" xmlns:a16="http://schemas.microsoft.com/office/drawing/2014/main" id="{D66259E1-EA28-CB4E-972B-003AA206EB96}"/>
              </a:ext>
            </a:extLst>
          </p:cNvPr>
          <p:cNvSpPr/>
          <p:nvPr/>
        </p:nvSpPr>
        <p:spPr>
          <a:xfrm>
            <a:off x="6209242" y="609600"/>
            <a:ext cx="4414837" cy="258586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Как много всего замечательного в этом доме!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407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55176D-816A-E240-ADEE-AEEB55027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есто для объекта 3">
            <a:extLst>
              <a:ext uri="{FF2B5EF4-FFF2-40B4-BE49-F238E27FC236}">
                <a16:creationId xmlns="" xmlns:a16="http://schemas.microsoft.com/office/drawing/2014/main" id="{5DBDDC9D-5D5B-CA42-A1CF-6A023A817F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4957" y="1776099"/>
            <a:ext cx="4191794" cy="45572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1879770-F003-514C-885C-F4AB2C63CB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5" y="0"/>
            <a:ext cx="4509062" cy="3184525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233728F-08AF-FE4E-9152-FE29B68B47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8244" y="89693"/>
            <a:ext cx="3920034" cy="2868852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EBA47C9-1E22-534A-BEDC-B198554AFD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56" y="4305173"/>
            <a:ext cx="4279900" cy="2517588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9B1484B-8037-A142-A79D-839546C26E0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2822" y="4258372"/>
            <a:ext cx="3954391" cy="2471494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334845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164</TotalTime>
  <Words>235</Words>
  <Application>Microsoft Office PowerPoint</Application>
  <PresentationFormat>Широкоэкранный</PresentationFormat>
  <Paragraphs>44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«ЭКО»- ДОМ «ЛОГОС» - НАУКА «ЭКОЛОГИЯ» – НАУКА О ДОМЕ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Загрязнение рек и озёр</vt:lpstr>
      <vt:lpstr>Загрязнение нефтью</vt:lpstr>
      <vt:lpstr>Вырубка лесов</vt:lpstr>
      <vt:lpstr>Выхлопные газы</vt:lpstr>
      <vt:lpstr>Мусорные свалки</vt:lpstr>
      <vt:lpstr>Добыча полезных ископаемых</vt:lpstr>
      <vt:lpstr>Фабрики и заводы</vt:lpstr>
      <vt:lpstr>Кислотные дожди</vt:lpstr>
      <vt:lpstr>Радиоактивные отходы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Оцени свою работу на уроке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мы часто слышим слово «экология»?</dc:title>
  <dc:creator>Кожурин Роман</dc:creator>
  <cp:lastModifiedBy>Dasha</cp:lastModifiedBy>
  <cp:revision>18</cp:revision>
  <dcterms:created xsi:type="dcterms:W3CDTF">2018-04-30T06:53:09Z</dcterms:created>
  <dcterms:modified xsi:type="dcterms:W3CDTF">2018-06-09T07:12:50Z</dcterms:modified>
</cp:coreProperties>
</file>