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89" r:id="rId3"/>
    <p:sldId id="295" r:id="rId4"/>
    <p:sldId id="280" r:id="rId5"/>
    <p:sldId id="269" r:id="rId6"/>
    <p:sldId id="294" r:id="rId7"/>
    <p:sldId id="293" r:id="rId8"/>
    <p:sldId id="266" r:id="rId9"/>
    <p:sldId id="281" r:id="rId10"/>
    <p:sldId id="28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D90DC6"/>
    <a:srgbClr val="FFD44B"/>
    <a:srgbClr val="FFFF66"/>
    <a:srgbClr val="E10DA9"/>
    <a:srgbClr val="D01E37"/>
    <a:srgbClr val="008000"/>
    <a:srgbClr val="FFFF99"/>
    <a:srgbClr val="E80EA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59D7F-21E2-473B-A71B-E3953C9ABCE2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7754-0E3D-4FE0-95E7-29048578C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5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E7754-0E3D-4FE0-95E7-29048578C5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E7754-0E3D-4FE0-95E7-29048578C5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9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8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3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2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0848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452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01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2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5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7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7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1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6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3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D39B-9E02-431A-A76B-AB37DA31FF91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ACF74A9-062D-44A2-99F0-67370B6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2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9" y="0"/>
            <a:ext cx="10058400" cy="6857999"/>
          </a:xfrm>
          <a:prstGeom prst="rect">
            <a:avLst/>
          </a:prstGeom>
          <a:solidFill>
            <a:srgbClr val="FFD44B"/>
          </a:solidFill>
          <a:ln w="6350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115402" y="774226"/>
            <a:ext cx="9103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80EA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2800" b="1" dirty="0">
                <a:solidFill>
                  <a:srgbClr val="E80EA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принципа индивидуализации детей </a:t>
            </a:r>
            <a:r>
              <a:rPr lang="ru-RU" sz="2800" b="1" dirty="0" smtClean="0">
                <a:solidFill>
                  <a:srgbClr val="E80EA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</a:t>
            </a:r>
            <a:endParaRPr lang="ru-RU" sz="2800" b="1" dirty="0">
              <a:solidFill>
                <a:srgbClr val="E80E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0245" y="1788452"/>
            <a:ext cx="8748215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Одним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основных принципов дошкольного образования, провозглашенных в ФГОС ДО является 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образования. (далее - индивидуализация дошкольного образования).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Согласно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примерной программе «Детство» под ред. Т.И. Бабаевой, с учетом которой разработана основная общеобразовательная программа дошкольного образования нашего учреждения «необходимо обогащенное развитие детей дошкольного возраста, обеспечивающее единый процесс социализации – индивидуализации личности дошкольника через осознание ребенком своих потребностей, возможностей и способностей».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75463" y="545911"/>
            <a:ext cx="6346209" cy="559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рекомендуемой литературы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37731" y="1514901"/>
            <a:ext cx="9976514" cy="51861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1.Богоявленская Д.Б. Психология творческих способностей. -М.: Академия, 2002.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2.Казакова Т.Г. Развитие у дошкольников творчества. Пособие для воспитателя детского сада. - М.: Просвещение, 1995.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3.Карабанова О.А., Алиева Э.Ф., Радионова О.Р., Рабинович П.Д., К21 Марич Е.М. Организация развивающей предметно-пространственной среды в соответствии с федеральным государственным образовательным стандартом дошкольного образования. Методические рекомендации для педагогических работников дошкольных образовательных организаций и родителей детей дошкольного возраста / О.А. Карабанова, Э.Ф. Алиева, О.Р. Радионова, П.Д. Рабинович, Е.М. Марич. – М.: Федеральный институт развития образования, 2014. – 96 с.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4."Конвенция о правах ребенка" (одобрена Генеральной Ассамблеей ООН 20.11.1989) (вступила в силу для СССР 15.09.1990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5.Любимова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 Развиваем творческую активность. – М, 1996 –78 с.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6.Приказ Минобрнауки России от 17.10.2013 N 1155 "Об утверждении федерального государственного образовательного стандарта дошкольного образования" (Зарегистрировано в Минюсте России 14.11.2013 N 30384)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7.Свирская Л.М. Индивидуализация образования детей дошкольного возраста. – М.: Просвещение, 2015.</a:t>
            </a:r>
          </a:p>
        </p:txBody>
      </p:sp>
    </p:spTree>
    <p:extLst>
      <p:ext uri="{BB962C8B-B14F-4D97-AF65-F5344CB8AC3E}">
        <p14:creationId xmlns:p14="http://schemas.microsoft.com/office/powerpoint/2010/main" val="171218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070934" y="313745"/>
            <a:ext cx="7718035" cy="819019"/>
          </a:xfrm>
          <a:prstGeom prst="roundRect">
            <a:avLst/>
          </a:prstGeom>
          <a:solidFill>
            <a:srgbClr val="FFD44B"/>
          </a:solidFill>
          <a:ln w="19050"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20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максимальному раскрытию и самораскрытию потенциальных возможностей развития личности</a:t>
            </a:r>
            <a:r>
              <a:rPr lang="ru-RU" sz="2000" b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95045" y="1485561"/>
            <a:ext cx="9705049" cy="1476004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Индивидуализация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образовательного процесса, при котором выбор способов, приёмов, темпа обучения обусловливается индивидуальными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особенностями.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Технология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индивидуализированного обучения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обучения, при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индивидуальный подход и индивидуальная форма обучения являются приоритетными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813" y="3312994"/>
            <a:ext cx="7238626" cy="3294305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распространяется на каждого ребенка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субъект собственной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 ожидается большая гибкость и открытость новым идеям, способность к импровизации, постоянному осмыслению происходящего.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Индивидуализация основывается на предпосылке, что не может быть двух детей, которые учатся и развиваются совершенно одинаково – каждый ребенок приобретает и проявляет собственные знания, отношение, навыки, личностные особенности и т.д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3312994"/>
            <a:ext cx="4076567" cy="3112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188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45911" y="4029813"/>
            <a:ext cx="11182892" cy="2616647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образовательной деятельности на основе индивидуальных особенностей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каждого ребёнка;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безопасной предметно-пространственной развивающей среды для реализации ребенком своих замыслов индивидуально или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вместе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активности, гибкости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осуществления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</a:p>
          <a:p>
            <a:pPr marL="285750" lvl="0" indent="-285750" eaLnBrk="0" fontAlgn="base" hangingPunct="0">
              <a:spcBef>
                <a:spcPct val="0"/>
              </a:spcBef>
              <a:buFontTx/>
              <a:buChar char="-"/>
              <a:tabLst>
                <a:tab pos="28892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Условия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для свободного выбора детьми  содержания, вида деятельности, материалов, места и способов действий,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партнерств;</a:t>
            </a:r>
          </a:p>
          <a:p>
            <a:pPr marL="285750" lvl="0" indent="-285750" eaLnBrk="0" fontAlgn="base" hangingPunct="0">
              <a:spcBef>
                <a:spcPct val="0"/>
              </a:spcBef>
              <a:buFontTx/>
              <a:buChar char="-"/>
              <a:tabLst>
                <a:tab pos="28892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Недирективная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помощь детям, поддержка детской инициативы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и самостоятельности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в разных видах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деятельности;</a:t>
            </a:r>
          </a:p>
          <a:p>
            <a:pPr marL="285750" indent="-285750" eaLnBrk="0" fontAlgn="base" hangingPunct="0">
              <a:spcBef>
                <a:spcPct val="0"/>
              </a:spcBef>
              <a:buFontTx/>
              <a:buChar char="-"/>
              <a:tabLst>
                <a:tab pos="28892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Обеспечение  времени для свободной игры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itchFamily="49" charset="-128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buFontTx/>
              <a:buChar char="-"/>
              <a:tabLst>
                <a:tab pos="28892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заимодействие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образования ребенка, непосредственного вовлечения их в образовательную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lang="ru-RU" sz="1700" dirty="0" smtClean="0">
              <a:solidFill>
                <a:schemeClr val="tx1"/>
              </a:solidFill>
              <a:latin typeface="Times New Roman" panose="02020603050405020304" pitchFamily="18" charset="0"/>
              <a:ea typeface="MS Mincho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02366" y="329950"/>
            <a:ext cx="6359497" cy="528695"/>
          </a:xfrm>
          <a:prstGeom prst="roundRect">
            <a:avLst/>
          </a:prstGeom>
          <a:solidFill>
            <a:srgbClr val="FFD44B"/>
          </a:solidFill>
          <a:ln w="28575"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планирования индивидуализации обучения </a:t>
            </a:r>
            <a:endParaRPr lang="ru-RU" sz="2000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56455" y="967898"/>
            <a:ext cx="9892329" cy="2167421"/>
          </a:xfrm>
          <a:prstGeom prst="roundRect">
            <a:avLst/>
          </a:prstGeom>
          <a:solidFill>
            <a:srgbClr val="FFFF99"/>
          </a:solidFill>
          <a:ln>
            <a:solidFill>
              <a:srgbClr val="FB3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диагностики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                    - Метод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ситуации успеха ;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спектра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материалов;                                - Презентации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детской деятельности;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специальных образовательных ситуаций;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детей творческого и продуктивного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 субъектов в системе «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взрослый- ребенок», «ребенок-ребенок».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деятельностью детей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этих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образовательных маршрутов развития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кружковой работы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64777" y="3353825"/>
            <a:ext cx="7710984" cy="457482"/>
          </a:xfrm>
          <a:prstGeom prst="roundRect">
            <a:avLst/>
          </a:prstGeom>
          <a:solidFill>
            <a:srgbClr val="FFD44B"/>
          </a:solidFill>
          <a:ln w="28575"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 eaLnBrk="0" fontAlgn="base" hangingPunct="0">
              <a:spcBef>
                <a:spcPct val="0"/>
              </a:spcBef>
              <a:tabLst>
                <a:tab pos="288925" algn="l"/>
              </a:tabLst>
            </a:pPr>
            <a:r>
              <a:rPr lang="ru-RU" sz="20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организации жизнедеятельности детей  в группе: </a:t>
            </a:r>
            <a:endParaRPr lang="ru-RU" sz="2000" b="1" i="1" dirty="0">
              <a:solidFill>
                <a:srgbClr val="E10DA9"/>
              </a:solidFill>
              <a:latin typeface="Times New Roman" panose="02020603050405020304" pitchFamily="18" charset="0"/>
              <a:ea typeface="MS Mincho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4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45114" y="4302756"/>
            <a:ext cx="4469641" cy="2200563"/>
          </a:xfrm>
          <a:prstGeom prst="roundRect">
            <a:avLst/>
          </a:prstGeom>
          <a:solidFill>
            <a:srgbClr val="FFFF99"/>
          </a:solidFill>
          <a:ln>
            <a:solidFill>
              <a:srgbClr val="E80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активности дают возможность индивидуализировать учебно-воспитательный процесс, исходя из собственных навыков и интересов.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игровых и развивающих центров обеспечивает удовлетворение интересов и свободу выбора деятельности для мальчиков и девочек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3723" r="69393" b="52829"/>
          <a:stretch/>
        </p:blipFill>
        <p:spPr>
          <a:xfrm>
            <a:off x="9621672" y="514469"/>
            <a:ext cx="2179803" cy="2357436"/>
          </a:xfrm>
          <a:prstGeom prst="rect">
            <a:avLst/>
          </a:prstGeom>
          <a:ln w="19050">
            <a:solidFill>
              <a:srgbClr val="FF66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08" t="56348" r="35488" b="10458"/>
          <a:stretch/>
        </p:blipFill>
        <p:spPr>
          <a:xfrm>
            <a:off x="8213854" y="1517353"/>
            <a:ext cx="1994671" cy="247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1533718" y="326272"/>
            <a:ext cx="8401852" cy="546923"/>
          </a:xfrm>
          <a:prstGeom prst="roundRect">
            <a:avLst/>
          </a:prstGeom>
          <a:solidFill>
            <a:srgbClr val="FFD44B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E10D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 </a:t>
            </a:r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гендеронаправленной предметно-развивающей среды</a:t>
            </a:r>
            <a:endParaRPr lang="ru-RU" sz="2000" b="1" i="1" dirty="0">
              <a:solidFill>
                <a:srgbClr val="E10DA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76719" y="5383754"/>
            <a:ext cx="5980616" cy="1265181"/>
          </a:xfrm>
          <a:prstGeom prst="roundRect">
            <a:avLst/>
          </a:prstGeom>
          <a:solidFill>
            <a:srgbClr val="FFFF99"/>
          </a:solidFill>
          <a:ln>
            <a:solidFill>
              <a:srgbClr val="E80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созданы условия для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 девочек «Семья», «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Поликлиника»,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«Парикмахерская», «Магазин», Столовая», для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мальчикам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Водители», «Строители», «Военные», «МЧС» со всеми необходимыми атрибутами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033" y="1103862"/>
            <a:ext cx="7156451" cy="2378902"/>
          </a:xfrm>
          <a:prstGeom prst="roundRect">
            <a:avLst/>
          </a:prstGeom>
          <a:solidFill>
            <a:srgbClr val="FFFF99"/>
          </a:solidFill>
          <a:ln>
            <a:solidFill>
              <a:srgbClr val="E80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Принцип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 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включения гендерного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компонента в развитии ребёнка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Гендерная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технология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личностно - ориентированное взаимодействие взрослого с ребёнком с учётом гендерного подхода.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требования индивидуального подхода к формированию личности не могут быть выполнены без учёта специфики гендерной принадлежности, а социализация ребёнка не может осуществиться без формирования гендерной идентичности. </a:t>
            </a:r>
          </a:p>
        </p:txBody>
      </p:sp>
      <p:pic>
        <p:nvPicPr>
          <p:cNvPr id="16" name="Рисунок 15" descr="E:\февраль 2014\PIC_0141 (19).JPG"/>
          <p:cNvPicPr/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722125" y="3133537"/>
            <a:ext cx="2822989" cy="2079789"/>
          </a:xfrm>
          <a:prstGeom prst="rect">
            <a:avLst/>
          </a:prstGeom>
          <a:solidFill>
            <a:srgbClr val="FF66CC"/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08" y="3358205"/>
            <a:ext cx="2671950" cy="18551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54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89300" y="286603"/>
            <a:ext cx="5629311" cy="2558955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000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группового сбора </a:t>
            </a:r>
            <a:endParaRPr lang="ru-RU" sz="2000" b="1" i="1" dirty="0" smtClean="0">
              <a:solidFill>
                <a:srgbClr val="E80E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Применяем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целью, чтобы дети могли пообщаться, вместе поиграть в групповые игры, планируем дела на день, распределяем обязанности. У каждого ребёнка своя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думка. Проводится в определённое время и место. Вводится элемент с игрушечным микрофоном, он создаёт эффект игры. Всё это стимулирует детскую активность, позволяет сделать собственные выводы, придумать своё новое решение.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84" y="1546741"/>
            <a:ext cx="4467647" cy="310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924334" y="432044"/>
            <a:ext cx="3792062" cy="914400"/>
          </a:xfrm>
          <a:prstGeom prst="roundRect">
            <a:avLst/>
          </a:prstGeom>
          <a:solidFill>
            <a:srgbClr val="FFD44B"/>
          </a:solidFill>
          <a:ln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000" b="1" i="1" dirty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процесса индивидуального </a:t>
            </a:r>
            <a:r>
              <a:rPr lang="ru-RU" sz="2000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2000" b="1" i="1" dirty="0">
              <a:solidFill>
                <a:srgbClr val="E80E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8356" y="4788086"/>
            <a:ext cx="4235233" cy="1714936"/>
          </a:xfrm>
          <a:prstGeom prst="roundRect">
            <a:avLst/>
          </a:prstGeom>
          <a:solidFill>
            <a:srgbClr val="FFFF66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индивидуализации педагогического процесса используются следующие компоненты детской субкультуры. В группе есть стенд «Уголок именинника», зона развития «Моё настроение», «Кто сегодня в группе…» 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3" t="40390" r="9052" b="1765"/>
          <a:stretch/>
        </p:blipFill>
        <p:spPr>
          <a:xfrm>
            <a:off x="5107820" y="4555525"/>
            <a:ext cx="2675933" cy="21583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1110" r="50113" b="22936"/>
          <a:stretch/>
        </p:blipFill>
        <p:spPr>
          <a:xfrm flipH="1">
            <a:off x="7188490" y="3064151"/>
            <a:ext cx="3077338" cy="22176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G:\DCIM\101MSDCF\стенд с днём рож-я 1 (2).JPG"/>
          <p:cNvPicPr>
            <a:picLocks noChangeAspect="1" noChangeArrowheads="1"/>
          </p:cNvPicPr>
          <p:nvPr/>
        </p:nvPicPr>
        <p:blipFill rotWithShape="1">
          <a:blip r:embed="rId7" cstate="print">
            <a:lum bright="-10000" contrast="30000"/>
          </a:blip>
          <a:srcRect l="16057"/>
          <a:stretch/>
        </p:blipFill>
        <p:spPr bwMode="auto">
          <a:xfrm>
            <a:off x="9289865" y="4555525"/>
            <a:ext cx="2528746" cy="20025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39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3303" r="15599" b="40917"/>
          <a:stretch/>
        </p:blipFill>
        <p:spPr>
          <a:xfrm>
            <a:off x="1868483" y="318568"/>
            <a:ext cx="4241458" cy="27452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6692470" y="194799"/>
            <a:ext cx="5116874" cy="2869065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Коллекционирование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доступный и интересный детям вид деятельности, учитывающий их индивидуальные интересы и удовлетворяющий потребности в «собирательстве сокровищ. В процессе коллекционирования ребёнок учится систематизировать и изучать собираемые предметы. Представляя детям чью – либо коллекцию, рассказывая о ней, он вызывает у сверстников интерес к созданию собственной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22782" y="4197505"/>
            <a:ext cx="5532860" cy="2435401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педагогический потенциал и выступает как мощное средство развития личности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на интеллектуальное, речевое развитие (о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бъединить усилия семьи и детского сада в подготовке детей к школе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участвуют в мастер-классах, открытых занятиях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Марина\Desktop\МК КРУЖО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270" y="3345232"/>
            <a:ext cx="4626073" cy="300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987269" y="3345232"/>
            <a:ext cx="4982188" cy="570905"/>
          </a:xfrm>
          <a:prstGeom prst="roundRect">
            <a:avLst/>
          </a:prstGeom>
          <a:solidFill>
            <a:srgbClr val="FFD44B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2000" b="1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69575" y="314648"/>
            <a:ext cx="9598925" cy="673828"/>
          </a:xfrm>
          <a:prstGeom prst="roundRect">
            <a:avLst/>
          </a:prstGeom>
          <a:solidFill>
            <a:srgbClr val="FFD44B"/>
          </a:solidFill>
          <a:ln w="19050">
            <a:solidFill>
              <a:srgbClr val="FF66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воспитателя в организации образовательной деятельности</a:t>
            </a:r>
            <a:endParaRPr lang="ru-RU" sz="2000" i="1" dirty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98876" y="1270804"/>
            <a:ext cx="6174830" cy="3036677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.Самостоятельная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совместная деятельность в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центрах активности. </a:t>
            </a:r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работать в одном из центров;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переходить от центра к центру оказывая помощь;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переходить от центра к центру, наблюдая за деятельностью детей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 за конкретным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</a:t>
            </a:r>
          </a:p>
          <a:p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Организованная деятельность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подготовке детей к самоорганизации разных видов деятельности целесообразно проводить на занятиях в качестве составной их части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01746" y="1961493"/>
            <a:ext cx="4343710" cy="1655300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 в группе строим с учётом индивидуальных особенностей  каждого ребёнка. Индивидуализация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важнейшим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элементом программы, ориентированной на ребёнка.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11343" r="14576" b="15821"/>
          <a:stretch/>
        </p:blipFill>
        <p:spPr>
          <a:xfrm>
            <a:off x="9115885" y="4121228"/>
            <a:ext cx="2811241" cy="2193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E80EA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545640" y="4121228"/>
            <a:ext cx="8140651" cy="2565896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детьми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нужен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видах детской деятельности и на протяжении всего дня.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оказывает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влияние на формирование личности каждого ребенка при условии, если он осуществляется в определенной последовательности и системе, как непрерывный, четко организованный процесс.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изучение проявлений ребенка, установление причины формирования особенностей его характера и поведения, определение соответствующих средств и методов, четких организационных форм осуществления индивидуального подхода к каждому ребенку в общей педагогической работе со всеми детьми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1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842448" y="324018"/>
            <a:ext cx="9198591" cy="789795"/>
          </a:xfrm>
          <a:prstGeom prst="roundRect">
            <a:avLst/>
          </a:prstGeom>
          <a:solidFill>
            <a:srgbClr val="FFFF99"/>
          </a:solidFill>
          <a:ln>
            <a:solidFill>
              <a:srgbClr val="E10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 к девочкам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мальчикам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обусловлен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психофизическими особенностями.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не исключение.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78204" y="4335068"/>
            <a:ext cx="3870096" cy="2130209"/>
          </a:xfrm>
          <a:prstGeom prst="roundRect">
            <a:avLst/>
          </a:prstGeom>
          <a:solidFill>
            <a:srgbClr val="FFFF66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Учитывая различия в развитии двигательных функций мальчиков и девочек, осуществляется дифференцированный подход к ним в процессе физического воспитания.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3542" y="4157601"/>
            <a:ext cx="3673395" cy="24653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10DA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/>
          <a:stretch/>
        </p:blipFill>
        <p:spPr>
          <a:xfrm>
            <a:off x="446211" y="4161922"/>
            <a:ext cx="3686752" cy="246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E10DA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52" y="1391132"/>
            <a:ext cx="3998390" cy="26622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10DA9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63" y="1391132"/>
            <a:ext cx="3989234" cy="2588492"/>
          </a:xfrm>
          <a:prstGeom prst="rect">
            <a:avLst/>
          </a:prstGeom>
          <a:ln w="28575">
            <a:solidFill>
              <a:srgbClr val="E10DA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4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Пользователь\Desktop\разв. среда, индивид-я\пред. пр. разв. ср\игры\DSC0243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8158897" y="941696"/>
            <a:ext cx="3382859" cy="2248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005" y="461022"/>
            <a:ext cx="3807726" cy="418174"/>
          </a:xfrm>
          <a:prstGeom prst="roundRect">
            <a:avLst/>
          </a:prstGeom>
          <a:solidFill>
            <a:srgbClr val="FFD44B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E80EAF"/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ru-RU" sz="2000" b="1" i="1" dirty="0" smtClean="0">
                <a:solidFill>
                  <a:srgbClr val="E80EA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работы  с </a:t>
            </a:r>
            <a:r>
              <a:rPr lang="ru-RU" sz="2000" b="1" i="1" dirty="0" smtClean="0">
                <a:solidFill>
                  <a:srgbClr val="E80E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</a:t>
            </a:r>
            <a:endParaRPr lang="ru-RU" sz="2000" b="1" i="1" dirty="0">
              <a:solidFill>
                <a:srgbClr val="E80E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94204" y="1160516"/>
            <a:ext cx="6385078" cy="206790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Анкетирование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родителей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- Родительские собрания   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Досуги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развлечения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- Выставки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творчества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Сайт  детского сада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- Творческие мастерские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Проекты                                           - Страничка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в «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Контакте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Домашнее фото, видео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 Показ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через организацию  презентацией,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5329" y="3509745"/>
            <a:ext cx="10926211" cy="300782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Заключение</a:t>
            </a:r>
            <a:r>
              <a:rPr lang="ru-RU" sz="20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i="1" dirty="0" smtClean="0">
                <a:solidFill>
                  <a:srgbClr val="E10D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i="1" dirty="0" smtClean="0">
              <a:solidFill>
                <a:srgbClr val="E10D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Индивидуальные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беседы,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семейного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альбомы «домашних заданий» и др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создают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возможности для укрепления связи между семьёй и детским садом, помогают найти индивидуальный стиль взаимоотношений с каждым родителем; а родителям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возможность поделиться с педагогом своими мыслями, сомнениями. Все это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понять ребенка, найти оптимальные пути создания единой линии воздействия на ребенка в детском саду и дома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Систематическая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организованная работа с детьми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родителями даёт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результаты: </a:t>
            </a:r>
          </a:p>
          <a:p>
            <a:pPr marL="285750" lvl="0" indent="-285750" algn="just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коммуникативных умений;</a:t>
            </a:r>
          </a:p>
          <a:p>
            <a:pPr marL="285750" lvl="0" indent="-285750" algn="just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опыта  взаимодействия с другими детьми; 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таких жизненно необходимых социальных навыков как инициативность, самостоятельность, творчество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9262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2002</TotalTime>
  <Words>1255</Words>
  <Application>Microsoft Office PowerPoint</Application>
  <PresentationFormat>Широкоэкранный</PresentationFormat>
  <Paragraphs>80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MS Mincho</vt:lpstr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 работы  с  родителями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133</cp:revision>
  <dcterms:created xsi:type="dcterms:W3CDTF">2018-07-21T14:52:32Z</dcterms:created>
  <dcterms:modified xsi:type="dcterms:W3CDTF">2018-08-01T16:05:29Z</dcterms:modified>
</cp:coreProperties>
</file>