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37"/>
  </p:notesMasterIdLst>
  <p:sldIdLst>
    <p:sldId id="294" r:id="rId2"/>
    <p:sldId id="310" r:id="rId3"/>
    <p:sldId id="303" r:id="rId4"/>
    <p:sldId id="295" r:id="rId5"/>
    <p:sldId id="281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300" r:id="rId16"/>
    <p:sldId id="283" r:id="rId17"/>
    <p:sldId id="284" r:id="rId18"/>
    <p:sldId id="286" r:id="rId19"/>
    <p:sldId id="285" r:id="rId20"/>
    <p:sldId id="287" r:id="rId21"/>
    <p:sldId id="290" r:id="rId22"/>
    <p:sldId id="291" r:id="rId23"/>
    <p:sldId id="298" r:id="rId24"/>
    <p:sldId id="297" r:id="rId25"/>
    <p:sldId id="261" r:id="rId26"/>
    <p:sldId id="304" r:id="rId27"/>
    <p:sldId id="305" r:id="rId28"/>
    <p:sldId id="306" r:id="rId29"/>
    <p:sldId id="307" r:id="rId30"/>
    <p:sldId id="308" r:id="rId31"/>
    <p:sldId id="309" r:id="rId32"/>
    <p:sldId id="263" r:id="rId33"/>
    <p:sldId id="266" r:id="rId34"/>
    <p:sldId id="268" r:id="rId35"/>
    <p:sldId id="27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85" autoAdjust="0"/>
  </p:normalViewPr>
  <p:slideViewPr>
    <p:cSldViewPr>
      <p:cViewPr varScale="1">
        <p:scale>
          <a:sx n="96" d="100"/>
          <a:sy n="96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FB5E3-A3BB-4872-BEFA-87EE6EDC5D65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96175-B20A-4E51-BFE3-4CE2BC356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1409-544F-44C4-ACD0-AE10671F919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3DA-B417-4217-8134-C7E025DBF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1409-544F-44C4-ACD0-AE10671F919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3DA-B417-4217-8134-C7E025DBF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1409-544F-44C4-ACD0-AE10671F919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3DA-B417-4217-8134-C7E025DBF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5582865-DCE4-47F9-AAAD-60CE7F3559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29B7B88-A1F5-46BA-9CE1-C76314D59E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4E065BD-FE45-42AF-AD56-A4D2DD7064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1409-544F-44C4-ACD0-AE10671F919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3DA-B417-4217-8134-C7E025DBF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1409-544F-44C4-ACD0-AE10671F919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3DA-B417-4217-8134-C7E025DBF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1409-544F-44C4-ACD0-AE10671F919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3DA-B417-4217-8134-C7E025DBF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1409-544F-44C4-ACD0-AE10671F919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3DA-B417-4217-8134-C7E025DBF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1409-544F-44C4-ACD0-AE10671F919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3DA-B417-4217-8134-C7E025DBF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1409-544F-44C4-ACD0-AE10671F919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3DA-B417-4217-8134-C7E025DBF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1409-544F-44C4-ACD0-AE10671F919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3DA-B417-4217-8134-C7E025DBF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1409-544F-44C4-ACD0-AE10671F919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3DA-B417-4217-8134-C7E025DBF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31409-544F-44C4-ACD0-AE10671F919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2C3DA-B417-4217-8134-C7E025DBF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</p:sldLayoutIdLst>
  <p:transition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javascript:$get('IFr').src='/catalog/327/50870/details.aspx';%20$find('programmaticModalPopupBehavior').show();" TargetMode="External"/><Relationship Id="rId7" Type="http://schemas.openxmlformats.org/officeDocument/2006/relationships/hyperlink" Target="http://www.praesto.ru/images/62812.jpg" TargetMode="External"/><Relationship Id="rId12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hyperlink" Target="javascript:$get('IFr').src='/catalog/328/55165/details.aspx';%20$find('programmaticModalPopupBehavior').show();" TargetMode="External"/><Relationship Id="rId5" Type="http://schemas.openxmlformats.org/officeDocument/2006/relationships/hyperlink" Target="javascript:$get('IFr').src='/catalog/16/55436/details.aspx';%20$find('programmaticModalPopupBehavior').show();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hyperlink" Target="http://mskstyle.ru/Pictures/7e9f8493-ca74-4c08-9dd1-dc53cccf8ed2.pic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brier-moda.narod.ru/images/oz2005/090-011l.jpg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hyperlink" Target="http://www.umastyle.ru/foto/4/2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hyperlink" Target="javascript:$get('IFr').src='/catalog/327/53456/details.aspx';%20$find('programmaticModalPopupBehavior').show();" TargetMode="External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javascript:$get('IFr').src='/catalog/328/53485/details.aspx';%20$find('programmaticModalPopupBehavior').show();" TargetMode="External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://salat.zahav.ru/imgsalad/01_08_2008_10_08_30_jaket-style.jpg" TargetMode="Externa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42910" y="228600"/>
            <a:ext cx="7572428" cy="6129358"/>
          </a:xfrm>
          <a:ln/>
        </p:spPr>
        <p:txBody>
          <a:bodyPr>
            <a:norm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ВИДЫ  РУКАВОВ.  ИСТОРИЯ  ПОЯВЛЕНИЯ. </a:t>
            </a:r>
            <a:r>
              <a:rPr lang="ru-RU" sz="5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5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Подготовила учитель </a:t>
            </a:r>
            <a:b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трудового обучения</a:t>
            </a:r>
            <a:b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МКОУ «</a:t>
            </a:r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</a:t>
            </a:r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явской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коррекционной </a:t>
            </a:r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школы-интернат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</a:t>
            </a:r>
            <a:b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Хребтова Л.А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Rectangle 8"/>
          <p:cNvSpPr>
            <a:spLocks noGrp="1" noChangeArrowheads="1"/>
          </p:cNvSpPr>
          <p:nvPr>
            <p:ph type="title"/>
          </p:nvPr>
        </p:nvSpPr>
        <p:spPr>
          <a:xfrm>
            <a:off x="1692275" y="0"/>
            <a:ext cx="6357938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charset="0"/>
              </a:rPr>
              <a:t>19 век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313"/>
            <a:ext cx="3635375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    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В 20-е годы 19 века рукава делаются расширенными от </a:t>
            </a:r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плеча</a:t>
            </a:r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 </a:t>
            </a:r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   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1832г. </a:t>
            </a:r>
            <a:r>
              <a:rPr lang="ru-RU" sz="24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Рукава-гиго</a:t>
            </a: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 нашиваются прямо на широкий вырез, ниспадают с плеч и сужаются только в запястье</a:t>
            </a:r>
            <a:r>
              <a:rPr lang="ru-RU" sz="2400" b="1" i="1" dirty="0">
                <a:solidFill>
                  <a:srgbClr val="003399"/>
                </a:solidFill>
                <a:effectLst/>
                <a:latin typeface="Arial" charset="0"/>
              </a:rPr>
              <a:t>. </a:t>
            </a:r>
          </a:p>
        </p:txBody>
      </p:sp>
      <p:pic>
        <p:nvPicPr>
          <p:cNvPr id="50183" name="Picture 7" descr="724. «Винер Моден» (Wiener Moden), 1832 г. Рукава-гиго нашиваются прямо на широкий вырез, ниспадают с плеч и сужаются только в запястье. 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51275" y="1557338"/>
            <a:ext cx="2700338" cy="3529012"/>
          </a:xfrm>
          <a:noFill/>
          <a:ln/>
        </p:spPr>
      </p:pic>
      <p:pic>
        <p:nvPicPr>
          <p:cNvPr id="50187" name="Picture 11" descr="726. «Пти Курье де Дам» (Petit Courrierdes Dames), 1836 г. Другой вариант —линия рукава подчеркивается тканью в полоску. 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562725" y="2349500"/>
            <a:ext cx="2581275" cy="3671888"/>
          </a:xfrm>
          <a:noFill/>
          <a:ln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/>
      <p:bldP spid="5018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3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22338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ru-RU" dirty="0">
                <a:solidFill>
                  <a:srgbClr val="FF0000"/>
                </a:solidFill>
                <a:latin typeface="Arial" charset="0"/>
              </a:rPr>
              <a:t>Основные виды рукавов</a:t>
            </a:r>
          </a:p>
        </p:txBody>
      </p:sp>
      <p:sp>
        <p:nvSpPr>
          <p:cNvPr id="69655" name="Rectangle 2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46116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i="1" u="sng" dirty="0">
                <a:solidFill>
                  <a:schemeClr val="bg1"/>
                </a:solidFill>
                <a:latin typeface="Arial" charset="0"/>
              </a:rPr>
              <a:t>рукава</a:t>
            </a:r>
          </a:p>
        </p:txBody>
      </p:sp>
      <p:sp>
        <p:nvSpPr>
          <p:cNvPr id="69714" name="Rectangle 82"/>
          <p:cNvSpPr>
            <a:spLocks noChangeArrowheads="1"/>
          </p:cNvSpPr>
          <p:nvPr/>
        </p:nvSpPr>
        <p:spPr bwMode="auto">
          <a:xfrm>
            <a:off x="714348" y="2636838"/>
            <a:ext cx="2786081" cy="15113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>
              <a:solidFill>
                <a:schemeClr val="tx2"/>
              </a:solidFill>
              <a:latin typeface="Tahoma" pitchFamily="32" charset="0"/>
            </a:endParaRPr>
          </a:p>
        </p:txBody>
      </p:sp>
      <p:sp>
        <p:nvSpPr>
          <p:cNvPr id="69715" name="Rectangle 83"/>
          <p:cNvSpPr>
            <a:spLocks noChangeArrowheads="1"/>
          </p:cNvSpPr>
          <p:nvPr/>
        </p:nvSpPr>
        <p:spPr bwMode="auto">
          <a:xfrm>
            <a:off x="3286116" y="5000636"/>
            <a:ext cx="2736850" cy="15113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i="1" dirty="0">
                <a:solidFill>
                  <a:srgbClr val="990033"/>
                </a:solidFill>
              </a:rPr>
              <a:t>реглан</a:t>
            </a:r>
          </a:p>
        </p:txBody>
      </p:sp>
      <p:sp>
        <p:nvSpPr>
          <p:cNvPr id="69717" name="Rectangle 85"/>
          <p:cNvSpPr>
            <a:spLocks noChangeArrowheads="1"/>
          </p:cNvSpPr>
          <p:nvPr/>
        </p:nvSpPr>
        <p:spPr bwMode="auto">
          <a:xfrm>
            <a:off x="5429256" y="2636838"/>
            <a:ext cx="3571900" cy="15113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</a:rPr>
              <a:t>цельнокроеные</a:t>
            </a:r>
          </a:p>
        </p:txBody>
      </p:sp>
      <p:sp>
        <p:nvSpPr>
          <p:cNvPr id="69718" name="Text Box 86"/>
          <p:cNvSpPr txBox="1">
            <a:spLocks noChangeArrowheads="1"/>
          </p:cNvSpPr>
          <p:nvPr/>
        </p:nvSpPr>
        <p:spPr bwMode="auto">
          <a:xfrm>
            <a:off x="1106488" y="3005138"/>
            <a:ext cx="225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b="1" i="1" dirty="0" err="1">
                <a:solidFill>
                  <a:srgbClr val="000099"/>
                </a:solidFill>
              </a:rPr>
              <a:t>втачные</a:t>
            </a:r>
            <a:endParaRPr lang="ru-RU" sz="4000" b="1" i="1" dirty="0">
              <a:solidFill>
                <a:srgbClr val="000099"/>
              </a:solidFill>
            </a:endParaRPr>
          </a:p>
        </p:txBody>
      </p:sp>
      <p:sp>
        <p:nvSpPr>
          <p:cNvPr id="69721" name="Line 89"/>
          <p:cNvSpPr>
            <a:spLocks noChangeShapeType="1"/>
          </p:cNvSpPr>
          <p:nvPr/>
        </p:nvSpPr>
        <p:spPr bwMode="auto">
          <a:xfrm flipH="1">
            <a:off x="1979613" y="2205038"/>
            <a:ext cx="1655762" cy="431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723" name="Line 91"/>
          <p:cNvSpPr>
            <a:spLocks noChangeShapeType="1"/>
          </p:cNvSpPr>
          <p:nvPr/>
        </p:nvSpPr>
        <p:spPr bwMode="auto">
          <a:xfrm>
            <a:off x="4284663" y="22050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724" name="Line 92"/>
          <p:cNvSpPr>
            <a:spLocks noChangeShapeType="1"/>
          </p:cNvSpPr>
          <p:nvPr/>
        </p:nvSpPr>
        <p:spPr bwMode="auto">
          <a:xfrm flipH="1">
            <a:off x="4678673" y="2214554"/>
            <a:ext cx="45719" cy="278608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726" name="Line 94"/>
          <p:cNvSpPr>
            <a:spLocks noChangeShapeType="1"/>
          </p:cNvSpPr>
          <p:nvPr/>
        </p:nvSpPr>
        <p:spPr bwMode="auto">
          <a:xfrm>
            <a:off x="5435600" y="2205038"/>
            <a:ext cx="2232025" cy="431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9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9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9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9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9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9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9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9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3" grpId="0"/>
      <p:bldP spid="69655" grpId="0" build="p"/>
      <p:bldP spid="69714" grpId="0" animBg="1"/>
      <p:bldP spid="69715" grpId="0" animBg="1"/>
      <p:bldP spid="69717" grpId="0" animBg="1"/>
      <p:bldP spid="69718" grpId="0"/>
      <p:bldP spid="69721" grpId="0" animBg="1"/>
      <p:bldP spid="69724" grpId="0" animBg="1"/>
      <p:bldP spid="697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6" name="Picture 18" descr="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2463" y="0"/>
            <a:ext cx="2141537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2411413" y="0"/>
            <a:ext cx="4392612" cy="777875"/>
          </a:xfrm>
        </p:spPr>
        <p:txBody>
          <a:bodyPr/>
          <a:lstStyle/>
          <a:p>
            <a:pPr algn="ctr"/>
            <a:r>
              <a:rPr lang="ru-RU" sz="3600" dirty="0" err="1" smtClean="0">
                <a:solidFill>
                  <a:srgbClr val="FF0000"/>
                </a:solidFill>
                <a:latin typeface="Arial" charset="0"/>
              </a:rPr>
              <a:t>Втачные</a:t>
            </a:r>
            <a:r>
              <a:rPr lang="ru-RU" sz="36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Arial" charset="0"/>
              </a:rPr>
              <a:t>рукава</a:t>
            </a:r>
          </a:p>
        </p:txBody>
      </p:sp>
      <p:pic>
        <p:nvPicPr>
          <p:cNvPr id="22534" name="Picture 6" descr="af00187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2160588" cy="3213100"/>
          </a:xfrm>
          <a:noFill/>
          <a:ln/>
        </p:spPr>
      </p:pic>
      <p:pic>
        <p:nvPicPr>
          <p:cNvPr id="22538" name="Picture 10" descr="52265855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3213100"/>
            <a:ext cx="2430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Картинка 29 из 30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6238" y="836613"/>
            <a:ext cx="2344737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 descr="Картинка 10 из 221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56325" y="2924175"/>
            <a:ext cx="2282825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4" descr="52265414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08400" y="3519488"/>
            <a:ext cx="2254250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298" y="0"/>
            <a:ext cx="4248150" cy="98107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charset="0"/>
              </a:rPr>
              <a:t>Рукава реглан</a:t>
            </a:r>
          </a:p>
        </p:txBody>
      </p:sp>
      <p:pic>
        <p:nvPicPr>
          <p:cNvPr id="32771" name="Picture 3" descr="Картинка 1 из 2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" y="0"/>
            <a:ext cx="2097088" cy="3068638"/>
          </a:xfrm>
          <a:noFill/>
          <a:ln/>
        </p:spPr>
      </p:pic>
      <p:pic>
        <p:nvPicPr>
          <p:cNvPr id="32772" name="Picture 4" descr="5226241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5488" y="0"/>
            <a:ext cx="20685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1225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981075"/>
            <a:ext cx="1993900" cy="3241675"/>
          </a:xfrm>
          <a:prstGeom prst="rect">
            <a:avLst/>
          </a:prstGeom>
          <a:noFill/>
        </p:spPr>
      </p:pic>
      <p:pic>
        <p:nvPicPr>
          <p:cNvPr id="32777" name="Picture 9" descr="1225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2363" y="836613"/>
            <a:ext cx="1873250" cy="3173412"/>
          </a:xfrm>
          <a:prstGeom prst="rect">
            <a:avLst/>
          </a:prstGeom>
          <a:noFill/>
        </p:spPr>
      </p:pic>
      <p:pic>
        <p:nvPicPr>
          <p:cNvPr id="32781" name="i-main-pic" descr="Картинка 16 из 53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9925" y="3500438"/>
            <a:ext cx="22479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950" y="3573463"/>
            <a:ext cx="1928813" cy="3141662"/>
          </a:xfrm>
          <a:prstGeom prst="rect">
            <a:avLst/>
          </a:prstGeom>
          <a:noFill/>
        </p:spPr>
      </p:pic>
      <p:pic>
        <p:nvPicPr>
          <p:cNvPr id="32786" name="Picture 18" descr="сканирование000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24300" y="3716338"/>
            <a:ext cx="2035175" cy="3141662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333375"/>
            <a:ext cx="5976938" cy="6921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charset="0"/>
              </a:rPr>
              <a:t>Цельнокроеные рукава</a:t>
            </a:r>
          </a:p>
        </p:txBody>
      </p:sp>
      <p:pic>
        <p:nvPicPr>
          <p:cNvPr id="33797" name="Picture 5" descr="0191_Mar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20713"/>
            <a:ext cx="1751013" cy="3384550"/>
          </a:xfrm>
          <a:noFill/>
          <a:ln/>
        </p:spPr>
      </p:pic>
      <p:pic>
        <p:nvPicPr>
          <p:cNvPr id="33800" name="Picture 8" descr="5226250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716338"/>
            <a:ext cx="213042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Картинка 14 из 14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285728"/>
            <a:ext cx="1785918" cy="344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1225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4300" y="1412875"/>
            <a:ext cx="2105025" cy="3429000"/>
          </a:xfrm>
          <a:prstGeom prst="rect">
            <a:avLst/>
          </a:prstGeom>
          <a:noFill/>
        </p:spPr>
      </p:pic>
      <p:pic>
        <p:nvPicPr>
          <p:cNvPr id="33803" name="Picture 11" descr="Копия сканирование00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7763" y="3643313"/>
            <a:ext cx="1998662" cy="3214687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2875" y="357166"/>
            <a:ext cx="8893176" cy="5572164"/>
            <a:chOff x="90" y="625"/>
            <a:chExt cx="5602" cy="2802"/>
          </a:xfrm>
        </p:grpSpPr>
        <p:sp>
          <p:nvSpPr>
            <p:cNvPr id="28674" name="AutoShape 2"/>
            <p:cNvSpPr>
              <a:spLocks noChangeArrowheads="1"/>
            </p:cNvSpPr>
            <p:nvPr/>
          </p:nvSpPr>
          <p:spPr bwMode="auto">
            <a:xfrm>
              <a:off x="90" y="625"/>
              <a:ext cx="5602" cy="2802"/>
            </a:xfrm>
            <a:prstGeom prst="roundRect">
              <a:avLst>
                <a:gd name="adj" fmla="val 32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78" name="AutoShape 6"/>
            <p:cNvSpPr>
              <a:spLocks noChangeArrowheads="1"/>
            </p:cNvSpPr>
            <p:nvPr/>
          </p:nvSpPr>
          <p:spPr bwMode="auto">
            <a:xfrm>
              <a:off x="2025" y="625"/>
              <a:ext cx="1710" cy="112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C00"/>
                </a:gs>
                <a:gs pos="100000">
                  <a:srgbClr val="F9F67F"/>
                </a:gs>
              </a:gsLst>
              <a:lin ang="5400000" scaled="1"/>
            </a:gradFill>
            <a:ln w="936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 b="1" i="1" dirty="0">
                  <a:solidFill>
                    <a:srgbClr val="000000"/>
                  </a:solidFill>
                </a:rPr>
                <a:t>Способы 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 b="1" i="1" dirty="0">
                  <a:solidFill>
                    <a:srgbClr val="000000"/>
                  </a:solidFill>
                </a:rPr>
                <a:t>обработки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 b="1" i="1" dirty="0">
                  <a:solidFill>
                    <a:srgbClr val="000000"/>
                  </a:solidFill>
                </a:rPr>
                <a:t>низа рукава</a:t>
              </a:r>
            </a:p>
          </p:txBody>
        </p:sp>
        <p:sp>
          <p:nvSpPr>
            <p:cNvPr id="28679" name="AutoShape 7"/>
            <p:cNvSpPr>
              <a:spLocks noChangeArrowheads="1"/>
            </p:cNvSpPr>
            <p:nvPr/>
          </p:nvSpPr>
          <p:spPr bwMode="auto">
            <a:xfrm>
              <a:off x="90" y="1918"/>
              <a:ext cx="1680" cy="115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6600"/>
                </a:gs>
                <a:gs pos="100000">
                  <a:srgbClr val="FF9933"/>
                </a:gs>
              </a:gsLst>
              <a:lin ang="5400000" scaled="1"/>
            </a:gradFill>
            <a:ln w="936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500" b="1" i="1" dirty="0">
                  <a:solidFill>
                    <a:srgbClr val="000000"/>
                  </a:solidFill>
                </a:rPr>
                <a:t>Гладкий низ</a:t>
              </a:r>
            </a:p>
          </p:txBody>
        </p:sp>
        <p:sp>
          <p:nvSpPr>
            <p:cNvPr id="28680" name="AutoShape 8"/>
            <p:cNvSpPr>
              <a:spLocks noChangeArrowheads="1"/>
            </p:cNvSpPr>
            <p:nvPr/>
          </p:nvSpPr>
          <p:spPr bwMode="auto">
            <a:xfrm>
              <a:off x="2050" y="2306"/>
              <a:ext cx="1680" cy="97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6600"/>
                </a:gs>
                <a:gs pos="100000">
                  <a:srgbClr val="FF9933"/>
                </a:gs>
              </a:gsLst>
              <a:lin ang="5400000" scaled="1"/>
            </a:gradFill>
            <a:ln w="936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500" b="1" i="1" dirty="0">
                  <a:solidFill>
                    <a:srgbClr val="000000"/>
                  </a:solidFill>
                </a:rPr>
                <a:t>С манжетами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2500" dirty="0">
                <a:solidFill>
                  <a:srgbClr val="000000"/>
                </a:solidFill>
              </a:endParaRPr>
            </a:p>
          </p:txBody>
        </p:sp>
        <p:sp>
          <p:nvSpPr>
            <p:cNvPr id="28681" name="AutoShape 9"/>
            <p:cNvSpPr>
              <a:spLocks noChangeArrowheads="1"/>
            </p:cNvSpPr>
            <p:nvPr/>
          </p:nvSpPr>
          <p:spPr bwMode="auto">
            <a:xfrm>
              <a:off x="4011" y="1882"/>
              <a:ext cx="1680" cy="125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6600"/>
                </a:gs>
                <a:gs pos="100000">
                  <a:srgbClr val="FF9933"/>
                </a:gs>
              </a:gsLst>
              <a:lin ang="5400000" scaled="1"/>
            </a:gradFill>
            <a:ln w="936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500" b="1" i="1" dirty="0">
                  <a:solidFill>
                    <a:srgbClr val="000000"/>
                  </a:solidFill>
                </a:rPr>
                <a:t>С отделочными 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500" b="1" i="1" dirty="0">
                  <a:solidFill>
                    <a:srgbClr val="000000"/>
                  </a:solidFill>
                </a:rPr>
                <a:t>деталями</a:t>
              </a:r>
            </a:p>
          </p:txBody>
        </p:sp>
      </p:grpSp>
      <p:cxnSp>
        <p:nvCxnSpPr>
          <p:cNvPr id="18" name="Прямая со стрелкой 17"/>
          <p:cNvCxnSpPr>
            <a:stCxn id="28678" idx="1"/>
            <a:endCxn id="28679" idx="0"/>
          </p:cNvCxnSpPr>
          <p:nvPr/>
        </p:nvCxnSpPr>
        <p:spPr>
          <a:xfrm rot="10800000" flipV="1">
            <a:off x="1476376" y="1471797"/>
            <a:ext cx="1738313" cy="145713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8678" idx="3"/>
            <a:endCxn id="28681" idx="0"/>
          </p:cNvCxnSpPr>
          <p:nvPr/>
        </p:nvCxnSpPr>
        <p:spPr>
          <a:xfrm>
            <a:off x="5929313" y="1471798"/>
            <a:ext cx="1771650" cy="138569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8678" idx="2"/>
            <a:endCxn id="28680" idx="0"/>
          </p:cNvCxnSpPr>
          <p:nvPr/>
        </p:nvCxnSpPr>
        <p:spPr>
          <a:xfrm rot="16200000" flipH="1">
            <a:off x="4023119" y="3135311"/>
            <a:ext cx="1113638" cy="1587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 l="5975" t="61005" r="78076" b="7550"/>
          <a:stretch>
            <a:fillRect/>
          </a:stretch>
        </p:blipFill>
        <p:spPr bwMode="auto">
          <a:xfrm>
            <a:off x="1187450" y="2133600"/>
            <a:ext cx="1152525" cy="2881313"/>
          </a:xfrm>
          <a:prstGeom prst="rect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 l="49806" t="64240" r="31589" b="552"/>
          <a:stretch>
            <a:fillRect/>
          </a:stretch>
        </p:blipFill>
        <p:spPr bwMode="auto">
          <a:xfrm>
            <a:off x="4929190" y="3929066"/>
            <a:ext cx="1058862" cy="2592388"/>
          </a:xfrm>
          <a:prstGeom prst="rect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 l="48813" t="28008" r="33235" b="40569"/>
          <a:stretch>
            <a:fillRect/>
          </a:stretch>
        </p:blipFill>
        <p:spPr bwMode="auto">
          <a:xfrm>
            <a:off x="4643438" y="333375"/>
            <a:ext cx="1058862" cy="2349500"/>
          </a:xfrm>
          <a:prstGeom prst="rect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 l="5975" t="28008" r="78076" b="40569"/>
          <a:stretch>
            <a:fillRect/>
          </a:stretch>
        </p:blipFill>
        <p:spPr bwMode="auto">
          <a:xfrm>
            <a:off x="7308850" y="1557338"/>
            <a:ext cx="979488" cy="2446337"/>
          </a:xfrm>
          <a:prstGeom prst="rect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</p:pic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2555875" y="2203450"/>
            <a:ext cx="1584325" cy="795338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2555875" y="3427413"/>
            <a:ext cx="4608513" cy="219075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2916238" y="4508500"/>
            <a:ext cx="1439862" cy="792163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35528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 гладким низом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 animBg="1"/>
      <p:bldP spid="18439" grpId="0" animBg="1"/>
      <p:bldP spid="184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 l="7867" r="10564" b="51517"/>
          <a:stretch>
            <a:fillRect/>
          </a:stretch>
        </p:blipFill>
        <p:spPr bwMode="auto">
          <a:xfrm>
            <a:off x="285720" y="1643050"/>
            <a:ext cx="5956300" cy="4613275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 t="1825" r="60399" b="42905"/>
          <a:stretch>
            <a:fillRect/>
          </a:stretch>
        </p:blipFill>
        <p:spPr bwMode="auto">
          <a:xfrm>
            <a:off x="5000629" y="214290"/>
            <a:ext cx="3286148" cy="5072098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 l="5975" t="61005" r="78076" b="7550"/>
          <a:stretch>
            <a:fillRect/>
          </a:stretch>
        </p:blipFill>
        <p:spPr bwMode="auto">
          <a:xfrm>
            <a:off x="611188" y="1700213"/>
            <a:ext cx="1152525" cy="2881312"/>
          </a:xfrm>
          <a:prstGeom prst="rect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 l="50018" t="65823" r="31102" b="5701"/>
          <a:stretch>
            <a:fillRect/>
          </a:stretch>
        </p:blipFill>
        <p:spPr bwMode="auto">
          <a:xfrm>
            <a:off x="7092950" y="3429000"/>
            <a:ext cx="1366838" cy="2592388"/>
          </a:xfrm>
          <a:prstGeom prst="rect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 l="50018" t="35762" r="33076" b="35759"/>
          <a:stretch>
            <a:fillRect/>
          </a:stretch>
        </p:blipFill>
        <p:spPr bwMode="auto">
          <a:xfrm>
            <a:off x="4140200" y="4076700"/>
            <a:ext cx="1223963" cy="2592388"/>
          </a:xfrm>
          <a:prstGeom prst="rect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 l="6268" t="36565" r="77815" b="35759"/>
          <a:stretch>
            <a:fillRect/>
          </a:stretch>
        </p:blipFill>
        <p:spPr bwMode="auto">
          <a:xfrm>
            <a:off x="7019925" y="620713"/>
            <a:ext cx="1152525" cy="2519362"/>
          </a:xfrm>
          <a:prstGeom prst="rect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/>
          <a:srcRect l="49806" t="29030" r="31589" b="36589"/>
          <a:stretch>
            <a:fillRect/>
          </a:stretch>
        </p:blipFill>
        <p:spPr bwMode="auto">
          <a:xfrm>
            <a:off x="3995738" y="188913"/>
            <a:ext cx="1165225" cy="2781300"/>
          </a:xfrm>
          <a:prstGeom prst="rect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</p:pic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2051050" y="2132013"/>
            <a:ext cx="1441450" cy="722312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2051050" y="2706688"/>
            <a:ext cx="4826000" cy="723900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2124075" y="3716338"/>
            <a:ext cx="4895850" cy="217487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2124075" y="4149725"/>
            <a:ext cx="1871663" cy="935038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0" name="WordArt 10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5528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 </a:t>
            </a:r>
            <a:r>
              <a:rPr lang="ru-RU" sz="3600" b="1" kern="10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манжетом</a:t>
            </a:r>
            <a:endParaRPr lang="ru-RU" sz="3600" b="1" kern="1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animBg="1"/>
      <p:bldP spid="20488" grpId="0" animBg="1"/>
      <p:bldP spid="20489" grpId="0" animBg="1"/>
      <p:bldP spid="204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60350"/>
            <a:ext cx="3759225" cy="5240352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60350"/>
            <a:ext cx="3405182" cy="5168914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428736"/>
            <a:ext cx="72152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Если красота - десять частей,</a:t>
            </a:r>
            <a:br>
              <a:rPr lang="ru-RU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то девять из них- одежда</a:t>
            </a:r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</a:t>
            </a:r>
            <a:r>
              <a:rPr lang="ru-RU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азербайджанская поговорка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/>
          <a:srcRect l="2164" t="29044" r="81610" b="36629"/>
          <a:stretch>
            <a:fillRect/>
          </a:stretch>
        </p:blipFill>
        <p:spPr bwMode="auto">
          <a:xfrm>
            <a:off x="4787900" y="4292600"/>
            <a:ext cx="841375" cy="2298700"/>
          </a:xfrm>
          <a:prstGeom prst="rect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 l="48933" t="36572" r="35493" b="35822"/>
          <a:stretch>
            <a:fillRect/>
          </a:stretch>
        </p:blipFill>
        <p:spPr bwMode="auto">
          <a:xfrm>
            <a:off x="6357950" y="3786190"/>
            <a:ext cx="933450" cy="2178050"/>
          </a:xfrm>
          <a:prstGeom prst="rect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 l="47913" t="64981" r="34435" b="6638"/>
          <a:stretch>
            <a:fillRect/>
          </a:stretch>
        </p:blipFill>
        <p:spPr bwMode="auto">
          <a:xfrm>
            <a:off x="6572264" y="500042"/>
            <a:ext cx="952500" cy="2519362"/>
          </a:xfrm>
          <a:prstGeom prst="rect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 l="1212" t="1111" r="82172" b="64200"/>
          <a:stretch>
            <a:fillRect/>
          </a:stretch>
        </p:blipFill>
        <p:spPr bwMode="auto">
          <a:xfrm>
            <a:off x="8027988" y="2492375"/>
            <a:ext cx="811212" cy="2232025"/>
          </a:xfrm>
          <a:prstGeom prst="rect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 l="48813" t="61005" r="33235" b="7550"/>
          <a:stretch>
            <a:fillRect/>
          </a:stretch>
        </p:blipFill>
        <p:spPr bwMode="auto">
          <a:xfrm>
            <a:off x="4500563" y="188913"/>
            <a:ext cx="1057275" cy="2349500"/>
          </a:xfrm>
          <a:prstGeom prst="rect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/>
          <a:srcRect l="5975" t="61005" r="78076" b="7550"/>
          <a:stretch>
            <a:fillRect/>
          </a:stretch>
        </p:blipFill>
        <p:spPr bwMode="auto">
          <a:xfrm>
            <a:off x="1071538" y="1357298"/>
            <a:ext cx="1152525" cy="2881313"/>
          </a:xfrm>
          <a:prstGeom prst="rect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</p:pic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2484438" y="1914525"/>
            <a:ext cx="1655762" cy="1155700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2484438" y="2635250"/>
            <a:ext cx="4032250" cy="939800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V="1">
            <a:off x="2484438" y="3498850"/>
            <a:ext cx="5400675" cy="363538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V="1">
            <a:off x="2484438" y="4075113"/>
            <a:ext cx="3671887" cy="147637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2555875" y="4508500"/>
            <a:ext cx="2016125" cy="576263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40" name="WordArt 12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5528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 отделочными деталями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  <p:bldP spid="22536" grpId="0" animBg="1"/>
      <p:bldP spid="22537" grpId="0" animBg="1"/>
      <p:bldP spid="22538" grpId="0" animBg="1"/>
      <p:bldP spid="22539" grpId="0" animBg="1"/>
      <p:bldP spid="225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15888"/>
            <a:ext cx="2232025" cy="6381750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14290"/>
            <a:ext cx="3074987" cy="6265862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33375"/>
            <a:ext cx="2805112" cy="5976938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60350"/>
            <a:ext cx="2452688" cy="6021388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692150"/>
            <a:ext cx="3787775" cy="4895850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763588"/>
            <a:ext cx="4303713" cy="4897437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85786" y="214290"/>
            <a:ext cx="7786742" cy="2071702"/>
          </a:xfrm>
          <a:ln/>
        </p:spPr>
        <p:txBody>
          <a:bodyPr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FF0000"/>
                </a:solidFill>
              </a:rPr>
              <a:t>Тема урока: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>
                <a:solidFill>
                  <a:schemeClr val="bg1"/>
                </a:solidFill>
              </a:rPr>
              <a:t> «Обработка   нижнего   среза   рукава  «фонарик»  резиновой  тесьмой                                                      с  образованием  двойной  оборки ».</a:t>
            </a:r>
            <a:r>
              <a:rPr lang="ru-RU" sz="4800" dirty="0">
                <a:solidFill>
                  <a:schemeClr val="bg1"/>
                </a:solidFill>
              </a:rPr>
              <a:t/>
            </a:r>
            <a:br>
              <a:rPr lang="ru-RU" sz="4800" dirty="0">
                <a:solidFill>
                  <a:schemeClr val="bg1"/>
                </a:solidFill>
              </a:rPr>
            </a:b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Администратор\Рабочий стол\фото к уроку\сж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000240"/>
            <a:ext cx="3214710" cy="4254763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57356" y="2000240"/>
            <a:ext cx="5143536" cy="3429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7" descr="Девочка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57166"/>
            <a:ext cx="2220912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7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5214950"/>
            <a:ext cx="144145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428728" y="1857364"/>
            <a:ext cx="6286544" cy="3571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Инструменты , приспособления и           принадлежности: 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                   </a:t>
            </a:r>
            <a:r>
              <a:rPr lang="ru-RU" sz="2400" dirty="0" smtClean="0">
                <a:solidFill>
                  <a:schemeClr val="bg1"/>
                </a:solidFill>
              </a:rPr>
              <a:t>игла, ножницы,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             напёрсток, булавки, линейка,           карандаш, </a:t>
            </a:r>
            <a:r>
              <a:rPr lang="ru-RU" sz="2400" dirty="0" err="1" smtClean="0">
                <a:solidFill>
                  <a:schemeClr val="bg1"/>
                </a:solidFill>
              </a:rPr>
              <a:t>линейка,швейная</a:t>
            </a:r>
            <a:r>
              <a:rPr lang="ru-RU" sz="2400" dirty="0" smtClean="0">
                <a:solidFill>
                  <a:schemeClr val="bg1"/>
                </a:solidFill>
              </a:rPr>
              <a:t> машина, утюг.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Материалы для работы: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крой образца, швейные нитки.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4282" y="274638"/>
            <a:ext cx="321471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ПРАКТИЧЕСКАЯ  РАБОТА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 flipH="1">
            <a:off x="8686799" y="160020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Ход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1.</a:t>
            </a:r>
            <a:r>
              <a:rPr lang="ru-RU" b="1" i="1" dirty="0" smtClean="0"/>
              <a:t>   </a:t>
            </a:r>
            <a:r>
              <a:rPr lang="ru-RU" b="1" i="1" dirty="0" smtClean="0">
                <a:solidFill>
                  <a:schemeClr val="bg1"/>
                </a:solidFill>
              </a:rPr>
              <a:t>Проложить контрольную линию  перегиба  оборки  строчкой  прямых  стежков. </a:t>
            </a:r>
            <a:endParaRPr lang="ru-RU" dirty="0"/>
          </a:p>
        </p:txBody>
      </p:sp>
      <p:pic>
        <p:nvPicPr>
          <p:cNvPr id="2050" name="Picture 2" descr="C:\Documents and Settings\Администратор\Рабочий стол\фото к уроку\сж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876"/>
            <a:ext cx="3214710" cy="2286016"/>
          </a:xfrm>
          <a:prstGeom prst="rect">
            <a:avLst/>
          </a:prstGeom>
          <a:noFill/>
        </p:spPr>
      </p:pic>
      <p:pic>
        <p:nvPicPr>
          <p:cNvPr id="2054" name="Picture 6" descr="C:\Documents and Settings\Администратор\Рабочий стол\фото к уроку\сж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876"/>
            <a:ext cx="3357586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2. Сложить  рукав лицевой  стороной  внутрь, уравнять  срезы, сметать, стачать швом  шириной 1-1,5 см., обметать.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   Заутюжить шов на  одну  из  сторон.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C:\Documents and Settings\Администратор\Рабочий стол\фото к уроку\сж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214686"/>
            <a:ext cx="4000528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3. Подогнуть  нижний  срез  рукава  на  изнаночную  сторону на  7-10 мм, заметать  подгиб.</a:t>
            </a:r>
            <a:endParaRPr lang="ru-RU" dirty="0"/>
          </a:p>
        </p:txBody>
      </p:sp>
      <p:pic>
        <p:nvPicPr>
          <p:cNvPr id="4099" name="Picture 3" descr="C:\Documents and Settings\Администратор\Рабочий стол\фото к уроку\сж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357430"/>
            <a:ext cx="4643470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278608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4. Перегнуть  подогнутый  край  на  изнаночную  сторону  по  линии  перегиба  оборки,  заметать. 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5.   Проложить  машинную  строчку  на  расстоянии 1-2 мм.  от края  внутреннего  подгиба (оставить  отверстие  для  продергивания  резиновой  тесьмы).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фото к уроку\сж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643314"/>
            <a:ext cx="3571900" cy="2643206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фото к уроку\сж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714752"/>
            <a:ext cx="3357586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 l="46036" t="745" b="31851"/>
          <a:stretch>
            <a:fillRect/>
          </a:stretch>
        </p:blipFill>
        <p:spPr bwMode="auto">
          <a:xfrm>
            <a:off x="3203575" y="188913"/>
            <a:ext cx="3924300" cy="614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4929190" y="5000636"/>
            <a:ext cx="2087562" cy="1295400"/>
          </a:xfrm>
          <a:prstGeom prst="ellipse">
            <a:avLst/>
          </a:prstGeom>
          <a:solidFill>
            <a:srgbClr val="33CCCC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143504" y="5000636"/>
            <a:ext cx="1728787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Основные детали швейного изделия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188913"/>
            <a:ext cx="1517650" cy="1325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207170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6. Проложить вторую  машинную  строчку  на  расстоянии 1см.  от  первой машинной  строчки (в сторону  оборки). Удалить  нитки  строчек  временного  назначения.</a:t>
            </a:r>
            <a:endParaRPr lang="ru-RU" dirty="0"/>
          </a:p>
        </p:txBody>
      </p:sp>
      <p:pic>
        <p:nvPicPr>
          <p:cNvPr id="2050" name="Picture 2" descr="C:\Documents and Settings\Администратор\Рабочий стол\фото к уроку\сж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500306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7. Продернуть  резиновую  тесьму,  закрепить  концы ручными  косыми  стежками.</a:t>
            </a:r>
            <a:endParaRPr lang="ru-RU" dirty="0"/>
          </a:p>
        </p:txBody>
      </p:sp>
      <p:pic>
        <p:nvPicPr>
          <p:cNvPr id="3074" name="Picture 2" descr="C:\Documents and Settings\Администратор\Рабочий стол\фото к уроку\сж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428868"/>
            <a:ext cx="3214710" cy="2857520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\Рабочий стол\фото к уроку\сж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428868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57612" y="3029744"/>
            <a:ext cx="16287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9759 L 0 -0.4306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43062 L 0.40156 -0.44102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156 -0.44102 L 0.40156 0.2407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156 0.24075 L -0.38594 0.2513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594 0.25139 L -0.38594 -0.4410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892 -0.0976 L 0.00295 -0.44357 L 0.42518 -0.0976 L 0.00295 0.24861 L -0.41892 -0.0976 Z " pathEditMode="relative" rAng="0" ptsTypes="FFFFF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-0.05689 C -0.27448 -0.31291 -0.1434 -0.48196 0.0125 -0.497 C 0.16806 -0.51226 0.3165 -0.37072 0.42396 -0.13275 C 0.34375 0.12349 0.21233 0.29255 0.0566 0.30758 C -0.09861 0.32285 -0.24739 0.18108 -0.35434 -0.05689 Z " pathEditMode="relative" rAng="-249667" ptsTypes="fffff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07 -0.3439 C -0.42691 -0.23682 -0.35694 -0.12466 -0.25243 -0.08858 C -0.14427 -0.05111 -0.04218 -0.10361 -0.02135 -0.21069 C -0.00052 -0.318 0.10157 -0.37026 0.20972 -0.3328 C 0.31424 -0.29672 0.38455 -0.18479 0.36354 -0.07748 " pathEditMode="relative" rAng="874819" ptsTypes="fffff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Самоанализ выполненной работы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u="sng" dirty="0" smtClean="0">
                <a:solidFill>
                  <a:schemeClr val="bg1"/>
                </a:solidFill>
              </a:rPr>
              <a:t>План анализа</a:t>
            </a:r>
          </a:p>
          <a:p>
            <a:pPr marL="514350" lvl="0" indent="-51435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1.  Какую работу выполняла?</a:t>
            </a:r>
          </a:p>
          <a:p>
            <a:pPr marL="514350" indent="-51435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 </a:t>
            </a:r>
          </a:p>
          <a:p>
            <a:pPr marL="514350" lvl="0" indent="-51435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2.  Какие швы применяла?</a:t>
            </a:r>
          </a:p>
          <a:p>
            <a:pPr marL="514350" indent="-51435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 </a:t>
            </a:r>
          </a:p>
          <a:p>
            <a:pPr marL="514350" lvl="0" indent="-51435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3.  Допустила ли ошибки при выполнении работы?</a:t>
            </a:r>
          </a:p>
          <a:p>
            <a:pPr marL="514350" indent="-51435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 </a:t>
            </a:r>
          </a:p>
          <a:p>
            <a:pPr marL="514350" lvl="0" indent="-51435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4.  Если да, то как их исправила?</a:t>
            </a:r>
          </a:p>
          <a:p>
            <a:pPr marL="514350" indent="-51435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 </a:t>
            </a:r>
          </a:p>
          <a:p>
            <a:pPr marL="514350" lvl="0" indent="-51435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5.  Довольна ли своей работой?</a:t>
            </a:r>
          </a:p>
          <a:p>
            <a:pPr marL="514350" indent="-51435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 </a:t>
            </a:r>
          </a:p>
          <a:p>
            <a:pPr marL="514350" lvl="0" indent="-51435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6.   Можно ли сделать лучше?</a:t>
            </a:r>
          </a:p>
          <a:p>
            <a:pPr marL="514350" indent="-51435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 </a:t>
            </a:r>
          </a:p>
          <a:p>
            <a:pPr marL="514350" lvl="0" indent="-51435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7.   Какую бы оценку себе поставила?</a:t>
            </a: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Найди отличия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MyDoc\Desktop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4357718" cy="4071966"/>
          </a:xfrm>
          <a:prstGeom prst="rect">
            <a:avLst/>
          </a:prstGeom>
          <a:noFill/>
        </p:spPr>
      </p:pic>
      <p:pic>
        <p:nvPicPr>
          <p:cNvPr id="1027" name="Picture 3" descr="D:\MyDoc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736"/>
            <a:ext cx="4210052" cy="4119566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Девочка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85728"/>
            <a:ext cx="2220912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7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143512"/>
            <a:ext cx="144145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643174" y="1857364"/>
            <a:ext cx="4071966" cy="3429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Спасибо </a:t>
            </a:r>
          </a:p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за урок!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857884" y="571479"/>
            <a:ext cx="2786082" cy="5572165"/>
          </a:xfrm>
          <a:ln/>
        </p:spPr>
        <p:txBody>
          <a:bodyPr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6600" i="1" dirty="0" smtClean="0">
                <a:solidFill>
                  <a:schemeClr val="bg1"/>
                </a:solidFill>
              </a:rPr>
              <a:t>Р</a:t>
            </a:r>
            <a:br>
              <a:rPr lang="ru-RU" sz="6600" i="1" dirty="0" smtClean="0">
                <a:solidFill>
                  <a:schemeClr val="bg1"/>
                </a:solidFill>
              </a:rPr>
            </a:br>
            <a:r>
              <a:rPr lang="ru-RU" sz="6600" i="1" dirty="0" smtClean="0">
                <a:solidFill>
                  <a:schemeClr val="bg1"/>
                </a:solidFill>
              </a:rPr>
              <a:t>у</a:t>
            </a:r>
            <a:br>
              <a:rPr lang="ru-RU" sz="6600" i="1" dirty="0" smtClean="0">
                <a:solidFill>
                  <a:schemeClr val="bg1"/>
                </a:solidFill>
              </a:rPr>
            </a:br>
            <a:r>
              <a:rPr lang="ru-RU" sz="6600" i="1" dirty="0" smtClean="0">
                <a:solidFill>
                  <a:schemeClr val="bg1"/>
                </a:solidFill>
              </a:rPr>
              <a:t>к</a:t>
            </a:r>
            <a:br>
              <a:rPr lang="ru-RU" sz="6600" i="1" dirty="0" smtClean="0">
                <a:solidFill>
                  <a:schemeClr val="bg1"/>
                </a:solidFill>
              </a:rPr>
            </a:br>
            <a:r>
              <a:rPr lang="ru-RU" sz="6600" i="1" dirty="0" smtClean="0">
                <a:solidFill>
                  <a:schemeClr val="bg1"/>
                </a:solidFill>
              </a:rPr>
              <a:t>а</a:t>
            </a:r>
            <a:br>
              <a:rPr lang="ru-RU" sz="6600" i="1" dirty="0" smtClean="0">
                <a:solidFill>
                  <a:schemeClr val="bg1"/>
                </a:solidFill>
              </a:rPr>
            </a:br>
            <a:r>
              <a:rPr lang="ru-RU" sz="6600" i="1" dirty="0" smtClean="0">
                <a:solidFill>
                  <a:schemeClr val="bg1"/>
                </a:solidFill>
              </a:rPr>
              <a:t>в</a:t>
            </a:r>
            <a:br>
              <a:rPr lang="ru-RU" sz="6600" i="1" dirty="0" smtClean="0">
                <a:solidFill>
                  <a:schemeClr val="bg1"/>
                </a:solidFill>
              </a:rPr>
            </a:br>
            <a:r>
              <a:rPr lang="ru-RU" sz="6600" i="1" dirty="0">
                <a:solidFill>
                  <a:schemeClr val="bg1"/>
                </a:solidFill>
              </a:rPr>
              <a:t>а</a:t>
            </a:r>
          </a:p>
        </p:txBody>
      </p:sp>
      <p:pic>
        <p:nvPicPr>
          <p:cNvPr id="9" name="Рисунок 8" descr="C:\Documents and Settings\Администратор\Рабочий стол\материал  к открыт уроку\art11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457203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358082" y="2357430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  <a:ln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FF0000"/>
                </a:solidFill>
              </a:rPr>
              <a:t>История рукава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268413"/>
            <a:ext cx="4681537" cy="5300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7543800" cy="143192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charset="0"/>
              </a:rPr>
              <a:t>Древний мир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1989138"/>
            <a:ext cx="3702050" cy="36258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dirty="0">
                <a:solidFill>
                  <a:srgbClr val="000000"/>
                </a:solidFill>
                <a:effectLst/>
                <a:latin typeface="Arial" charset="0"/>
              </a:rPr>
              <a:t>    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Arial" charset="0"/>
              </a:rPr>
              <a:t>У большинства древних народов классические античные одежды и плащи были без рукавов. </a:t>
            </a:r>
          </a:p>
          <a:p>
            <a:endParaRPr lang="ru-RU" sz="2800" b="1" i="1" dirty="0">
              <a:solidFill>
                <a:srgbClr val="003399"/>
              </a:solidFill>
              <a:effectLst/>
              <a:latin typeface="Arial" charset="0"/>
            </a:endParaRPr>
          </a:p>
        </p:txBody>
      </p:sp>
      <p:pic>
        <p:nvPicPr>
          <p:cNvPr id="62471" name="Picture 7" descr="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0695" y="1571612"/>
            <a:ext cx="2857520" cy="4143404"/>
          </a:xfrm>
          <a:noFill/>
          <a:ln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6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543800" cy="1155700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rgbClr val="FF0000"/>
                </a:solidFill>
              </a:rPr>
              <a:t>Средневековье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1643050"/>
            <a:ext cx="5000660" cy="300039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800" dirty="0"/>
              <a:t>   </a:t>
            </a:r>
            <a:endParaRPr lang="ru-RU" sz="2800" dirty="0" smtClean="0"/>
          </a:p>
          <a:p>
            <a:pPr>
              <a:buFont typeface="Wingdings" pitchFamily="2" charset="2"/>
              <a:buNone/>
            </a:pPr>
            <a:r>
              <a:rPr lang="ru-RU" sz="2800" dirty="0" smtClean="0"/>
              <a:t>     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Arial" charset="0"/>
              </a:rPr>
              <a:t>В 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Arial" charset="0"/>
              </a:rPr>
              <a:t>средневековую одежду рукава пришли из 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Arial" charset="0"/>
              </a:rPr>
              <a:t>Византии.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Arial" charset="0"/>
              </a:rPr>
              <a:t>В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Arial" charset="0"/>
              </a:rPr>
              <a:t>это время возникает нормальный покрой прочно вшитого рукава. </a:t>
            </a:r>
          </a:p>
        </p:txBody>
      </p:sp>
      <p:pic>
        <p:nvPicPr>
          <p:cNvPr id="35847" name="Picture 7" descr="715. Статуя Марии Магдалины. Нотр-Дам, Монлюсон, XIII-XV вв. Готическое платье с узкими Длинными рукавами, большей частью без украшений. Плащ-накидка, дополняющая костюм, переходит в капюшон. 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48388" y="1700213"/>
            <a:ext cx="2266950" cy="4608512"/>
          </a:xfrm>
          <a:noFill/>
          <a:ln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7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Ренессанс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8820150" cy="12239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    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Arial" charset="0"/>
              </a:rPr>
              <a:t>В эпоху Ренессанса и позднее большой популярностью пользовались рукава с прорезями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Arial" charset="0"/>
              </a:rPr>
              <a:t>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Arial" charset="0"/>
              </a:rPr>
              <a:t>а также присборенные.</a:t>
            </a:r>
            <a:r>
              <a:rPr lang="ru-RU" sz="2400" i="1" dirty="0">
                <a:solidFill>
                  <a:srgbClr val="003399"/>
                </a:solidFill>
                <a:effectLst/>
                <a:latin typeface="Arial" charset="0"/>
              </a:rPr>
              <a:t> </a:t>
            </a:r>
          </a:p>
        </p:txBody>
      </p:sp>
      <p:pic>
        <p:nvPicPr>
          <p:cNvPr id="37895" name="Picture 7" descr="717. Ян ван Скорель, Мария Магдалина. Государственный музей, Амстердам. Рукав одежды девушки в стиле Ренессанс вышит жемчугом ромбовидным узором. 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36838"/>
            <a:ext cx="2522537" cy="3527425"/>
          </a:xfrm>
          <a:noFill/>
          <a:ln/>
        </p:spPr>
      </p:pic>
      <p:pic>
        <p:nvPicPr>
          <p:cNvPr id="37896" name="Picture 8" descr="716. Тициан, Портрет мужчины в голубом. Национальная галерея, Лондон. На дворянине эпохи Ренессанса блуза из атласа с расширенными рукавами.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2924175"/>
            <a:ext cx="24685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1" descr="719. Микеланджело Караваджо, La bonne aventure (хорошее приключение) (фрагмент). Лувр Париж. Вариант рукава с прорезью в стиле барокко по всей длине рукава вшита полоска другого цвета На запястьи к рукаву пришита белая оборка - манжета. Подобное же решение имеет и белый воротник. Костюм дополняет берет с двухцветными перьями и накидка.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3141663"/>
            <a:ext cx="227806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79375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charset="0"/>
              </a:rPr>
              <a:t>17 век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401888"/>
            <a:ext cx="3702050" cy="29908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/>
              <a:t>    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Arial" charset="0"/>
              </a:rPr>
              <a:t>Конец 17 века-рукава вверху узкие с расширенным низом и широкими отложными манжетами. </a:t>
            </a:r>
          </a:p>
        </p:txBody>
      </p:sp>
      <p:pic>
        <p:nvPicPr>
          <p:cNvPr id="47111" name="Picture 7" descr="Костюм XVII ве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92775" y="2139950"/>
            <a:ext cx="2401888" cy="3690938"/>
          </a:xfrm>
          <a:noFill/>
          <a:ln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09" grpId="0" build="p"/>
    </p:bldLst>
  </p:timing>
</p:sld>
</file>

<file path=ppt/theme/theme1.xml><?xml version="1.0" encoding="utf-8"?>
<a:theme xmlns:a="http://schemas.openxmlformats.org/drawingml/2006/main" name="Сайт Дронова Н.В..docx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Сайт Дронова Н.В.</Template>
  <TotalTime>356</TotalTime>
  <Words>329</Words>
  <Application>Microsoft Office PowerPoint</Application>
  <PresentationFormat>Экран (4:3)</PresentationFormat>
  <Paragraphs>72</Paragraphs>
  <Slides>35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Сайт Дронова Н.В..docx</vt:lpstr>
      <vt:lpstr>ВИДЫ  РУКАВОВ.  ИСТОРИЯ  ПОЯВЛЕНИЯ.   Подготовила учитель  трудового обучения МКОУ «Сявской коррекционной школы-интернат» Хребтова Л.А.</vt:lpstr>
      <vt:lpstr>Слайд 2</vt:lpstr>
      <vt:lpstr>Слайд 3</vt:lpstr>
      <vt:lpstr>Р у к а в а</vt:lpstr>
      <vt:lpstr>История рукава</vt:lpstr>
      <vt:lpstr>Древний мир</vt:lpstr>
      <vt:lpstr>Средневековье</vt:lpstr>
      <vt:lpstr>Ренессанс</vt:lpstr>
      <vt:lpstr>17 век</vt:lpstr>
      <vt:lpstr>19 век</vt:lpstr>
      <vt:lpstr> Основные виды рукавов</vt:lpstr>
      <vt:lpstr>Втачные рукава</vt:lpstr>
      <vt:lpstr>Рукава реглан</vt:lpstr>
      <vt:lpstr>Цельнокроеные рукава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Тема урока:  «Обработка   нижнего   среза   рукава  «фонарик»  резиновой  тесьмой                                                      с  образованием  двойной  оборки ». </vt:lpstr>
      <vt:lpstr>ПРАКТИЧЕСКАЯ  РАБОТА</vt:lpstr>
      <vt:lpstr>Ход работы:</vt:lpstr>
      <vt:lpstr>Слайд 27</vt:lpstr>
      <vt:lpstr>Слайд 28</vt:lpstr>
      <vt:lpstr>Слайд 29</vt:lpstr>
      <vt:lpstr>Слайд 30</vt:lpstr>
      <vt:lpstr>Слайд 31</vt:lpstr>
      <vt:lpstr>Слайд 32</vt:lpstr>
      <vt:lpstr>Самоанализ выполненной работы</vt:lpstr>
      <vt:lpstr>Найди отличия</vt:lpstr>
      <vt:lpstr>Слайд 35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«Способы обработки  низа рукавов»</dc:title>
  <dc:creator>XTreme</dc:creator>
  <cp:lastModifiedBy>DOM</cp:lastModifiedBy>
  <cp:revision>66</cp:revision>
  <dcterms:created xsi:type="dcterms:W3CDTF">2012-10-21T14:08:39Z</dcterms:created>
  <dcterms:modified xsi:type="dcterms:W3CDTF">2017-03-12T14:57:19Z</dcterms:modified>
</cp:coreProperties>
</file>