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D6D9-2437-4ED6-B99F-091510F62A8C}" type="datetimeFigureOut">
              <a:rPr lang="ru-RU" smtClean="0"/>
              <a:pPr/>
              <a:t>26.08.2018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EB24E-17BB-4B03-9F76-F804BB3E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Мастер-класс </a:t>
            </a:r>
            <a:r>
              <a:rPr lang="ru-RU" b="1" i="1" dirty="0" smtClean="0"/>
              <a:t>для педагогов</a:t>
            </a:r>
            <a:br>
              <a:rPr lang="ru-RU" b="1" i="1" dirty="0" smtClean="0"/>
            </a:br>
            <a:r>
              <a:rPr lang="ru-RU" b="1" i="1" dirty="0" smtClean="0"/>
              <a:t>«Использование </a:t>
            </a:r>
            <a:r>
              <a:rPr lang="ru-RU" b="1" i="1" dirty="0"/>
              <a:t>дидактических игр, как способ формирования математических способностей детей дошкольного возраста»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6500858" cy="113823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        Подготовила:О.Б.Карева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игра  -конструктор </a:t>
            </a:r>
            <a:r>
              <a:rPr lang="ru-RU" dirty="0"/>
              <a:t>«Волшебные фигуры»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57158" y="1785926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4282" y="3071810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928794" y="1785926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3143248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3143248"/>
            <a:ext cx="914400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28596" y="4643446"/>
            <a:ext cx="785818" cy="78581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500166" y="4643446"/>
            <a:ext cx="785818" cy="78581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643174" y="4643446"/>
            <a:ext cx="785818" cy="78581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929454" y="2214554"/>
            <a:ext cx="1060704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715140" y="3143248"/>
            <a:ext cx="1489332" cy="128390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357950" y="4429132"/>
            <a:ext cx="2286016" cy="180550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529538" cy="857256"/>
          </a:xfrm>
        </p:spPr>
        <p:txBody>
          <a:bodyPr>
            <a:normAutofit/>
          </a:bodyPr>
          <a:lstStyle/>
          <a:p>
            <a:r>
              <a:rPr lang="ru-RU" i="1" dirty="0"/>
              <a:t>З</a:t>
            </a:r>
            <a:r>
              <a:rPr lang="ru-RU" i="1" dirty="0" smtClean="0"/>
              <a:t>аключение</a:t>
            </a:r>
            <a:endParaRPr lang="ru-RU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214414" y="1643050"/>
            <a:ext cx="6557986" cy="399575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Математика – наука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Хороша и всем нужна,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Без нее прожить нам трудно,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Без нее нам жизнь сложна.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 хотя математика – один из самых сложных предметов, но наши воспитанники не должны узнать об этом никогда, ведь наша цель – научить ребенка постигать математику с интересом и удовольствием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7973132_slayd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45465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400" dirty="0"/>
              <a:t>Приоритет моего выступления «Формирование элементарных математических способностей» .</a:t>
            </a:r>
          </a:p>
          <a:p>
            <a:pPr lvl="0"/>
            <a:r>
              <a:rPr lang="ru-RU" sz="3400" dirty="0"/>
              <a:t>Образовательная область: Познавательное развитие  (Формирование элементарных математических способностей)</a:t>
            </a:r>
          </a:p>
          <a:p>
            <a:pPr>
              <a:buNone/>
            </a:pPr>
            <a:endParaRPr lang="ru-RU" sz="3400" dirty="0"/>
          </a:p>
          <a:p>
            <a:r>
              <a:rPr lang="ru-RU" sz="3400" dirty="0"/>
              <a:t>Математика - это язык, на котором написана книга природы. (Г. Галилей)</a:t>
            </a:r>
          </a:p>
          <a:p>
            <a:r>
              <a:rPr lang="ru-RU" sz="3400" dirty="0"/>
              <a:t>Математика обладает уникальным развивающим эффектом.   Математика- царица всех наук! Она приводит в порядок ум! Ее изучение способствует развитию памяти, речи, воображения, эмоций; формирует настойчивость, терпение, творческий потенциал личности.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6286544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/>
              <a:t>Актуальность темы</a:t>
            </a:r>
            <a:r>
              <a:rPr lang="ru-RU" sz="4400" dirty="0"/>
              <a:t> обусловлена тем, что дети дошкольного возраста проявляют спонтанный интерес к математическим категориям: количество, форма, цвет, величина, которые помогают им лучше ориентироваться в вещах и ситуациях, упорядочивать и связывать их друг с другом, способствуют формированию понятий.</a:t>
            </a:r>
          </a:p>
          <a:p>
            <a:r>
              <a:rPr lang="ru-RU" sz="4400" dirty="0"/>
              <a:t>В связи с этим меня заинтересовала проблема: в развитие ориентировки у детей.</a:t>
            </a:r>
          </a:p>
          <a:p>
            <a:r>
              <a:rPr lang="ru-RU" sz="4400" dirty="0"/>
              <a:t>Опираясь на собственный опыт, я пришла к выводу, что в общепринятой системе обучения не в полной мере реализуется увеличение объема внимания и памяти, слабо формирует у детей элементарные математические представления.  </a:t>
            </a:r>
          </a:p>
          <a:p>
            <a:r>
              <a:rPr lang="ru-RU" sz="4400" dirty="0"/>
              <a:t> </a:t>
            </a:r>
            <a:r>
              <a:rPr lang="ru-RU" sz="4400" b="1" dirty="0"/>
              <a:t>Цель:    </a:t>
            </a:r>
            <a:endParaRPr lang="ru-RU" sz="4400" dirty="0"/>
          </a:p>
          <a:p>
            <a:r>
              <a:rPr lang="ru-RU" sz="4400" dirty="0"/>
              <a:t> Повышение методической компетентности педагогов.</a:t>
            </a:r>
          </a:p>
          <a:p>
            <a:r>
              <a:rPr lang="ru-RU" sz="4400" dirty="0"/>
              <a:t>Ознакомить педагогов с играми, направленными на развитие логического мышления, в работе по ФЭМП с детьми 4-5 лет.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Задачи:          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Демонстрация методов и приемов по формированию элементарно математических способностей   у дошкольников среднего возраста по образовательной области «Познавательное развитие»</a:t>
            </a:r>
          </a:p>
          <a:p>
            <a:pPr lvl="0"/>
            <a:r>
              <a:rPr lang="ru-RU" dirty="0"/>
              <a:t>Формирование умения подбирать демонстрационный, раздаточный материал.</a:t>
            </a:r>
          </a:p>
          <a:p>
            <a:pPr lvl="0"/>
            <a:r>
              <a:rPr lang="ru-RU" dirty="0"/>
              <a:t>Совершенствования анализа педагогической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Организационный момент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/>
              <a:t>Коммуникативная </a:t>
            </a:r>
            <a:r>
              <a:rPr lang="ru-RU" i="1" dirty="0" smtClean="0"/>
              <a:t>игра«Продолжи</a:t>
            </a:r>
            <a:r>
              <a:rPr lang="ru-RU" dirty="0" smtClean="0"/>
              <a:t>»</a:t>
            </a:r>
          </a:p>
          <a:p>
            <a:pPr>
              <a:buNone/>
            </a:pPr>
            <a:r>
              <a:rPr lang="ru-RU" dirty="0" smtClean="0"/>
              <a:t>Цель:  создание положительных эмоций, мотивации для дальнейшей деятельности.</a:t>
            </a:r>
          </a:p>
          <a:p>
            <a:r>
              <a:rPr lang="ru-RU" dirty="0"/>
              <a:t>В основной момент поставила ряд задач:</a:t>
            </a:r>
          </a:p>
          <a:p>
            <a:r>
              <a:rPr lang="ru-RU" b="1" dirty="0"/>
              <a:t>Задачи: </a:t>
            </a:r>
            <a:endParaRPr lang="ru-RU" dirty="0"/>
          </a:p>
          <a:p>
            <a:pPr lvl="0"/>
            <a:r>
              <a:rPr lang="ru-RU" dirty="0"/>
              <a:t>Развитие внимания у детей.</a:t>
            </a:r>
          </a:p>
          <a:p>
            <a:pPr lvl="0"/>
            <a:r>
              <a:rPr lang="ru-RU" dirty="0"/>
              <a:t>Закрепление геометрических фигур, цвета.</a:t>
            </a:r>
          </a:p>
          <a:p>
            <a:pPr lvl="0"/>
            <a:r>
              <a:rPr lang="ru-RU" dirty="0"/>
              <a:t>Формирование взаимовыручки друг другу, умения работать в паре.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игра</a:t>
            </a:r>
            <a:r>
              <a:rPr lang="ru-RU" i="1" dirty="0"/>
              <a:t> «Продолжи ряд»</a:t>
            </a:r>
            <a:br>
              <a:rPr lang="ru-RU" i="1" dirty="0"/>
            </a:br>
            <a:endParaRPr lang="ru-RU" i="1" dirty="0"/>
          </a:p>
        </p:txBody>
      </p:sp>
      <p:pic>
        <p:nvPicPr>
          <p:cNvPr id="4" name="Содержимое 3" descr="d3bf34222529f2fc5d9f6f8bb6a0d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785926"/>
            <a:ext cx="2214578" cy="25577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kartinki-s-myagkimi-jivotnimi-na-skaf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785926"/>
            <a:ext cx="2075076" cy="25493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kartinki-s-myagkimi-jivotnimi-na-skaf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1785926"/>
            <a:ext cx="2039704" cy="2508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kartinki-s-myagkimi-jivotnimi-na-skaf-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1785926"/>
            <a:ext cx="2055702" cy="25335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115328" cy="488968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«</a:t>
            </a:r>
            <a:r>
              <a:rPr lang="ru-RU" sz="3100" b="1" i="1" dirty="0"/>
              <a:t>Разложим  мячики»</a:t>
            </a:r>
            <a:r>
              <a:rPr lang="ru-RU" sz="3100" dirty="0"/>
              <a:t> </a:t>
            </a:r>
            <a:br>
              <a:rPr lang="ru-RU" sz="3100" dirty="0"/>
            </a:br>
            <a:r>
              <a:rPr lang="ru-RU" sz="3100" dirty="0"/>
              <a:t>  </a:t>
            </a:r>
            <a:r>
              <a:rPr lang="ru-RU" sz="3100" u="sng" dirty="0" smtClean="0"/>
              <a:t>Задача</a:t>
            </a:r>
            <a:r>
              <a:rPr lang="ru-RU" sz="3100" dirty="0"/>
              <a:t>: группировать игрушки по признаку цвета (синие и </a:t>
            </a:r>
            <a:r>
              <a:rPr lang="ru-RU" sz="3100" dirty="0" smtClean="0"/>
              <a:t>красные).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000_Pictures_juggling_mb-juggling-ball-bl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2220131" cy="2220131"/>
          </a:xfrm>
        </p:spPr>
      </p:pic>
      <p:pic>
        <p:nvPicPr>
          <p:cNvPr id="5" name="Рисунок 4" descr="IT2216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785926"/>
            <a:ext cx="2214578" cy="2214578"/>
          </a:xfrm>
          <a:prstGeom prst="rect">
            <a:avLst/>
          </a:prstGeom>
        </p:spPr>
      </p:pic>
      <p:pic>
        <p:nvPicPr>
          <p:cNvPr id="6" name="Рисунок 5" descr="kupalnik-f2250-triangul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071942"/>
            <a:ext cx="2643206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игра«Полминутки для шутки»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 эта игра может служить динамической паузой. </a:t>
            </a:r>
            <a:endParaRPr lang="ru-RU" dirty="0" smtClean="0"/>
          </a:p>
          <a:p>
            <a:r>
              <a:rPr lang="ru-RU" u="sng" dirty="0" smtClean="0"/>
              <a:t>Задания</a:t>
            </a:r>
            <a:r>
              <a:rPr lang="ru-RU" dirty="0"/>
              <a:t>:</a:t>
            </a:r>
          </a:p>
          <a:p>
            <a:r>
              <a:rPr lang="ru-RU" dirty="0"/>
              <a:t>1. Сколько елочек зеленых, столько выполним наклонов. </a:t>
            </a:r>
            <a:r>
              <a:rPr lang="ru-RU" i="1" dirty="0"/>
              <a:t>(3)</a:t>
            </a:r>
            <a:endParaRPr lang="ru-RU" dirty="0"/>
          </a:p>
          <a:p>
            <a:r>
              <a:rPr lang="ru-RU" dirty="0"/>
              <a:t>2. Ножкой топни столько раз, сколько уточек у нас. </a:t>
            </a:r>
            <a:r>
              <a:rPr lang="ru-RU" i="1" dirty="0"/>
              <a:t>(5)</a:t>
            </a:r>
            <a:endParaRPr lang="ru-RU" dirty="0"/>
          </a:p>
          <a:p>
            <a:r>
              <a:rPr lang="ru-RU" dirty="0"/>
              <a:t>3. Сколько покажу кружков, столько выполнишь прыжков. </a:t>
            </a:r>
            <a:r>
              <a:rPr lang="ru-RU" i="1" dirty="0"/>
              <a:t>(5)</a:t>
            </a:r>
            <a:endParaRPr lang="ru-RU" dirty="0"/>
          </a:p>
          <a:p>
            <a:r>
              <a:rPr lang="ru-RU" dirty="0"/>
              <a:t>8. Присядем столько раз, сколько бабочек у нас. </a:t>
            </a:r>
            <a:r>
              <a:rPr lang="ru-RU" i="1" dirty="0"/>
              <a:t>(2)</a:t>
            </a:r>
            <a:endParaRPr lang="ru-RU" dirty="0"/>
          </a:p>
          <a:p>
            <a:r>
              <a:rPr lang="ru-RU" dirty="0"/>
              <a:t>9. Сколько очков, столько язычком щелчков. </a:t>
            </a:r>
            <a:r>
              <a:rPr lang="ru-RU" i="1" dirty="0"/>
              <a:t>(1)</a:t>
            </a:r>
            <a:endParaRPr lang="ru-RU" dirty="0"/>
          </a:p>
          <a:p>
            <a:r>
              <a:rPr lang="ru-RU" dirty="0"/>
              <a:t>11. Сколько точек будет в круге, столько раз поднимем руки. </a:t>
            </a:r>
            <a:r>
              <a:rPr lang="ru-RU" i="1" dirty="0"/>
              <a:t>(8)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2151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0"/>
            <a:ext cx="1180030" cy="1524598"/>
          </a:xfrm>
        </p:spPr>
      </p:pic>
      <p:pic>
        <p:nvPicPr>
          <p:cNvPr id="6" name="Содержимое 3" descr="70215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0"/>
            <a:ext cx="1180030" cy="1524598"/>
          </a:xfrm>
          <a:prstGeom prst="rect">
            <a:avLst/>
          </a:prstGeom>
        </p:spPr>
      </p:pic>
      <p:pic>
        <p:nvPicPr>
          <p:cNvPr id="7" name="Содержимое 3" descr="70215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0"/>
            <a:ext cx="1216418" cy="1571612"/>
          </a:xfrm>
          <a:prstGeom prst="rect">
            <a:avLst/>
          </a:prstGeom>
        </p:spPr>
      </p:pic>
      <p:pic>
        <p:nvPicPr>
          <p:cNvPr id="8" name="Рисунок 7" descr="duck_PNG5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714488"/>
            <a:ext cx="1310215" cy="1214447"/>
          </a:xfrm>
          <a:prstGeom prst="rect">
            <a:avLst/>
          </a:prstGeom>
        </p:spPr>
      </p:pic>
      <p:pic>
        <p:nvPicPr>
          <p:cNvPr id="9" name="Рисунок 8" descr="duck_PNG5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714488"/>
            <a:ext cx="1310215" cy="1214447"/>
          </a:xfrm>
          <a:prstGeom prst="rect">
            <a:avLst/>
          </a:prstGeom>
        </p:spPr>
      </p:pic>
      <p:pic>
        <p:nvPicPr>
          <p:cNvPr id="10" name="Рисунок 9" descr="duck_PNG5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7356" y="1785926"/>
            <a:ext cx="1310215" cy="1214447"/>
          </a:xfrm>
          <a:prstGeom prst="rect">
            <a:avLst/>
          </a:prstGeom>
        </p:spPr>
      </p:pic>
      <p:pic>
        <p:nvPicPr>
          <p:cNvPr id="11" name="Рисунок 10" descr="duck_PNG5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643050"/>
            <a:ext cx="1310215" cy="1214447"/>
          </a:xfrm>
          <a:prstGeom prst="rect">
            <a:avLst/>
          </a:prstGeom>
        </p:spPr>
      </p:pic>
      <p:pic>
        <p:nvPicPr>
          <p:cNvPr id="12" name="Рисунок 11" descr="duck_PNG50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643050"/>
            <a:ext cx="1310215" cy="1214447"/>
          </a:xfrm>
          <a:prstGeom prst="rect">
            <a:avLst/>
          </a:prstGeom>
        </p:spPr>
      </p:pic>
      <p:sp>
        <p:nvSpPr>
          <p:cNvPr id="15" name="Блок-схема: узел 14"/>
          <p:cNvSpPr/>
          <p:nvPr/>
        </p:nvSpPr>
        <p:spPr>
          <a:xfrm>
            <a:off x="500034" y="32861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285852" y="32861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571868" y="3357562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2786050" y="32861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2071670" y="328612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animacija-babochka_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3071810"/>
            <a:ext cx="1309680" cy="1367306"/>
          </a:xfrm>
          <a:prstGeom prst="rect">
            <a:avLst/>
          </a:prstGeom>
        </p:spPr>
      </p:pic>
      <p:pic>
        <p:nvPicPr>
          <p:cNvPr id="22" name="Рисунок 21" descr="animacija-babochka_0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3071810"/>
            <a:ext cx="1309680" cy="1367306"/>
          </a:xfrm>
          <a:prstGeom prst="rect">
            <a:avLst/>
          </a:prstGeom>
        </p:spPr>
      </p:pic>
      <p:pic>
        <p:nvPicPr>
          <p:cNvPr id="23" name="Рисунок 22" descr="0_a00d3_b407375f_ori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34" y="4000504"/>
            <a:ext cx="1524003" cy="1124714"/>
          </a:xfrm>
          <a:prstGeom prst="rect">
            <a:avLst/>
          </a:prstGeom>
        </p:spPr>
      </p:pic>
      <p:sp>
        <p:nvSpPr>
          <p:cNvPr id="26" name="Блок-схема: узел 25"/>
          <p:cNvSpPr/>
          <p:nvPr/>
        </p:nvSpPr>
        <p:spPr>
          <a:xfrm>
            <a:off x="3500430" y="4143380"/>
            <a:ext cx="2571768" cy="257176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5429256" y="4929198"/>
            <a:ext cx="385762" cy="3857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4500562" y="4357694"/>
            <a:ext cx="385762" cy="3857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5214942" y="5929330"/>
            <a:ext cx="385762" cy="3857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лок-схема: узел 30"/>
          <p:cNvSpPr/>
          <p:nvPr/>
        </p:nvSpPr>
        <p:spPr>
          <a:xfrm>
            <a:off x="3643306" y="4929198"/>
            <a:ext cx="385762" cy="3857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лок-схема: узел 31"/>
          <p:cNvSpPr/>
          <p:nvPr/>
        </p:nvSpPr>
        <p:spPr>
          <a:xfrm>
            <a:off x="3929058" y="5929330"/>
            <a:ext cx="385762" cy="3857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Блок-схема: узел 32"/>
          <p:cNvSpPr/>
          <p:nvPr/>
        </p:nvSpPr>
        <p:spPr>
          <a:xfrm>
            <a:off x="4500562" y="5286388"/>
            <a:ext cx="385762" cy="3857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39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Мастер-класс для педагогов «Использование дидактических игр, как способ формирования математических способностей детей дошкольного возраста» </vt:lpstr>
      <vt:lpstr>Слайд 2</vt:lpstr>
      <vt:lpstr>Слайд 3</vt:lpstr>
      <vt:lpstr>Слайд 4</vt:lpstr>
      <vt:lpstr>Организационный момент</vt:lpstr>
      <vt:lpstr>игра «Продолжи ряд» </vt:lpstr>
      <vt:lpstr>«Разложим  мячики»    Задача: группировать игрушки по признаку цвета (синие и красные). </vt:lpstr>
      <vt:lpstr>игра«Полминутки для шутки»</vt:lpstr>
      <vt:lpstr>Слайд 9</vt:lpstr>
      <vt:lpstr>игра  -конструктор «Волшебные фигуры»</vt:lpstr>
      <vt:lpstr>Заключение</vt:lpstr>
      <vt:lpstr>Слайд 12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 для педагогов «Использование дидактических игр, как способ формирования математических способностей детей дошкольного возраста»</dc:title>
  <dc:creator>111</dc:creator>
  <cp:lastModifiedBy>111</cp:lastModifiedBy>
  <cp:revision>9</cp:revision>
  <dcterms:created xsi:type="dcterms:W3CDTF">2018-04-15T06:00:55Z</dcterms:created>
  <dcterms:modified xsi:type="dcterms:W3CDTF">2018-08-26T03:30:45Z</dcterms:modified>
</cp:coreProperties>
</file>