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55"/>
  </p:notesMasterIdLst>
  <p:handoutMasterIdLst>
    <p:handoutMasterId r:id="rId56"/>
  </p:handoutMasterIdLst>
  <p:sldIdLst>
    <p:sldId id="318" r:id="rId2"/>
    <p:sldId id="319" r:id="rId3"/>
    <p:sldId id="269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8" r:id="rId19"/>
    <p:sldId id="317" r:id="rId20"/>
    <p:sldId id="283" r:id="rId21"/>
    <p:sldId id="284" r:id="rId22"/>
    <p:sldId id="285" r:id="rId23"/>
    <p:sldId id="286" r:id="rId24"/>
    <p:sldId id="287" r:id="rId25"/>
    <p:sldId id="292" r:id="rId26"/>
    <p:sldId id="293" r:id="rId27"/>
    <p:sldId id="288" r:id="rId28"/>
    <p:sldId id="289" r:id="rId29"/>
    <p:sldId id="290" r:id="rId30"/>
    <p:sldId id="291" r:id="rId31"/>
    <p:sldId id="294" r:id="rId32"/>
    <p:sldId id="295" r:id="rId33"/>
    <p:sldId id="296" r:id="rId34"/>
    <p:sldId id="297" r:id="rId35"/>
    <p:sldId id="298" r:id="rId36"/>
    <p:sldId id="309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10" r:id="rId48"/>
    <p:sldId id="311" r:id="rId49"/>
    <p:sldId id="312" r:id="rId50"/>
    <p:sldId id="313" r:id="rId51"/>
    <p:sldId id="314" r:id="rId52"/>
    <p:sldId id="315" r:id="rId53"/>
    <p:sldId id="316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82"/>
    </p:cViewPr>
  </p:sorterViewPr>
  <p:notesViewPr>
    <p:cSldViewPr>
      <p:cViewPr varScale="1">
        <p:scale>
          <a:sx n="69" d="100"/>
          <a:sy n="69" d="100"/>
        </p:scale>
        <p:origin x="-3234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32C62-80A8-4EDB-A9EF-28012B3F5555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2FE58-DB33-46DB-8ACC-ECD68EC853F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1123B-291F-479B-BADC-E805646AB3D2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85110-E50E-41B9-A921-A5E8D94B566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5110-E50E-41B9-A921-A5E8D94B566A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5110-E50E-41B9-A921-A5E8D94B566A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Comic Sans MS" pitchFamily="66" charset="0"/>
              </a:rPr>
              <a:t>«Весёлые буквы»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600" dirty="0" smtClean="0"/>
              <a:t>ТЕАТРАЛИЗОВАННАЯ ЛОГОПЕДИЧЕСКАЯ РИТМИКА -  это форма активной терапии, целью которой является преодоление речевых нарушений и развитие речевого аппарата путем развития двигательной сферы ребенка в сочетании со словом, воображением  и музыкой.</a:t>
            </a:r>
          </a:p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Тематическая направленность  и организационная вариативность программы кружка способствуют формированию устойчивого интереса к музыкальной и речевой деятельности, поддерживают положительное эмоциональное  отношение  детей к  упражнениям и помогают достигнуть лучшей результативности в обучении и воспитании.</a:t>
            </a:r>
          </a:p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Каждое занятие представляет собой тематическую и музыкально-игровую целостность.</a:t>
            </a:r>
          </a:p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В сюжете занятий используются: детские музыкальные произведения, стихи и сказки русских и зарубежных писателей, которые позволяют решать коррекционные задачи в игровой форме.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Занятие ОТЧЕТНОЕ\сем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416824" cy="55626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Восемь- мячики подбросим.</a:t>
            </a:r>
            <a:endParaRPr lang="ru-RU" dirty="0"/>
          </a:p>
        </p:txBody>
      </p:sp>
      <p:pic>
        <p:nvPicPr>
          <p:cNvPr id="9218" name="Picture 2" descr="G:\Занятие ОТЧЕТНОЕ\восем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628800"/>
            <a:ext cx="6480720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Девять- звонко барабаним.</a:t>
            </a:r>
            <a:endParaRPr lang="ru-RU" sz="3200" dirty="0"/>
          </a:p>
        </p:txBody>
      </p:sp>
      <p:pic>
        <p:nvPicPr>
          <p:cNvPr id="1026" name="Picture 2" descr="G:\Занятие ОТЧЕТНОЕ\девять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3713" b="13713"/>
          <a:stretch>
            <a:fillRect/>
          </a:stretch>
        </p:blipFill>
        <p:spPr bwMode="auto">
          <a:xfrm>
            <a:off x="311851" y="260648"/>
            <a:ext cx="5213770" cy="4392488"/>
          </a:xfrm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Десять –</a:t>
            </a:r>
          </a:p>
          <a:p>
            <a:endParaRPr lang="ru-RU" sz="3200" b="1" dirty="0" smtClean="0"/>
          </a:p>
          <a:p>
            <a:r>
              <a:rPr lang="ru-RU" sz="3200" b="1" dirty="0" smtClean="0"/>
              <a:t> тихо отдыхаем.</a:t>
            </a:r>
            <a:endParaRPr lang="ru-RU" sz="32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95536" y="550271"/>
            <a:ext cx="669674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Все барашки букву знают,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Только чуточку смягчают.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Известно мне да и тебе,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Что эта буква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буква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...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dirty="0" smtClean="0">
              <a:solidFill>
                <a:srgbClr val="444444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http://lezgikids.com/wp-content/uploads/2015/10/9_-%D0%B1%D0%B0%D1%80%D0%B0%D0%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132856"/>
            <a:ext cx="5337100" cy="4164954"/>
          </a:xfrm>
          <a:prstGeom prst="rect">
            <a:avLst/>
          </a:prstGeom>
          <a:noFill/>
        </p:spPr>
      </p:pic>
      <p:pic>
        <p:nvPicPr>
          <p:cNvPr id="2053" name="Picture 5" descr="G:\Занятие ОТЧЕТНОЕ\вопрос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32656"/>
            <a:ext cx="2376264" cy="65412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3008313" cy="331236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Буква Б  из пальчиков: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b="0" dirty="0" smtClean="0"/>
              <a:t>Левая ладонь прямая, лишь сверху пальцы мы сгибаем.</a:t>
            </a:r>
            <a:br>
              <a:rPr lang="ru-RU" sz="2200" b="0" dirty="0" smtClean="0"/>
            </a:br>
            <a:r>
              <a:rPr lang="ru-RU" sz="2200" b="0" dirty="0" smtClean="0"/>
              <a:t>Правую ладошку в полукруг согни немножко,</a:t>
            </a:r>
            <a:br>
              <a:rPr lang="ru-RU" sz="2200" b="0" dirty="0" smtClean="0"/>
            </a:br>
            <a:r>
              <a:rPr lang="ru-RU" sz="2200" b="0" dirty="0" smtClean="0"/>
              <a:t>Снизу к левой прислони на </a:t>
            </a:r>
            <a:r>
              <a:rPr lang="ru-RU" sz="2200" b="0" dirty="0" smtClean="0">
                <a:solidFill>
                  <a:srgbClr val="FF0000"/>
                </a:solidFill>
              </a:rPr>
              <a:t>Б</a:t>
            </a:r>
            <a:r>
              <a:rPr lang="ru-RU" sz="2200" b="0" dirty="0" smtClean="0"/>
              <a:t> ты посмотри.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57200" y="3861048"/>
            <a:ext cx="3008313" cy="2265115"/>
          </a:xfrm>
        </p:spPr>
        <p:txBody>
          <a:bodyPr>
            <a:normAutofit/>
          </a:bodyPr>
          <a:lstStyle/>
          <a:p>
            <a:r>
              <a:rPr lang="ru-RU" sz="2000" dirty="0" smtClean="0"/>
              <a:t>«</a:t>
            </a:r>
            <a:r>
              <a:rPr lang="ru-RU" sz="2000" dirty="0" err="1" smtClean="0">
                <a:latin typeface="Book Antiqua" pitchFamily="18" charset="0"/>
              </a:rPr>
              <a:t>Бим</a:t>
            </a:r>
            <a:r>
              <a:rPr lang="ru-RU" sz="2000" dirty="0" smtClean="0">
                <a:latin typeface="Book Antiqua" pitchFamily="18" charset="0"/>
              </a:rPr>
              <a:t> - бом» - споем мы песенку и сыграем на ложках. </a:t>
            </a:r>
            <a:endParaRPr lang="ru-RU" sz="2000" dirty="0">
              <a:latin typeface="Book Antiqua" pitchFamily="18" charset="0"/>
            </a:endParaRPr>
          </a:p>
        </p:txBody>
      </p:sp>
      <p:pic>
        <p:nvPicPr>
          <p:cNvPr id="29698" name="Picture 2" descr="G:\Занятие ОТЧЕТНОЕ\Б букв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355976" y="980728"/>
            <a:ext cx="3992563" cy="3992563"/>
          </a:xfrm>
          <a:prstGeom prst="rect">
            <a:avLst/>
          </a:prstGeom>
          <a:noFill/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339752" y="4869160"/>
          <a:ext cx="911225" cy="461963"/>
        </p:xfrm>
        <a:graphic>
          <a:graphicData uri="http://schemas.openxmlformats.org/presentationml/2006/ole">
            <p:oleObj spid="_x0000_s1026" name="Объект упаковщика для оболочки" showAsIcon="1" r:id="rId4" imgW="911160" imgH="462240" progId="Package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259632" y="281416"/>
            <a:ext cx="3312368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Буква очень важная, воображала страшная,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Грудь – колесом, живот  надут.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Как будто нет важнее тут.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5" descr="G:\Занятие ОТЧЕТНОЕ\вопрос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32657"/>
            <a:ext cx="3312368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Буква В из пальчиков: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200" dirty="0" smtClean="0"/>
              <a:t>Обе ладони ты поднимай, левую над правой  ты располагай.</a:t>
            </a:r>
            <a:br>
              <a:rPr lang="ru-RU" sz="2200" dirty="0" smtClean="0"/>
            </a:br>
            <a:r>
              <a:rPr lang="ru-RU" sz="2200" dirty="0" smtClean="0"/>
              <a:t>Два больших пальца ты соединяй, остальные пальчики в полукруг сгибай.</a:t>
            </a:r>
            <a:br>
              <a:rPr lang="ru-RU" sz="2200" dirty="0" smtClean="0"/>
            </a:br>
            <a:r>
              <a:rPr lang="ru-RU" sz="2200" b="1" dirty="0" smtClean="0"/>
              <a:t>«</a:t>
            </a:r>
            <a:r>
              <a:rPr lang="ru-RU" sz="2200" b="1" dirty="0" smtClean="0">
                <a:solidFill>
                  <a:srgbClr val="FF0000"/>
                </a:solidFill>
              </a:rPr>
              <a:t>В</a:t>
            </a:r>
            <a:r>
              <a:rPr lang="ru-RU" sz="2200" b="1" dirty="0" smtClean="0"/>
              <a:t>месте весело шагать»  - в круг вставай и песню запевай!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  <p:pic>
        <p:nvPicPr>
          <p:cNvPr id="32770" name="Picture 2" descr="G:\Занятие ОТЧЕТНОЕ\В буква!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988840"/>
            <a:ext cx="4400717" cy="4464495"/>
          </a:xfrm>
          <a:prstGeom prst="rect">
            <a:avLst/>
          </a:prstGeom>
          <a:noFill/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6948264" y="1772816"/>
          <a:ext cx="1608137" cy="461963"/>
        </p:xfrm>
        <a:graphic>
          <a:graphicData uri="http://schemas.openxmlformats.org/presentationml/2006/ole">
            <p:oleObj spid="_x0000_s2050" name="Объект упаковщика для оболочки" showAsIcon="1" r:id="rId5" imgW="1607400" imgH="462240" progId="Package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683568" y="476672"/>
            <a:ext cx="367240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Га, га, га! – так гусь гогочет.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Букву нам  представить хочет.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Шея палочка прямая,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 ней представлена другая, как гусиная головка…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Гусь нам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представил ловко!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5" descr="G:\Занятие ОТЧЕТНОЕ\вопрос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32657"/>
            <a:ext cx="3312368" cy="5256584"/>
          </a:xfrm>
          <a:prstGeom prst="rect">
            <a:avLst/>
          </a:prstGeom>
          <a:noFill/>
        </p:spPr>
      </p:pic>
      <p:pic>
        <p:nvPicPr>
          <p:cNvPr id="32769" name="Picture 1" descr="G:\ЛОГОПЕДИЧЕСКИЕ распевки\гус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708920"/>
            <a:ext cx="2808312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076672"/>
          </a:xfrm>
        </p:spPr>
        <p:txBody>
          <a:bodyPr>
            <a:noAutofit/>
          </a:bodyPr>
          <a:lstStyle/>
          <a:p>
            <a:r>
              <a:rPr lang="ru-RU" b="0" dirty="0" smtClean="0">
                <a:solidFill>
                  <a:srgbClr val="FF0000"/>
                </a:solidFill>
              </a:rPr>
              <a:t>Буква Г  из пальчиков.</a:t>
            </a: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>Две прямых ладошки под углом соединяем.</a:t>
            </a:r>
            <a:br>
              <a:rPr lang="ru-RU" b="0" dirty="0" smtClean="0"/>
            </a:br>
            <a:r>
              <a:rPr lang="ru-RU" b="0" dirty="0" smtClean="0"/>
              <a:t>И букву </a:t>
            </a:r>
            <a:r>
              <a:rPr lang="ru-RU" b="0" dirty="0" smtClean="0">
                <a:solidFill>
                  <a:srgbClr val="FF0000"/>
                </a:solidFill>
              </a:rPr>
              <a:t>Г</a:t>
            </a:r>
            <a:r>
              <a:rPr lang="ru-RU" b="0" dirty="0" smtClean="0"/>
              <a:t> мы получаем.</a:t>
            </a:r>
            <a:br>
              <a:rPr lang="ru-RU" b="0" dirty="0" smtClean="0"/>
            </a:br>
            <a:endParaRPr lang="ru-RU" b="0" dirty="0"/>
          </a:p>
        </p:txBody>
      </p:sp>
      <p:pic>
        <p:nvPicPr>
          <p:cNvPr id="34818" name="Picture 2" descr="G:\Занятие ОТЧЕТНОЕ\Гусь Г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2288" y="612775"/>
            <a:ext cx="5486400" cy="3968353"/>
          </a:xfrm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877272"/>
            <a:ext cx="5486400" cy="792088"/>
          </a:xfrm>
        </p:spPr>
        <p:txBody>
          <a:bodyPr>
            <a:noAutofit/>
          </a:bodyPr>
          <a:lstStyle/>
          <a:p>
            <a:r>
              <a:rPr lang="ru-RU" sz="2000" dirty="0" smtClean="0"/>
              <a:t>«</a:t>
            </a:r>
            <a:r>
              <a:rPr lang="ru-RU" sz="2000" dirty="0" smtClean="0">
                <a:solidFill>
                  <a:srgbClr val="FF0000"/>
                </a:solidFill>
              </a:rPr>
              <a:t>Г</a:t>
            </a:r>
            <a:r>
              <a:rPr lang="ru-RU" sz="2000" dirty="0" smtClean="0"/>
              <a:t>ласные звуки» - </a:t>
            </a:r>
            <a:r>
              <a:rPr lang="ru-RU" sz="2000" dirty="0" err="1" smtClean="0"/>
              <a:t>распевка</a:t>
            </a:r>
            <a:r>
              <a:rPr lang="ru-RU" sz="2000" dirty="0" smtClean="0"/>
              <a:t>.</a:t>
            </a:r>
          </a:p>
          <a:p>
            <a:endParaRPr lang="ru-RU" sz="2000" b="1" dirty="0" smtClean="0"/>
          </a:p>
          <a:p>
            <a:endParaRPr lang="ru-RU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548680"/>
            <a:ext cx="3744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Дятел на стволе сидит,</a:t>
            </a:r>
            <a:br>
              <a:rPr lang="ru-RU" sz="2400" dirty="0" smtClean="0"/>
            </a:br>
            <a:r>
              <a:rPr lang="ru-RU" sz="2400" dirty="0" smtClean="0"/>
              <a:t>Дырку в дереве долбит. </a:t>
            </a:r>
            <a:br>
              <a:rPr lang="ru-RU" sz="2400" dirty="0" smtClean="0"/>
            </a:br>
            <a:r>
              <a:rPr lang="ru-RU" sz="2400" dirty="0" smtClean="0"/>
              <a:t>Достает вредителя,</a:t>
            </a:r>
            <a:br>
              <a:rPr lang="ru-RU" sz="2400" dirty="0" smtClean="0"/>
            </a:br>
            <a:r>
              <a:rPr lang="ru-RU" sz="2400" dirty="0" smtClean="0"/>
              <a:t>Портить ствол любителя.</a:t>
            </a:r>
            <a:br>
              <a:rPr lang="ru-RU" sz="2400" dirty="0" smtClean="0"/>
            </a:br>
            <a:r>
              <a:rPr lang="ru-RU" sz="2400" dirty="0" smtClean="0"/>
              <a:t>Дятел постучал везде,</a:t>
            </a:r>
            <a:br>
              <a:rPr lang="ru-RU" sz="2400" dirty="0" smtClean="0"/>
            </a:br>
            <a:r>
              <a:rPr lang="ru-RU" sz="2400" dirty="0" smtClean="0"/>
              <a:t>Превратился в букву...</a:t>
            </a:r>
            <a:endParaRPr lang="ru-RU" sz="2400" dirty="0"/>
          </a:p>
        </p:txBody>
      </p:sp>
      <p:pic>
        <p:nvPicPr>
          <p:cNvPr id="4" name="Picture 5" descr="G:\Занятие ОТЧЕТНОЕ\вопрос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476672"/>
            <a:ext cx="2376264" cy="5184576"/>
          </a:xfrm>
          <a:prstGeom prst="rect">
            <a:avLst/>
          </a:prstGeom>
          <a:noFill/>
        </p:spPr>
      </p:pic>
      <p:pic>
        <p:nvPicPr>
          <p:cNvPr id="62465" name="Picture 1" descr="G:\Занятие 12-13\Дят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12976"/>
            <a:ext cx="3913472" cy="32999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620688"/>
            <a:ext cx="7498080" cy="5627712"/>
          </a:xfrm>
        </p:spPr>
        <p:txBody>
          <a:bodyPr>
            <a:normAutofit fontScale="47500" lnSpcReduction="20000"/>
          </a:bodyPr>
          <a:lstStyle/>
          <a:p>
            <a:r>
              <a:rPr lang="ru-RU" b="1" i="1" dirty="0" smtClean="0"/>
              <a:t>Цели: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- развивать музыкально-речевые способности у детей;</a:t>
            </a:r>
            <a:br>
              <a:rPr lang="ru-RU" dirty="0" smtClean="0"/>
            </a:br>
            <a:r>
              <a:rPr lang="ru-RU" dirty="0" smtClean="0"/>
              <a:t>- преодолеть речевые нарушения путем развития и коррекции неречевых и речевых психических функций ребенка, двигательной  сферы в гармоничном единстве со словом, воображением и музыкой;</a:t>
            </a:r>
            <a:br>
              <a:rPr lang="ru-RU" dirty="0" smtClean="0"/>
            </a:br>
            <a:r>
              <a:rPr lang="ru-RU" dirty="0" smtClean="0"/>
              <a:t>- воспитать эмоционально-волевые качества личности ребенка.</a:t>
            </a:r>
          </a:p>
          <a:p>
            <a:endParaRPr lang="ru-RU" dirty="0" smtClean="0"/>
          </a:p>
          <a:p>
            <a:r>
              <a:rPr lang="ru-RU" b="1" i="1" dirty="0" smtClean="0"/>
              <a:t>Задачи: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- воспитывать и развивать чувство ритма, способность ощущать в музыке, движениях ритмическую выразительность; </a:t>
            </a:r>
          </a:p>
          <a:p>
            <a:pPr>
              <a:buNone/>
            </a:pPr>
            <a:r>
              <a:rPr lang="ru-RU" dirty="0" smtClean="0"/>
              <a:t>- формировать способность восприятия музыкальных образов и умение ритмично и выразительно двигаться в соответствии сданным образом;</a:t>
            </a:r>
          </a:p>
          <a:p>
            <a:pPr>
              <a:buNone/>
            </a:pPr>
            <a:r>
              <a:rPr lang="ru-RU" dirty="0" smtClean="0"/>
              <a:t>- совершенствовать личностные качества, чувство коллективизма;</a:t>
            </a:r>
          </a:p>
          <a:p>
            <a:pPr>
              <a:buNone/>
            </a:pPr>
            <a:r>
              <a:rPr lang="ru-RU" dirty="0" smtClean="0"/>
              <a:t>- развивать речевое дыхание;</a:t>
            </a:r>
          </a:p>
          <a:p>
            <a:pPr>
              <a:buNone/>
            </a:pPr>
            <a:r>
              <a:rPr lang="ru-RU" dirty="0" smtClean="0"/>
              <a:t>- развивать артикуляционный аппарат;</a:t>
            </a:r>
          </a:p>
          <a:p>
            <a:pPr>
              <a:buNone/>
            </a:pPr>
            <a:r>
              <a:rPr lang="ru-RU" dirty="0" smtClean="0"/>
              <a:t>- развивать фонематическое восприятие; </a:t>
            </a:r>
          </a:p>
          <a:p>
            <a:pPr>
              <a:buNone/>
            </a:pPr>
            <a:r>
              <a:rPr lang="ru-RU" dirty="0" smtClean="0"/>
              <a:t>- развивать грамматический строй и связную речь; </a:t>
            </a:r>
          </a:p>
          <a:p>
            <a:pPr>
              <a:buNone/>
            </a:pPr>
            <a:r>
              <a:rPr lang="ru-RU" dirty="0" smtClean="0"/>
              <a:t>- формировать и развивать слуховое и зрительное внимание и память;</a:t>
            </a:r>
          </a:p>
          <a:p>
            <a:pPr>
              <a:buNone/>
            </a:pPr>
            <a:r>
              <a:rPr lang="ru-RU" dirty="0" smtClean="0"/>
              <a:t>- развивать мелодико-интонационные и просодические компоненты;</a:t>
            </a:r>
          </a:p>
          <a:p>
            <a:pPr>
              <a:buNone/>
            </a:pPr>
            <a:r>
              <a:rPr lang="ru-RU" dirty="0" smtClean="0"/>
              <a:t>- развивать творческую фантазию и воображение;</a:t>
            </a:r>
          </a:p>
          <a:p>
            <a:pPr>
              <a:buNone/>
            </a:pPr>
            <a:r>
              <a:rPr lang="ru-RU" dirty="0" smtClean="0"/>
              <a:t>- развивать мелкую моторику, пальчиковый тренинг;</a:t>
            </a:r>
          </a:p>
          <a:p>
            <a:pPr>
              <a:buNone/>
            </a:pPr>
            <a:r>
              <a:rPr lang="ru-RU" dirty="0" smtClean="0"/>
              <a:t>- изучить «Пальчиковую азбуку» - зрительно-пространственный образ буквы.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Буква Д из пальчиков.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 Левую ладонь на стол положи, пальцы </a:t>
            </a:r>
            <a:r>
              <a:rPr lang="ru-RU" sz="2000" dirty="0" err="1" smtClean="0"/>
              <a:t>фалангов</a:t>
            </a:r>
            <a:r>
              <a:rPr lang="ru-RU" sz="2000" dirty="0" smtClean="0"/>
              <a:t> согни.</a:t>
            </a:r>
            <a:br>
              <a:rPr lang="ru-RU" sz="2000" dirty="0" smtClean="0"/>
            </a:br>
            <a:r>
              <a:rPr lang="ru-RU" sz="2000" dirty="0" smtClean="0"/>
              <a:t>На правой ладошке все пальцы в кулак,</a:t>
            </a:r>
            <a:br>
              <a:rPr lang="ru-RU" sz="2000" dirty="0" smtClean="0"/>
            </a:br>
            <a:r>
              <a:rPr lang="ru-RU" sz="2000" dirty="0" smtClean="0"/>
              <a:t>Лишь указательный и средний разведем вот так…</a:t>
            </a: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  <p:pic>
        <p:nvPicPr>
          <p:cNvPr id="39938" name="Picture 2" descr="G:\Занятие ОТЧЕТНОЕ\Д буква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72816"/>
            <a:ext cx="6182821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«</a:t>
            </a:r>
            <a:r>
              <a:rPr lang="ru-RU" b="1" dirty="0" smtClean="0">
                <a:solidFill>
                  <a:srgbClr val="FF0000"/>
                </a:solidFill>
              </a:rPr>
              <a:t>Д</a:t>
            </a:r>
            <a:r>
              <a:rPr lang="ru-RU" b="1" dirty="0" smtClean="0"/>
              <a:t>ЕД МОРОЗ» -  массаж лица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62" name="Picture 2" descr="G:\Занятие ОТЧЕТНОЕ\дед мороз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139" y="836712"/>
            <a:ext cx="4420409" cy="4608512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7984" y="980728"/>
            <a:ext cx="4608512" cy="5472608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sz="4200" dirty="0" smtClean="0"/>
              <a:t>Нас, ребята, Дед Мороз  довести решил до слёз:</a:t>
            </a:r>
          </a:p>
          <a:p>
            <a:pPr>
              <a:buNone/>
            </a:pPr>
            <a:r>
              <a:rPr lang="ru-RU" sz="4200" dirty="0" smtClean="0"/>
              <a:t>То в лицо нам снег бросает (</a:t>
            </a:r>
            <a:r>
              <a:rPr lang="ru-RU" sz="4200" dirty="0" smtClean="0">
                <a:solidFill>
                  <a:srgbClr val="0070C0"/>
                </a:solidFill>
              </a:rPr>
              <a:t>похлопывание лица</a:t>
            </a:r>
            <a:r>
              <a:rPr lang="ru-RU" sz="4200" dirty="0" smtClean="0"/>
              <a:t>), </a:t>
            </a:r>
          </a:p>
          <a:p>
            <a:pPr>
              <a:buNone/>
            </a:pPr>
            <a:r>
              <a:rPr lang="ru-RU" sz="4200" dirty="0" smtClean="0"/>
              <a:t>То щипает, то кусает (</a:t>
            </a:r>
            <a:r>
              <a:rPr lang="ru-RU" sz="4200" dirty="0" smtClean="0">
                <a:solidFill>
                  <a:srgbClr val="0070C0"/>
                </a:solidFill>
              </a:rPr>
              <a:t>пощипывание</a:t>
            </a:r>
            <a:r>
              <a:rPr lang="ru-RU" sz="4200" dirty="0" smtClean="0"/>
              <a:t>) </a:t>
            </a:r>
          </a:p>
          <a:p>
            <a:pPr>
              <a:buNone/>
            </a:pPr>
            <a:r>
              <a:rPr lang="ru-RU" sz="4200" dirty="0" smtClean="0"/>
              <a:t>Хлопья снега прилипают (</a:t>
            </a:r>
            <a:r>
              <a:rPr lang="ru-RU" sz="4200" dirty="0" smtClean="0">
                <a:solidFill>
                  <a:srgbClr val="0070C0"/>
                </a:solidFill>
              </a:rPr>
              <a:t>надавливание</a:t>
            </a:r>
            <a:r>
              <a:rPr lang="ru-RU" sz="4200" dirty="0" smtClean="0"/>
              <a:t>) </a:t>
            </a:r>
          </a:p>
          <a:p>
            <a:pPr>
              <a:buNone/>
            </a:pPr>
            <a:r>
              <a:rPr lang="ru-RU" sz="4200" dirty="0" smtClean="0"/>
              <a:t>И на лицах наших тают (</a:t>
            </a:r>
            <a:r>
              <a:rPr lang="ru-RU" sz="4200" dirty="0" smtClean="0">
                <a:solidFill>
                  <a:srgbClr val="0070C0"/>
                </a:solidFill>
              </a:rPr>
              <a:t>сдвигание кожи</a:t>
            </a:r>
            <a:r>
              <a:rPr lang="ru-RU" sz="4200" dirty="0" smtClean="0"/>
              <a:t>) </a:t>
            </a:r>
          </a:p>
          <a:p>
            <a:pPr>
              <a:buNone/>
            </a:pPr>
            <a:r>
              <a:rPr lang="ru-RU" sz="4200" dirty="0" smtClean="0"/>
              <a:t>Вырастают изо льда  и усы, и борода (</a:t>
            </a:r>
            <a:r>
              <a:rPr lang="ru-RU" sz="4200" dirty="0" smtClean="0">
                <a:solidFill>
                  <a:srgbClr val="0070C0"/>
                </a:solidFill>
              </a:rPr>
              <a:t>растирание</a:t>
            </a:r>
            <a:r>
              <a:rPr lang="ru-RU" sz="4200" dirty="0" smtClean="0"/>
              <a:t>) </a:t>
            </a:r>
          </a:p>
          <a:p>
            <a:pPr>
              <a:buNone/>
            </a:pPr>
            <a:r>
              <a:rPr lang="ru-RU" sz="4200" dirty="0" smtClean="0"/>
              <a:t>Щиплет Дедушка Мороз  наши щёки…, лоб… и нос … (</a:t>
            </a:r>
            <a:r>
              <a:rPr lang="ru-RU" sz="4200" dirty="0" smtClean="0">
                <a:solidFill>
                  <a:srgbClr val="0070C0"/>
                </a:solidFill>
              </a:rPr>
              <a:t>пощипывание</a:t>
            </a:r>
            <a:r>
              <a:rPr lang="ru-RU" sz="4200" dirty="0" smtClean="0"/>
              <a:t>) </a:t>
            </a:r>
          </a:p>
          <a:p>
            <a:pPr>
              <a:buNone/>
            </a:pPr>
            <a:r>
              <a:rPr lang="ru-RU" sz="4200" dirty="0" smtClean="0"/>
              <a:t>Нам мороз совсем не страшен! </a:t>
            </a:r>
          </a:p>
          <a:p>
            <a:pPr>
              <a:buNone/>
            </a:pPr>
            <a:r>
              <a:rPr lang="ru-RU" sz="4200" dirty="0" smtClean="0"/>
              <a:t>Разотрём мы лица наши (</a:t>
            </a:r>
            <a:r>
              <a:rPr lang="ru-RU" sz="4200" dirty="0" smtClean="0">
                <a:solidFill>
                  <a:srgbClr val="0070C0"/>
                </a:solidFill>
              </a:rPr>
              <a:t>поглаживание</a:t>
            </a:r>
            <a:r>
              <a:rPr lang="ru-RU" sz="4200" dirty="0" smtClean="0"/>
              <a:t>) </a:t>
            </a:r>
          </a:p>
          <a:p>
            <a:pPr>
              <a:buNone/>
            </a:pPr>
            <a:r>
              <a:rPr lang="ru-RU" sz="4200" dirty="0" smtClean="0"/>
              <a:t>Наши щёки, словно розы </a:t>
            </a:r>
          </a:p>
          <a:p>
            <a:pPr>
              <a:buNone/>
            </a:pPr>
            <a:r>
              <a:rPr lang="ru-RU" sz="4200" dirty="0" smtClean="0"/>
              <a:t>Раскраснелись на морозе (</a:t>
            </a:r>
            <a:r>
              <a:rPr lang="ru-RU" sz="4200" dirty="0" smtClean="0">
                <a:solidFill>
                  <a:srgbClr val="0070C0"/>
                </a:solidFill>
              </a:rPr>
              <a:t>легкое похлопывание</a:t>
            </a:r>
            <a:r>
              <a:rPr lang="ru-RU" sz="4200" dirty="0" smtClean="0"/>
              <a:t>).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001495"/>
            <a:ext cx="331236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Courier New" pitchFamily="49" charset="0"/>
              </a:rPr>
              <a:t>На дворе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Courier New" pitchFamily="49" charset="0"/>
              </a:rPr>
              <a:t>–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Courier New" pitchFamily="49" charset="0"/>
              </a:rPr>
              <a:t> такая жалость!-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Courier New" pitchFamily="49" charset="0"/>
              </a:rPr>
              <a:t>Наша лесенка сломалась.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Courier New" pitchFamily="49" charset="0"/>
              </a:rPr>
              <a:t>Наша лесенка сломалась,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Courier New" pitchFamily="49" charset="0"/>
              </a:rPr>
              <a:t>Буква 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Courier New" pitchFamily="49" charset="0"/>
              </a:rPr>
              <a:t> …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Courier New" pitchFamily="49" charset="0"/>
              </a:rPr>
              <a:t> зато осталась.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5" descr="G:\Занятие ОТЧЕТНОЕ\вопрос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32657"/>
            <a:ext cx="3312368" cy="5256584"/>
          </a:xfrm>
          <a:prstGeom prst="rect">
            <a:avLst/>
          </a:prstGeom>
          <a:noFill/>
        </p:spPr>
      </p:pic>
      <p:pic>
        <p:nvPicPr>
          <p:cNvPr id="59393" name="Picture 1" descr="G:\Занятие ОТЧЕТНОЕ\лесен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653136"/>
            <a:ext cx="1285226" cy="15168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596110"/>
          </a:xfrm>
        </p:spPr>
        <p:txBody>
          <a:bodyPr>
            <a:normAutofit fontScale="90000"/>
          </a:bodyPr>
          <a:lstStyle/>
          <a:p>
            <a:r>
              <a:rPr lang="ru-RU" b="0" dirty="0" smtClean="0">
                <a:solidFill>
                  <a:srgbClr val="FF0000"/>
                </a:solidFill>
              </a:rPr>
              <a:t>Буква Е из пальчиков.</a:t>
            </a: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>У левой руки средний палец и безымянный согни, большим пальцем их поддержи.</a:t>
            </a:r>
            <a:br>
              <a:rPr lang="ru-RU" b="0" dirty="0" smtClean="0"/>
            </a:br>
            <a:r>
              <a:rPr lang="ru-RU" b="0" dirty="0" smtClean="0"/>
              <a:t>Указательный и мизинец прямо держи.</a:t>
            </a:r>
            <a:br>
              <a:rPr lang="ru-RU" b="0" dirty="0" smtClean="0"/>
            </a:br>
            <a:r>
              <a:rPr lang="ru-RU" b="0" dirty="0" smtClean="0"/>
              <a:t>Правый кулачок приставляем, большой палец в сторону отставляем.</a:t>
            </a:r>
            <a:br>
              <a:rPr lang="ru-RU" b="0" dirty="0" smtClean="0"/>
            </a:br>
            <a:r>
              <a:rPr lang="ru-RU" b="0" dirty="0" smtClean="0"/>
              <a:t>Трудно удержать тебе? Получилась буква 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57200" y="4941168"/>
            <a:ext cx="3008313" cy="1184995"/>
          </a:xfrm>
        </p:spPr>
        <p:txBody>
          <a:bodyPr/>
          <a:lstStyle/>
          <a:p>
            <a:pPr algn="ctr"/>
            <a:r>
              <a:rPr lang="ru-RU" sz="2000" dirty="0" smtClean="0">
                <a:latin typeface="+mj-lt"/>
              </a:rPr>
              <a:t>«</a:t>
            </a:r>
            <a:r>
              <a:rPr lang="ru-RU" sz="2000" dirty="0" smtClean="0">
                <a:solidFill>
                  <a:srgbClr val="FF0000"/>
                </a:solidFill>
                <a:latin typeface="+mj-lt"/>
              </a:rPr>
              <a:t>Е</a:t>
            </a:r>
            <a:r>
              <a:rPr lang="ru-RU" sz="2000" dirty="0" smtClean="0">
                <a:latin typeface="+mj-lt"/>
              </a:rPr>
              <a:t>сли нравится тебе, то делай так!» -</a:t>
            </a:r>
          </a:p>
          <a:p>
            <a:pPr algn="ctr"/>
            <a:r>
              <a:rPr lang="ru-RU" sz="2000" dirty="0" smtClean="0">
                <a:latin typeface="+mj-lt"/>
              </a:rPr>
              <a:t> поём и  танцуем</a:t>
            </a:r>
            <a:r>
              <a:rPr lang="ru-RU" sz="2400" dirty="0" smtClean="0">
                <a:latin typeface="+mj-lt"/>
              </a:rPr>
              <a:t>.</a:t>
            </a:r>
          </a:p>
          <a:p>
            <a:endParaRPr lang="ru-RU" dirty="0"/>
          </a:p>
        </p:txBody>
      </p:sp>
      <p:pic>
        <p:nvPicPr>
          <p:cNvPr id="39938" name="Picture 2" descr="G:\Занятие ОТЧЕТНОЕ\Е буква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68572" y="548680"/>
            <a:ext cx="3975428" cy="3992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395536" y="422666"/>
            <a:ext cx="4032448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Эта буква  –два завитка, ладошки ты согни слегка.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Руки мы соединяем, правую над левой располагаем.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Букву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теперь мы знаем!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 descr="G:\Занятие ОТЧЕТНОЕ\пальцы 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5" y="2619374"/>
            <a:ext cx="1872208" cy="2177777"/>
          </a:xfrm>
          <a:prstGeom prst="rect">
            <a:avLst/>
          </a:prstGeom>
          <a:noFill/>
        </p:spPr>
      </p:pic>
      <p:pic>
        <p:nvPicPr>
          <p:cNvPr id="40963" name="Picture 3" descr="G:\Занятие ОТЧЕТНОЕ\З букв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76672"/>
            <a:ext cx="4314056" cy="561662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27584" y="5460326"/>
            <a:ext cx="410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4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З</a:t>
            </a:r>
            <a:r>
              <a:rPr lang="ru-RU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айка прыгал» -исполняем.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67544" y="398209"/>
            <a:ext cx="2952328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Courier New" pitchFamily="49" charset="0"/>
              </a:rPr>
              <a:t>Раз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Courier New" pitchFamily="49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Courier New" pitchFamily="49" charset="0"/>
              </a:rPr>
              <a:t> брусок и два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Courier New" pitchFamily="49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Courier New" pitchFamily="49" charset="0"/>
              </a:rPr>
              <a:t> брусок,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Courier New" pitchFamily="49" charset="0"/>
              </a:rPr>
              <a:t>Плюс один наискосок,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Courier New" pitchFamily="49" charset="0"/>
              </a:rPr>
              <a:t>Снизу, сверху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Courier New" pitchFamily="49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Courier New" pitchFamily="49" charset="0"/>
              </a:rPr>
              <a:t> уголки,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Courier New" pitchFamily="49" charset="0"/>
              </a:rPr>
              <a:t>Получилась  буква...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ru-RU" sz="1400" dirty="0" smtClean="0">
              <a:solidFill>
                <a:srgbClr val="000000"/>
              </a:solidFill>
              <a:latin typeface="Comic Sans MS" pitchFamily="66" charset="0"/>
              <a:ea typeface="Times New Roman" pitchFamily="18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  <a:ea typeface="Times New Roman" pitchFamily="18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  <a:ea typeface="Times New Roman" pitchFamily="18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ru-RU" sz="2800" dirty="0" smtClean="0">
              <a:solidFill>
                <a:srgbClr val="000000"/>
              </a:solidFill>
              <a:latin typeface="Comic Sans MS" pitchFamily="66" charset="0"/>
              <a:ea typeface="Times New Roman" pitchFamily="18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Courier New" pitchFamily="49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ru-RU" sz="2800" dirty="0" smtClean="0">
              <a:solidFill>
                <a:srgbClr val="000000"/>
              </a:solidFill>
              <a:latin typeface="Comic Sans MS" pitchFamily="66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G:\Занятие ОТЧЕТНОЕ\И буква!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799" y="431666"/>
            <a:ext cx="5615327" cy="486954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11560" y="3789040"/>
            <a:ext cx="28803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350838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Cambria" pitchFamily="18" charset="0"/>
                <a:ea typeface="Times New Roman" pitchFamily="18" charset="0"/>
                <a:cs typeface="Courier New" pitchFamily="49" charset="0"/>
              </a:rPr>
              <a:t>С буквой </a:t>
            </a:r>
            <a:r>
              <a:rPr lang="ru-RU" sz="2000" dirty="0" smtClean="0">
                <a:solidFill>
                  <a:srgbClr val="FF0000"/>
                </a:solidFill>
                <a:latin typeface="Cambria" pitchFamily="18" charset="0"/>
                <a:ea typeface="Times New Roman" pitchFamily="18" charset="0"/>
                <a:cs typeface="Courier New" pitchFamily="49" charset="0"/>
              </a:rPr>
              <a:t>И</a:t>
            </a:r>
            <a:r>
              <a:rPr lang="ru-RU" sz="2000" dirty="0" smtClean="0">
                <a:solidFill>
                  <a:srgbClr val="000000"/>
                </a:solidFill>
                <a:latin typeface="Cambria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–</a:t>
            </a:r>
            <a:r>
              <a:rPr lang="ru-RU" sz="2000" dirty="0" smtClean="0">
                <a:solidFill>
                  <a:srgbClr val="FF0000"/>
                </a:solidFill>
                <a:ea typeface="Times New Roman" pitchFamily="18" charset="0"/>
                <a:cs typeface="Courier New" pitchFamily="49" charset="0"/>
              </a:rPr>
              <a:t>и</a:t>
            </a:r>
            <a:r>
              <a:rPr lang="ru-RU" sz="2000" dirty="0" smtClean="0">
                <a:solidFill>
                  <a:srgbClr val="000000"/>
                </a:solidFill>
                <a:latin typeface="Cambria" pitchFamily="18" charset="0"/>
                <a:ea typeface="Times New Roman" pitchFamily="18" charset="0"/>
                <a:cs typeface="Courier New" pitchFamily="49" charset="0"/>
              </a:rPr>
              <a:t>граем,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50838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Cambria" pitchFamily="18" charset="0"/>
                <a:ea typeface="Times New Roman" pitchFamily="18" charset="0"/>
                <a:cs typeface="Courier New" pitchFamily="49" charset="0"/>
              </a:rPr>
              <a:t>пальчиковую гимнастику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50838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Cambria" pitchFamily="18" charset="0"/>
                <a:ea typeface="Times New Roman" pitchFamily="18" charset="0"/>
                <a:cs typeface="Courier New" pitchFamily="49" charset="0"/>
              </a:rPr>
              <a:t>с </a:t>
            </a:r>
            <a:r>
              <a:rPr lang="ru-RU" sz="2000" dirty="0" smtClean="0">
                <a:latin typeface="Cambria" pitchFamily="18" charset="0"/>
                <a:ea typeface="Times New Roman" pitchFamily="18" charset="0"/>
                <a:cs typeface="Times New Roman CYR" charset="-52"/>
              </a:rPr>
              <a:t>массажными   </a:t>
            </a:r>
            <a:r>
              <a:rPr lang="ru-RU" sz="2000" dirty="0" smtClean="0">
                <a:ea typeface="Times New Roman" pitchFamily="18" charset="0"/>
                <a:cs typeface="Times New Roman CYR" charset="-52"/>
              </a:rPr>
              <a:t>«</a:t>
            </a:r>
            <a:r>
              <a:rPr lang="ru-RU" sz="2000" dirty="0" smtClean="0">
                <a:latin typeface="Cambria" pitchFamily="18" charset="0"/>
                <a:ea typeface="Times New Roman" pitchFamily="18" charset="0"/>
                <a:cs typeface="Times New Roman CYR" charset="-52"/>
              </a:rPr>
              <a:t>Ёжиками</a:t>
            </a:r>
            <a:r>
              <a:rPr lang="ru-RU" sz="2000" dirty="0" smtClean="0">
                <a:ea typeface="Times New Roman" pitchFamily="18" charset="0"/>
                <a:cs typeface="Times New Roman CYR" charset="-52"/>
              </a:rPr>
              <a:t>»</a:t>
            </a:r>
            <a:r>
              <a:rPr lang="ru-RU" sz="2000" dirty="0" smtClean="0">
                <a:latin typeface="Cambria" pitchFamily="18" charset="0"/>
                <a:ea typeface="Times New Roman" pitchFamily="18" charset="0"/>
                <a:cs typeface="Times New Roman CYR" charset="-52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50838" algn="l"/>
              </a:tabLst>
            </a:pPr>
            <a:r>
              <a:rPr lang="ru-RU" sz="2000" dirty="0" smtClean="0">
                <a:latin typeface="Cambria" pitchFamily="18" charset="0"/>
                <a:ea typeface="Times New Roman" pitchFamily="18" charset="0"/>
                <a:cs typeface="Times New Roman CYR" charset="-52"/>
              </a:rPr>
              <a:t>выполняем.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G:\Занятие ОТЧЕТНОЕ\Массаж Ёжик мячико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6176"/>
            <a:ext cx="8095175" cy="60631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827584" y="391272"/>
            <a:ext cx="388843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Половинку от жука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Составляет буква ...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41986" name="Picture 2" descr="G:\Занятие ОТЧЕТНОЕ\половинка от жу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068960"/>
            <a:ext cx="3108729" cy="3096344"/>
          </a:xfrm>
          <a:prstGeom prst="rect">
            <a:avLst/>
          </a:prstGeom>
          <a:noFill/>
        </p:spPr>
      </p:pic>
      <p:pic>
        <p:nvPicPr>
          <p:cNvPr id="4" name="Picture 5" descr="G:\Занятие ОТЧЕТНОЕ\вопрос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32657"/>
            <a:ext cx="3312368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3008313" cy="3744416"/>
          </a:xfrm>
        </p:spPr>
        <p:txBody>
          <a:bodyPr>
            <a:no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0" dirty="0" smtClean="0">
                <a:solidFill>
                  <a:srgbClr val="FF0000"/>
                </a:solidFill>
              </a:rPr>
              <a:t>Буква К из пальчиков. </a:t>
            </a:r>
            <a:br>
              <a:rPr lang="ru-RU" b="0" dirty="0" smtClean="0">
                <a:solidFill>
                  <a:srgbClr val="FF0000"/>
                </a:solidFill>
              </a:rPr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>Левую руку вправо поверни, все пальцы в кулачок согни.</a:t>
            </a:r>
            <a:br>
              <a:rPr lang="ru-RU" b="0" dirty="0" smtClean="0"/>
            </a:br>
            <a:r>
              <a:rPr lang="ru-RU" b="0" dirty="0" smtClean="0"/>
              <a:t>Указательный и средний прямые разведи.</a:t>
            </a:r>
            <a:br>
              <a:rPr lang="ru-RU" b="0" dirty="0" smtClean="0"/>
            </a:br>
            <a:r>
              <a:rPr lang="ru-RU" b="0" dirty="0" smtClean="0"/>
              <a:t>Указательный правый слева прислони.</a:t>
            </a:r>
            <a:br>
              <a:rPr lang="ru-RU" b="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pic>
        <p:nvPicPr>
          <p:cNvPr id="43013" name="Picture 5" descr="G:\Занятие ОТЧЕТНОЕ\к букв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635896" y="980728"/>
            <a:ext cx="5323417" cy="3992563"/>
          </a:xfrm>
          <a:prstGeom prst="rect">
            <a:avLst/>
          </a:prstGeom>
          <a:noFill/>
        </p:spPr>
      </p:pic>
      <p:pic>
        <p:nvPicPr>
          <p:cNvPr id="43012" name="Picture 4" descr="G:\Занятие ОТЧЕТНОЕ\пальцы 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365104"/>
            <a:ext cx="2232248" cy="19763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«</a:t>
            </a:r>
            <a:r>
              <a:rPr lang="ru-RU" sz="4000" b="1" dirty="0" smtClean="0">
                <a:solidFill>
                  <a:srgbClr val="FF0000"/>
                </a:solidFill>
              </a:rPr>
              <a:t>К</a:t>
            </a:r>
            <a:r>
              <a:rPr lang="ru-RU" sz="4000" b="1" dirty="0" smtClean="0"/>
              <a:t>олобок» -  мимическая гимнастика.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4034" name="Picture 2" descr="G:\Занятие ОТЧЕТНОЕ\Колобок.Мими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24699"/>
            <a:ext cx="6840760" cy="48409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Comic Sans MS" pitchFamily="66" charset="0"/>
              </a:rPr>
              <a:t>«Весёлые буквы»</a:t>
            </a:r>
            <a:endParaRPr lang="ru-RU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5698976" cy="4525963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ru-RU" sz="2400" dirty="0" smtClean="0"/>
              <a:t>С какой буквы начинается игра?</a:t>
            </a:r>
          </a:p>
          <a:p>
            <a:pPr>
              <a:buFontTx/>
              <a:buChar char="-"/>
            </a:pPr>
            <a:r>
              <a:rPr lang="ru-RU" sz="2400" dirty="0" smtClean="0"/>
              <a:t>Чтобы это нам узнать, нужно загадку отгадать:</a:t>
            </a:r>
          </a:p>
          <a:p>
            <a:pPr algn="ctr">
              <a:buNone/>
            </a:pPr>
            <a:r>
              <a:rPr lang="ru-RU" dirty="0" smtClean="0"/>
              <a:t>«Самая первая, самая важная</a:t>
            </a:r>
            <a:br>
              <a:rPr lang="ru-RU" dirty="0" smtClean="0"/>
            </a:br>
            <a:r>
              <a:rPr lang="ru-RU" dirty="0" smtClean="0"/>
              <a:t>буква в алфавите главная.</a:t>
            </a:r>
            <a:br>
              <a:rPr lang="ru-RU" dirty="0" smtClean="0"/>
            </a:br>
            <a:r>
              <a:rPr lang="ru-RU" dirty="0" smtClean="0"/>
              <a:t>Если «</a:t>
            </a:r>
            <a:r>
              <a:rPr lang="ru-RU" dirty="0" smtClean="0">
                <a:solidFill>
                  <a:srgbClr val="FF0000"/>
                </a:solidFill>
              </a:rPr>
              <a:t>А</a:t>
            </a:r>
            <a:r>
              <a:rPr lang="ru-RU" dirty="0" smtClean="0"/>
              <a:t>ртикуляционная гимнастика»  произнесёшь, </a:t>
            </a:r>
            <a:br>
              <a:rPr lang="ru-RU" dirty="0" smtClean="0"/>
            </a:br>
            <a:r>
              <a:rPr lang="ru-RU" dirty="0" smtClean="0"/>
              <a:t>эту букву назовешь…»</a:t>
            </a:r>
            <a:endParaRPr lang="ru-RU" dirty="0"/>
          </a:p>
        </p:txBody>
      </p:sp>
      <p:pic>
        <p:nvPicPr>
          <p:cNvPr id="3076" name="Picture 4" descr="G:\Занятие ОТЧЕТНОЕ\вопрос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628799"/>
            <a:ext cx="2448272" cy="41764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611560" y="399443"/>
            <a:ext cx="352839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ам губы звук смыкает!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Звуку голос помогает.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Если голос есть – мычанье,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Если нет – тогда молчанье.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Угадать сейчас должны,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получили звук мы ….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5" descr="G:\Занятие ОТЧЕТНОЕ\вопрос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32657"/>
            <a:ext cx="3312368" cy="5256584"/>
          </a:xfrm>
          <a:prstGeom prst="rect">
            <a:avLst/>
          </a:prstGeom>
          <a:noFill/>
        </p:spPr>
      </p:pic>
      <p:pic>
        <p:nvPicPr>
          <p:cNvPr id="5" name="Picture 5" descr="G:\Занятие ОТЧЕТНОЕ\вопрос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32656"/>
            <a:ext cx="3312368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3008313" cy="2376264"/>
          </a:xfrm>
        </p:spPr>
        <p:txBody>
          <a:bodyPr anchor="ctr">
            <a:normAutofit/>
          </a:bodyPr>
          <a:lstStyle/>
          <a:p>
            <a:r>
              <a:rPr lang="ru-RU" dirty="0" smtClean="0"/>
              <a:t>Взявшись за руки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мы встали и на </a:t>
            </a:r>
            <a:r>
              <a:rPr lang="ru-RU" dirty="0" smtClean="0">
                <a:solidFill>
                  <a:srgbClr val="FF0000"/>
                </a:solidFill>
              </a:rPr>
              <a:t>М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похожи стали.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57200" y="4005064"/>
            <a:ext cx="3008313" cy="2121099"/>
          </a:xfrm>
        </p:spPr>
        <p:txBody>
          <a:bodyPr/>
          <a:lstStyle/>
          <a:p>
            <a:r>
              <a:rPr lang="ru-RU" sz="2000" dirty="0" smtClean="0"/>
              <a:t>«</a:t>
            </a:r>
            <a:r>
              <a:rPr lang="ru-RU" sz="2000" dirty="0" smtClean="0">
                <a:solidFill>
                  <a:srgbClr val="FF0000"/>
                </a:solidFill>
              </a:rPr>
              <a:t>М</a:t>
            </a:r>
            <a:r>
              <a:rPr lang="ru-RU" sz="2000" dirty="0" smtClean="0"/>
              <a:t>ышки по полю шагали- играем, песенку исполняем.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0178" name="Picture 2" descr="G:\Занятие ОТЧЕТНОЕ\М букв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427984" y="1844824"/>
            <a:ext cx="4560738" cy="3210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611560" y="684173"/>
            <a:ext cx="417646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Левую ладошку мы согнем немножко.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Получилась буква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– светит месяц нам с небес.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6" name="Picture 2" descr="G:\Занятие ОТЧЕТНОЕ\пальцы 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564904"/>
            <a:ext cx="2008187" cy="1800225"/>
          </a:xfrm>
          <a:prstGeom prst="rect">
            <a:avLst/>
          </a:prstGeom>
          <a:noFill/>
        </p:spPr>
      </p:pic>
      <p:pic>
        <p:nvPicPr>
          <p:cNvPr id="52227" name="Picture 3" descr="G:\Занятие ОТЧЕТНОЕ\С букв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2056" y="764704"/>
            <a:ext cx="4784399" cy="5693246"/>
          </a:xfrm>
          <a:prstGeom prst="rect">
            <a:avLst/>
          </a:prstGeom>
          <a:noFill/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251520" y="4695237"/>
            <a:ext cx="35638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Са-со-су-си-сэ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»-  пропоем песенку слогов.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611560" y="267661"/>
            <a:ext cx="324036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Courier New" pitchFamily="49" charset="0"/>
              </a:rPr>
              <a:t>Цып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Courier New" pitchFamily="49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Courier New" pitchFamily="49" charset="0"/>
              </a:rPr>
              <a:t>цып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Courier New" pitchFamily="49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Courier New" pitchFamily="49" charset="0"/>
              </a:rPr>
              <a:t>цып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Courier New" pitchFamily="49" charset="0"/>
              </a:rPr>
              <a:t>!" - пищит цыплёнок,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Courier New" pitchFamily="49" charset="0"/>
              </a:rPr>
              <a:t>Голосок его так звонок!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Courier New" pitchFamily="49" charset="0"/>
              </a:rPr>
              <a:t>Он, наверное, в яйце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Courier New" pitchFamily="49" charset="0"/>
              </a:rPr>
              <a:t>Выучил лишь букву ...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5" descr="G:\Занятие ОТЧЕТНОЕ\вопрос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32656"/>
            <a:ext cx="3312368" cy="5256584"/>
          </a:xfrm>
          <a:prstGeom prst="rect">
            <a:avLst/>
          </a:prstGeom>
          <a:noFill/>
        </p:spPr>
      </p:pic>
      <p:pic>
        <p:nvPicPr>
          <p:cNvPr id="67585" name="Picture 1" descr="G:\Занятие ОТЧЕТНОЕ\цыплен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839494"/>
            <a:ext cx="3089191" cy="31097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323528" y="300737"/>
            <a:ext cx="4248472" cy="2554545"/>
          </a:xfrm>
          <a:prstGeom prst="rect">
            <a:avLst/>
          </a:prstGeom>
          <a:solidFill>
            <a:srgbClr val="F7F7F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Буква Ц из пальчиков.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Левую руку мы поднимаем, пальцы все в кулак сжимаем.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Мизинец и указательный вверх поднимаем.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А правым указательным грозить цыпленку станем.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54274" name="Picture 2" descr="G:\Занятие ОТЧЕТНОЕ\Ц букв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5428" y="980728"/>
            <a:ext cx="4019944" cy="5184575"/>
          </a:xfrm>
          <a:prstGeom prst="rect">
            <a:avLst/>
          </a:prstGeom>
          <a:noFill/>
        </p:spPr>
      </p:pic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395536" y="3519682"/>
            <a:ext cx="40679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Ц</a:t>
            </a:r>
            <a:r>
              <a:rPr kumimoji="0" lang="ru-RU" sz="20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а-ца-ца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»- проговорим </a:t>
            </a:r>
            <a:r>
              <a:rPr kumimoji="0" lang="ru-RU" sz="20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чистоговорку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 с буквой Ц.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G:\Занятие ОТЧЕТНОЕ\Чистоговорки на Ц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960"/>
            <a:ext cx="8964488" cy="657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:\Занятие ОТЧЕТНОЕ\молот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36912"/>
            <a:ext cx="3163531" cy="36004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051720" y="260648"/>
            <a:ext cx="27363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ea typeface="Calibri" pitchFamily="34" charset="0"/>
                <a:cs typeface="Times New Roman" pitchFamily="18" charset="0"/>
              </a:rPr>
              <a:t>Эта буква, наверняка, тень большого молотк</a:t>
            </a:r>
            <a:r>
              <a:rPr lang="ru-RU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</a:t>
            </a:r>
            <a:endParaRPr lang="ru-RU" sz="3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G:\Занятие ОТЧЕТНОЕ\вопрос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32656"/>
            <a:ext cx="3312368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G:\Занятие ОТЧЕТНОЕ\Т букв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111054"/>
            <a:ext cx="4072174" cy="4838226"/>
          </a:xfrm>
          <a:prstGeom prst="rect">
            <a:avLst/>
          </a:prstGeom>
          <a:noFill/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395536" y="260648"/>
            <a:ext cx="4248472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Буква Т из пальчиков.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Буква Т как молоток.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Вот из пальчиков, дружок: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Большие пальцы – тук, тук, тук. Молоточка слышен стук.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Правый - снизу, сверху – левый, молоточку друг он верный.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Молоток стучит: тук-тук,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букве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Т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я старый друг.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395536" y="5032920"/>
            <a:ext cx="33123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Песню 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УЧКА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мы поём.  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44264" y="476672"/>
            <a:ext cx="2787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</a:t>
            </a:r>
            <a:r>
              <a:rPr lang="ru-RU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УЧКА</a:t>
            </a:r>
            <a:r>
              <a:rPr lang="ru-RU" sz="3200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3200" dirty="0"/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971600" y="927884"/>
            <a:ext cx="763183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А над нами тучка              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Хмурая плывет.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И такую песню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Жалобно поет: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Припев:    Кап-кап, кап-кап,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Плакать я хочу.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И совсем нечаянно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Я вас промочу.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А мы не боимся                        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Твоего дождя.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Зонтики цветные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Взяли мы не зря.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Припев:     Кап-кап, кап-кап,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Ты нам не страшна.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Можешь плакать, тучка,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Даже до утра.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G:\Занятие ОТЧЕТНОЕ\туч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2794" y="1340768"/>
            <a:ext cx="3215670" cy="2335030"/>
          </a:xfrm>
          <a:prstGeom prst="rect">
            <a:avLst/>
          </a:prstGeom>
          <a:noFill/>
        </p:spPr>
      </p:pic>
      <p:pic>
        <p:nvPicPr>
          <p:cNvPr id="57347" name="Picture 3" descr="G:\Занятие ОТЧЕТНОЕ\дет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6394" y="3717032"/>
            <a:ext cx="2977606" cy="21427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539552" y="474370"/>
            <a:ext cx="331236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Указательные пальчики на стол мы опускаем.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А большие пальчики мы соединяем.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Букву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мы получаем.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58370" name="Picture 2" descr="G:\Занятие ОТЧЕТНОЕ\П букв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76672"/>
            <a:ext cx="5267497" cy="6065173"/>
          </a:xfrm>
          <a:prstGeom prst="rect">
            <a:avLst/>
          </a:prstGeom>
          <a:noFill/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323528" y="3683372"/>
            <a:ext cx="352839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од грибом» -  сказка-экспромт.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Этот домик – буква А, составьте его из пальчиков, друзья!</a:t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 Пальцы развиваем, буквы составляем!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G:\Занятие ОТЧЕТНОЕ\А буква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73548" y="1447800"/>
            <a:ext cx="4622453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179512" y="316296"/>
            <a:ext cx="25922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 грибком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5" name="Рисунок 1" descr="https://deti-online.com/images/skazki-suteeva--pod-gribomi-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32656"/>
            <a:ext cx="3810000" cy="3752850"/>
          </a:xfrm>
          <a:prstGeom prst="rect">
            <a:avLst/>
          </a:prstGeom>
          <a:noFill/>
        </p:spPr>
      </p:pic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539552" y="4240602"/>
            <a:ext cx="7200800" cy="17543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Как-то раз застал Муравья сильный дождь.*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Куда спрятаться?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Увидел Муравей на полянке маленький грибок, добежал до него и спрятался под его шляпкой.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Сидит под грибом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дождь пережидает.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 дождь идёт всё сильнее и сильнее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…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deti-online.com/images/skazki-suteeva--pod-gribomi--0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672408" cy="36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4211960" y="368089"/>
            <a:ext cx="439248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Ползёт к грибу мокрая Бабочка: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Муравей, Муравей, пусти меня под грибок! Промокла я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лететь не могу!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Куда же я пущу тебя?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говорит муравей.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Я один тут кое-как уместился.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Ничего! В тесноте, да не в обиде.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https://deti-online.com/images/skazki-suteeva--pod-gribomi--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80928"/>
            <a:ext cx="3744416" cy="36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323528" y="4365104"/>
            <a:ext cx="42839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Пустил Муравей Бабочку под грибок.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 дождь ещё сильнее идёт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…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eti-online.com/images/skazki-suteeva--pod-gribomi--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672408" cy="3168353"/>
          </a:xfrm>
          <a:prstGeom prst="rect">
            <a:avLst/>
          </a:prstGeom>
          <a:noFill/>
          <a:ln>
            <a:noFill/>
          </a:ln>
        </p:spPr>
      </p:pic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4427984" y="877286"/>
            <a:ext cx="403244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Бежит мимо Мышка: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Пустите меня под грибок! Вода с меня ручьём течёт.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Куда же мы тебя пустим? Тут и места нет.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Потеснитесь немножко!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https://deti-online.com/images/skazki-suteeva--pod-gribomi--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68960"/>
            <a:ext cx="4824536" cy="3528392"/>
          </a:xfrm>
          <a:prstGeom prst="rect">
            <a:avLst/>
          </a:prstGeom>
          <a:noFill/>
          <a:ln>
            <a:noFill/>
          </a:ln>
        </p:spPr>
      </p:pic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467544" y="4346520"/>
            <a:ext cx="381642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Потеснились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пустили Мышку под грибок.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 дождь всё льёт и не перестаёт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…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eti-online.com/images/skazki-suteeva--pod-gribomi--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3888432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323528" y="723338"/>
            <a:ext cx="43924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Мимо гриба Воробей скачет и плачет: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Намокли перышки, устали крылышки! Пустите меня под грибок обсохнуть, отдохнуть, дождик переждать!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Тут и места нет.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Подвиньтесь, пожалуйста!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Ладно.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https://deti-online.com/images/skazki-suteeva--pod-gribomi--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40968"/>
            <a:ext cx="3456384" cy="3312368"/>
          </a:xfrm>
          <a:prstGeom prst="rect">
            <a:avLst/>
          </a:prstGeom>
          <a:noFill/>
          <a:ln>
            <a:noFill/>
          </a:ln>
        </p:spPr>
      </p:pic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4355976" y="4654006"/>
            <a:ext cx="457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Подвинулись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нашлось и Воробью место.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eti-online.com/images/skazki-suteeva--pod-gribomi--1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3816424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611560" y="504780"/>
            <a:ext cx="518457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 тут Заяц на полянку выскочил, увидел гриб.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Спрячьте,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кричит,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спасите! За мной Лиса гонится!..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Жалко Зайца,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говорит Муравей.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Давайте ещё потеснимся.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https://deti-online.com/images/skazki-suteeva--pod-gribomi--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3528392" cy="4176463"/>
          </a:xfrm>
          <a:prstGeom prst="rect">
            <a:avLst/>
          </a:prstGeom>
          <a:noFill/>
          <a:ln>
            <a:noFill/>
          </a:ln>
        </p:spPr>
      </p:pic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3923928" y="6093296"/>
            <a:ext cx="4932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Только спрятали Зайца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Лиса прибежала.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eti-online.com/images/skazki-suteeva--pod-gribomi--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76672"/>
            <a:ext cx="4392488" cy="5333578"/>
          </a:xfrm>
          <a:prstGeom prst="rect">
            <a:avLst/>
          </a:prstGeom>
          <a:noFill/>
          <a:ln>
            <a:noFill/>
          </a:ln>
        </p:spPr>
      </p:pic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323528" y="1553281"/>
            <a:ext cx="403244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Зайца не видели?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спрашивает.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Не видели.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Подошла Лиса поближе, понюхала: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Не тут ли он спрятался?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Где ему тут спрятаться!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Махнула Лиса хвостом и ушла.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eti-online.com/images/skazki-suteeva--pod-gribomi--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12976"/>
            <a:ext cx="2736304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deti-online.com/images/skazki-suteeva--pod-gribomi--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3672408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4283968" y="82778"/>
            <a:ext cx="4104456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 тому времени дождик прошёл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солнышко выглянуло. Вылезли все из-под гриба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радуются.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Муравей задумался и говорит: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Как же так? Раньше мне одному под грибом тесно было, а теперь всем пятерым место нашлось!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Ква-ха-ха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!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Ква-ха-ха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!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засмеялся кто-то.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Все посмотрели: на шляпке гриба сидит Лягушка и хохочет: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Эх, вы! Гриб-то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…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 досказала и ускакала.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467544" y="4476316"/>
            <a:ext cx="410445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Посмотрели все на гриб и тут догадались, почему сначала одному под грибом тесно было, а потом и пятерым место нашлось.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 вы догадались?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1115616" y="776653"/>
            <a:ext cx="36724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Буква на филина похожа, и фонарь напомнит тоже.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5" descr="G:\Занятие ОТЧЕТНОЕ\вопрос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32656"/>
            <a:ext cx="3312368" cy="5256584"/>
          </a:xfrm>
          <a:prstGeom prst="rect">
            <a:avLst/>
          </a:prstGeom>
          <a:noFill/>
        </p:spPr>
      </p:pic>
      <p:pic>
        <p:nvPicPr>
          <p:cNvPr id="69634" name="Picture 2" descr="G:\Занятие ОТЧЕТНОЕ\филин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060848"/>
            <a:ext cx="2529350" cy="2925741"/>
          </a:xfrm>
          <a:prstGeom prst="rect">
            <a:avLst/>
          </a:prstGeom>
          <a:noFill/>
        </p:spPr>
      </p:pic>
      <p:pic>
        <p:nvPicPr>
          <p:cNvPr id="69635" name="Picture 3" descr="G:\Занятие ОТЧЕТНОЕ\фонарь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3212976"/>
            <a:ext cx="2206384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G:\Занятие ОТЧЕТНОЕ\Ф букв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3914" y="90918"/>
            <a:ext cx="5016558" cy="5498322"/>
          </a:xfrm>
          <a:prstGeom prst="rect">
            <a:avLst/>
          </a:prstGeom>
          <a:noFill/>
        </p:spPr>
      </p:pic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467544" y="212682"/>
            <a:ext cx="295232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Буква Ф из пальчиков.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На правой руке указательный подними,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А пальцами левой  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его обними.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539552" y="4649361"/>
            <a:ext cx="298782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Вместе с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CYR"/>
                <a:ea typeface="Times New Roman" pitchFamily="18" charset="0"/>
                <a:cs typeface="Times New Roman" pitchFamily="18" charset="0"/>
              </a:rPr>
              <a:t>Маленьким  ёжиком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CYR"/>
                <a:ea typeface="Times New Roman" pitchFamily="18" charset="0"/>
                <a:cs typeface="Times New Roman" pitchFamily="18" charset="0"/>
              </a:rPr>
              <a:t> споём песенку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 CYR"/>
                <a:ea typeface="Times New Roman" pitchFamily="18" charset="0"/>
                <a:cs typeface="Times New Roman" pitchFamily="18" charset="0"/>
              </a:rPr>
              <a:t>Фуф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 CYR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 CYR"/>
                <a:ea typeface="Times New Roman" pitchFamily="18" charset="0"/>
                <a:cs typeface="Times New Roman" pitchFamily="18" charset="0"/>
              </a:rPr>
              <a:t>ти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 CYR"/>
                <a:ea typeface="Times New Roman" pitchFamily="18" charset="0"/>
                <a:cs typeface="Times New Roman" pitchFamily="18" charset="0"/>
              </a:rPr>
              <a:t>, фу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…»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 descr="G:\Занятие ОТЧЕТНОЕ\Ёж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66" y="908720"/>
            <a:ext cx="7104789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Занятие ОТЧЕТНОЕ\slide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"/>
          <p:cNvSpPr>
            <a:spLocks noChangeArrowheads="1"/>
          </p:cNvSpPr>
          <p:nvPr/>
        </p:nvSpPr>
        <p:spPr bwMode="auto">
          <a:xfrm>
            <a:off x="1475656" y="5301208"/>
            <a:ext cx="36358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Эта буква шипящая, иногда шуршащая,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Часто –шелестящая, изредка –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шкварчащая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5" descr="G:\Занятие ОТЧЕТНОЕ\вопрос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2060848"/>
            <a:ext cx="2195736" cy="4185523"/>
          </a:xfrm>
          <a:prstGeom prst="rect">
            <a:avLst/>
          </a:prstGeom>
          <a:noFill/>
        </p:spPr>
      </p:pic>
      <p:pic>
        <p:nvPicPr>
          <p:cNvPr id="97282" name="Picture 2" descr="G:\Занятие ОТЧЕТНОЕ\картинки на Ш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37538"/>
            <a:ext cx="6419912" cy="50916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G:\Занятие ОТЧЕТНОЕ\Ш бук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476672"/>
            <a:ext cx="4469482" cy="4469482"/>
          </a:xfrm>
          <a:prstGeom prst="rect">
            <a:avLst/>
          </a:prstGeom>
          <a:noFill/>
        </p:spPr>
      </p:pic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467544" y="220869"/>
            <a:ext cx="338437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Буква Ш из пальчиков.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Стоят три богатыря  (поднять три пальца на левой руке)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Под ними твердая земля   (прямой указательный палец правой внизу)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Это, детки, буква Ш, сложили букву не спеша.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98308" name="Picture 4" descr="G:\Занятие ОТЧЕТНОЕ\пальцы Ш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3357817"/>
            <a:ext cx="1584176" cy="2027745"/>
          </a:xfrm>
          <a:prstGeom prst="rect">
            <a:avLst/>
          </a:prstGeom>
          <a:noFill/>
        </p:spPr>
      </p:pic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2555776" y="5733837"/>
            <a:ext cx="37799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арик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 дыхательное упражнение, релаксация. 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1"/>
          <p:cNvSpPr>
            <a:spLocks noChangeArrowheads="1"/>
          </p:cNvSpPr>
          <p:nvPr/>
        </p:nvSpPr>
        <p:spPr bwMode="auto">
          <a:xfrm>
            <a:off x="2051720" y="404664"/>
            <a:ext cx="27363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+mj-lt"/>
                <a:ea typeface="Calibri" pitchFamily="34" charset="0"/>
                <a:cs typeface="Times New Roman" pitchFamily="18" charset="0"/>
              </a:rPr>
              <a:t>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ожимся на ковер.</a:t>
            </a:r>
          </a:p>
        </p:txBody>
      </p:sp>
      <p:pic>
        <p:nvPicPr>
          <p:cNvPr id="99330" name="Picture 2" descr="G:\Занятие ОТЧЕТНОЕ\шар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54714"/>
            <a:ext cx="7986464" cy="496373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99592" y="5877272"/>
            <a:ext cx="44651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+mj-lt"/>
                <a:cs typeface="Times New Roman" pitchFamily="18" charset="0"/>
              </a:rPr>
              <a:t>Мышцы не напряжены и расслаблены.</a:t>
            </a:r>
            <a:endParaRPr lang="ru-RU" sz="2000" dirty="0" smtClean="0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 noChangeArrowheads="1"/>
          </p:cNvSpPr>
          <p:nvPr/>
        </p:nvSpPr>
        <p:spPr bwMode="auto">
          <a:xfrm>
            <a:off x="827584" y="648476"/>
            <a:ext cx="468052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Динамическое упражнение.  Заключительное.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Мы топаем ногами – топ, топ, топ.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Мы хлопаем руками – хлоп, хлоп, хлоп.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Мы руки поднимаем, мы руки опускаем,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Мы руки подаем и в группу мы идем!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100354" name="Picture 2" descr="G:\Занятие ОТЧЕТНОЕ\дети иду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7" y="3090652"/>
            <a:ext cx="5688633" cy="2343361"/>
          </a:xfrm>
          <a:prstGeom prst="rect">
            <a:avLst/>
          </a:prstGeom>
          <a:noFill/>
        </p:spPr>
      </p:pic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3059832" y="5808022"/>
            <a:ext cx="32403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До свидания, друзья!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Занятие ОТЧЕТНОЕ\д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392821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Три – лошадка поскакала.</a:t>
            </a:r>
            <a:endParaRPr lang="ru-RU" sz="3200" dirty="0"/>
          </a:p>
        </p:txBody>
      </p:sp>
      <p:pic>
        <p:nvPicPr>
          <p:cNvPr id="5122" name="Picture 2" descr="G:\Занятие ОТЧЕТНОЕ\три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2846" r="2846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6524128" cy="804862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На четыре – постояла: </a:t>
            </a:r>
            <a:r>
              <a:rPr lang="ru-RU" sz="3200" b="1" dirty="0" err="1" smtClean="0"/>
              <a:t>тр-р-р</a:t>
            </a:r>
            <a:r>
              <a:rPr lang="ru-RU" sz="3200" b="1" dirty="0" smtClean="0"/>
              <a:t>…</a:t>
            </a:r>
            <a:endParaRPr lang="ru-RU" sz="32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Пять – болтают индюки.</a:t>
            </a:r>
            <a:endParaRPr lang="ru-RU" dirty="0"/>
          </a:p>
        </p:txBody>
      </p:sp>
      <p:pic>
        <p:nvPicPr>
          <p:cNvPr id="6146" name="Picture 2" descr="G:\Занятие ОТЧЕТНОЕ\пя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556792"/>
            <a:ext cx="6242050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Шесть- качели у реки.</a:t>
            </a:r>
            <a:endParaRPr lang="ru-RU" dirty="0"/>
          </a:p>
        </p:txBody>
      </p:sp>
      <p:pic>
        <p:nvPicPr>
          <p:cNvPr id="7170" name="Picture 2" descr="G:\Занятие ОТЧЕТНОЕ\шес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7416824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985</TotalTime>
  <Words>1304</Words>
  <Application>Microsoft Office PowerPoint</Application>
  <PresentationFormat>Экран (4:3)</PresentationFormat>
  <Paragraphs>225</Paragraphs>
  <Slides>53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5" baseType="lpstr">
      <vt:lpstr>Солнцестояние</vt:lpstr>
      <vt:lpstr>Объект упаковщика для оболочки</vt:lpstr>
      <vt:lpstr>«Весёлые буквы»</vt:lpstr>
      <vt:lpstr>Слайд 2</vt:lpstr>
      <vt:lpstr>«Весёлые буквы»</vt:lpstr>
      <vt:lpstr>Этот домик – буква А, составьте его из пальчиков, друзья!   Пальцы развиваем, буквы составляем! </vt:lpstr>
      <vt:lpstr>Слайд 5</vt:lpstr>
      <vt:lpstr>Слайд 6</vt:lpstr>
      <vt:lpstr>Три – лошадка поскакала.</vt:lpstr>
      <vt:lpstr>Пять – болтают индюки.</vt:lpstr>
      <vt:lpstr>Шесть- качели у реки.</vt:lpstr>
      <vt:lpstr>Слайд 10</vt:lpstr>
      <vt:lpstr>Восемь- мячики подбросим.</vt:lpstr>
      <vt:lpstr>Девять- звонко барабаним.</vt:lpstr>
      <vt:lpstr>Слайд 13</vt:lpstr>
      <vt:lpstr>Буква Б  из пальчиков:  Левая ладонь прямая, лишь сверху пальцы мы сгибаем. Правую ладошку в полукруг согни немножко, Снизу к левой прислони на Б ты посмотри. </vt:lpstr>
      <vt:lpstr>Слайд 15</vt:lpstr>
      <vt:lpstr>Буква В из пальчиков: Обе ладони ты поднимай, левую над правой  ты располагай. Два больших пальца ты соединяй, остальные пальчики в полукруг сгибай. «Вместе весело шагать»  - в круг вставай и песню запевай!  </vt:lpstr>
      <vt:lpstr>Слайд 17</vt:lpstr>
      <vt:lpstr>Буква Г  из пальчиков. Две прямых ладошки под углом соединяем. И букву Г мы получаем. </vt:lpstr>
      <vt:lpstr>Слайд 19</vt:lpstr>
      <vt:lpstr>Буква Д из пальчиков.  Левую ладонь на стол положи, пальцы фалангов согни. На правой ладошке все пальцы в кулак, Лишь указательный и средний разведем вот так… </vt:lpstr>
      <vt:lpstr>«ДЕД МОРОЗ» -  массаж лица  </vt:lpstr>
      <vt:lpstr>Слайд 22</vt:lpstr>
      <vt:lpstr>Буква Е из пальчиков. У левой руки средний палец и безымянный согни, большим пальцем их поддержи. Указательный и мизинец прямо держи. Правый кулачок приставляем, большой палец в сторону отставляем. Трудно удержать тебе? Получилась буква Е. </vt:lpstr>
      <vt:lpstr>Слайд 24</vt:lpstr>
      <vt:lpstr>Слайд 25</vt:lpstr>
      <vt:lpstr>Слайд 26</vt:lpstr>
      <vt:lpstr>Слайд 27</vt:lpstr>
      <vt:lpstr>  Буква К из пальчиков.   Левую руку вправо поверни, все пальцы в кулачок согни. Указательный и средний прямые разведи. Указательный правый слева прислони.     </vt:lpstr>
      <vt:lpstr>«Колобок» -  мимическая гимнастика. </vt:lpstr>
      <vt:lpstr>Слайд 30</vt:lpstr>
      <vt:lpstr>Взявшись за руки   мы встали и на М   похожи стали.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Студия «Актер» с элементами логоритмики Первый год обучения</dc:title>
  <dc:creator>Пользователь</dc:creator>
  <cp:lastModifiedBy>Пользователь</cp:lastModifiedBy>
  <cp:revision>135</cp:revision>
  <dcterms:created xsi:type="dcterms:W3CDTF">2018-05-22T07:56:10Z</dcterms:created>
  <dcterms:modified xsi:type="dcterms:W3CDTF">2018-09-10T18:28:59Z</dcterms:modified>
</cp:coreProperties>
</file>