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408" r:id="rId2"/>
    <p:sldId id="441" r:id="rId3"/>
    <p:sldId id="442" r:id="rId4"/>
    <p:sldId id="409" r:id="rId5"/>
    <p:sldId id="410" r:id="rId6"/>
    <p:sldId id="396" r:id="rId7"/>
    <p:sldId id="382" r:id="rId8"/>
    <p:sldId id="379" r:id="rId9"/>
    <p:sldId id="424" r:id="rId10"/>
    <p:sldId id="423" r:id="rId11"/>
    <p:sldId id="425" r:id="rId12"/>
    <p:sldId id="355" r:id="rId13"/>
    <p:sldId id="420" r:id="rId14"/>
    <p:sldId id="426" r:id="rId15"/>
    <p:sldId id="422" r:id="rId16"/>
    <p:sldId id="421" r:id="rId17"/>
    <p:sldId id="419" r:id="rId18"/>
    <p:sldId id="418" r:id="rId19"/>
    <p:sldId id="415" r:id="rId20"/>
    <p:sldId id="417" r:id="rId21"/>
    <p:sldId id="414" r:id="rId22"/>
    <p:sldId id="427" r:id="rId23"/>
    <p:sldId id="412" r:id="rId24"/>
    <p:sldId id="411" r:id="rId25"/>
    <p:sldId id="405" r:id="rId26"/>
    <p:sldId id="440" r:id="rId27"/>
    <p:sldId id="437" r:id="rId28"/>
    <p:sldId id="436" r:id="rId29"/>
    <p:sldId id="435" r:id="rId30"/>
    <p:sldId id="433" r:id="rId31"/>
    <p:sldId id="432" r:id="rId32"/>
    <p:sldId id="431" r:id="rId33"/>
    <p:sldId id="430" r:id="rId34"/>
    <p:sldId id="429" r:id="rId35"/>
    <p:sldId id="42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8" autoAdjust="0"/>
    <p:restoredTop sz="94660"/>
  </p:normalViewPr>
  <p:slideViewPr>
    <p:cSldViewPr>
      <p:cViewPr varScale="1">
        <p:scale>
          <a:sx n="67" d="100"/>
          <a:sy n="67" d="100"/>
        </p:scale>
        <p:origin x="14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25EF-74DF-414D-AF51-3DB3BA8F8A3D}" type="datetimeFigureOut">
              <a:rPr lang="ru-RU" smtClean="0"/>
              <a:t>13.10.2018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35AA-BDFC-4381-88CA-C4FA31CFD66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25EF-74DF-414D-AF51-3DB3BA8F8A3D}" type="datetimeFigureOut">
              <a:rPr lang="ru-RU" smtClean="0"/>
              <a:t>13.10.2018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35AA-BDFC-4381-88CA-C4FA31CFD6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25EF-74DF-414D-AF51-3DB3BA8F8A3D}" type="datetimeFigureOut">
              <a:rPr lang="ru-RU" smtClean="0"/>
              <a:t>13.10.2018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35AA-BDFC-4381-88CA-C4FA31CFD6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25EF-74DF-414D-AF51-3DB3BA8F8A3D}" type="datetimeFigureOut">
              <a:rPr lang="ru-RU" smtClean="0"/>
              <a:t>13.10.2018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35AA-BDFC-4381-88CA-C4FA31CFD66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25EF-74DF-414D-AF51-3DB3BA8F8A3D}" type="datetimeFigureOut">
              <a:rPr lang="ru-RU" smtClean="0"/>
              <a:t>13.10.2018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35AA-BDFC-4381-88CA-C4FA31CFD6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25EF-74DF-414D-AF51-3DB3BA8F8A3D}" type="datetimeFigureOut">
              <a:rPr lang="ru-RU" smtClean="0"/>
              <a:t>13.10.2018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35AA-BDFC-4381-88CA-C4FA31CFD66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25EF-74DF-414D-AF51-3DB3BA8F8A3D}" type="datetimeFigureOut">
              <a:rPr lang="ru-RU" smtClean="0"/>
              <a:t>13.10.2018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35AA-BDFC-4381-88CA-C4FA31CFD66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25EF-74DF-414D-AF51-3DB3BA8F8A3D}" type="datetimeFigureOut">
              <a:rPr lang="ru-RU" smtClean="0"/>
              <a:t>13.10.2018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35AA-BDFC-4381-88CA-C4FA31CFD6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25EF-74DF-414D-AF51-3DB3BA8F8A3D}" type="datetimeFigureOut">
              <a:rPr lang="ru-RU" smtClean="0"/>
              <a:t>13.10.2018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35AA-BDFC-4381-88CA-C4FA31CFD6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25EF-74DF-414D-AF51-3DB3BA8F8A3D}" type="datetimeFigureOut">
              <a:rPr lang="ru-RU" smtClean="0"/>
              <a:t>13.10.2018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35AA-BDFC-4381-88CA-C4FA31CFD6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25EF-74DF-414D-AF51-3DB3BA8F8A3D}" type="datetimeFigureOut">
              <a:rPr lang="ru-RU" smtClean="0"/>
              <a:t>13.10.2018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35AA-BDFC-4381-88CA-C4FA31CFD66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04425EF-74DF-414D-AF51-3DB3BA8F8A3D}" type="datetimeFigureOut">
              <a:rPr lang="ru-RU" smtClean="0"/>
              <a:t>13.10.2018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7235AA-BDFC-4381-88CA-C4FA31CFD66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7" Type="http://schemas.openxmlformats.org/officeDocument/2006/relationships/image" Target="../media/image66.jpe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gif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812360" y="335699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32656"/>
            <a:ext cx="903649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 архитектуру Крито-микенского периода делят на три периода: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-Троянский период - IV - III тыс. до н.э.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-Критская культура - XVIII - XIV вв. до н.э.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-Микенский период - XIV - II вв. до н.э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началу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тысячелетия относится возникновение классового общества и государства на Крите, а затем и в других странах Эгейского бассейна. Это были первые очаги рабовладельческой цивилизации на территории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Европы.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1" y="2807062"/>
            <a:ext cx="5604527" cy="38664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8144" y="2276872"/>
            <a:ext cx="31683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dirty="0" smtClean="0"/>
              <a:t>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Ранний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охватывает почти всё III тысячелетие (примерно до 2200—2100 гг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к неолиту.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Средний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первую половину II тысячелетия (до 1600 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бронзового века.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Поздний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вторую половину того же тысячелетия вплоть до рубежа XII и XI вв. до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н.э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Расцвет бронзового века.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Эгейский мир.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7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812360" y="335699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6632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 дворце окон не было, для освещения внутренних помещений были сделаны световые колодцы. Стены в комнатах отделаны штукатуркой, и украшены фресками, на которых изображены различные узоры, фантастические ландшафты и стилизованные изображения людей и животных.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59810"/>
            <a:ext cx="6696744" cy="50225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76256" y="1340768"/>
            <a:ext cx="22677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Дворец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комплексы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построек, группирующихся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вокруг большого внутреннего двора. Расположены они на разных уровнях, соединяются между собой лестницами и коридорами, некоторые из них уходят глубоко под землю. Коридоры заводят в тупики, переходы между этажами сделаны в самых неожиданным местах, планировка комнат не поддается здравому смыслу.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60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812360" y="335699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6" y="1237344"/>
            <a:ext cx="7416824" cy="55626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116632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Создаётся впечатление, что помещения просто достраивались вокруг центрального двора по мере необходимости там, где были нужны, а потом соединялись с уже существующими новыми лестницами и коридорами.</a:t>
            </a:r>
          </a:p>
        </p:txBody>
      </p:sp>
    </p:spTree>
    <p:extLst>
      <p:ext uri="{BB962C8B-B14F-4D97-AF65-F5344CB8AC3E}">
        <p14:creationId xmlns:p14="http://schemas.microsoft.com/office/powerpoint/2010/main" val="333802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812360" y="335699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" y="409076"/>
            <a:ext cx="4402667" cy="29479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97" y="380667"/>
            <a:ext cx="4463999" cy="29763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" y="3501008"/>
            <a:ext cx="4362224" cy="30293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420" y="3442778"/>
            <a:ext cx="4446075" cy="30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812360" y="335699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71" y="260648"/>
            <a:ext cx="4286250" cy="31683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11487"/>
            <a:ext cx="4215751" cy="30455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3016"/>
            <a:ext cx="4286250" cy="30645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517" y="3573016"/>
            <a:ext cx="4214242" cy="302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2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812360" y="335699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69" y="181213"/>
            <a:ext cx="4104456" cy="30783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69" y="3284984"/>
            <a:ext cx="3099681" cy="34867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440766"/>
            <a:ext cx="2608325" cy="33359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4"/>
          <a:stretch/>
        </p:blipFill>
        <p:spPr>
          <a:xfrm>
            <a:off x="6172833" y="3440766"/>
            <a:ext cx="2791655" cy="33309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9825" y="-108151"/>
            <a:ext cx="487417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Вода, притекающая из источника на горе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распределялась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дворцу и городу с помощью керамических труб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Разветвленная и хорошо организованная подземная водоотводная система выводила излишнюю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воду.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Трубы входили одна в другую и скреплялись цементом. Укладывали их с определенным уклоном. Система была так устроена, что чуть ли не в любом месте ее можно было в случае необходимости легко и быстро отремонтировать. К ней примыкали сточные трубы от ванн и трубы сливных уборных. Конструкция самих уборных напоминала современные городские туалеты.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812360" y="335699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663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роскошный зал во дворце — это тронный зал, в котором могло поместиться 15-20 человек. Там стоит гипсовый трон, окруженный расписными грифонами, возможно именно на нем и сидел сам царь Минос.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32295"/>
            <a:ext cx="3960440" cy="27467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406" y="3068960"/>
            <a:ext cx="4887410" cy="36655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38470"/>
            <a:ext cx="3982594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812360" y="335699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8" t="14300" r="2720" b="5900"/>
          <a:stretch/>
        </p:blipFill>
        <p:spPr>
          <a:xfrm>
            <a:off x="190501" y="116632"/>
            <a:ext cx="3805435" cy="26070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2924945"/>
            <a:ext cx="4344987" cy="37771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9" r="22200"/>
          <a:stretch/>
        </p:blipFill>
        <p:spPr>
          <a:xfrm>
            <a:off x="4265888" y="116632"/>
            <a:ext cx="2520280" cy="24736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210" y="116631"/>
            <a:ext cx="1728192" cy="2412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1"/>
          <a:stretch/>
        </p:blipFill>
        <p:spPr>
          <a:xfrm>
            <a:off x="4681410" y="4954222"/>
            <a:ext cx="4067054" cy="19037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14319" r="9051" b="15674"/>
          <a:stretch/>
        </p:blipFill>
        <p:spPr>
          <a:xfrm>
            <a:off x="4677874" y="2658133"/>
            <a:ext cx="4050528" cy="22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8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812360" y="335699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0"/>
            <a:ext cx="8856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Дворец в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Фесте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наиболее знаменитых поселений минойского Крита. В XX-XVII веках до н.э.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Фестский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дворец был политическим и экономическим центром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острова.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4288" y="1052736"/>
            <a:ext cx="19797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Фестском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дворце жилые, культовые и хозяйственные помещения расположены вокруг главного двора. От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Кносса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Фестский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дворец отличает большего размера театр и грандиозная парадная лестница.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7005874" cy="522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0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812360" y="335699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8640"/>
            <a:ext cx="4647421" cy="30963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8640"/>
            <a:ext cx="3985274" cy="30822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6" y="3501008"/>
            <a:ext cx="4687126" cy="31227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01008"/>
            <a:ext cx="3933183" cy="312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7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812360" y="335699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392488" cy="27363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954" y="137192"/>
            <a:ext cx="4368542" cy="27877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" r="2062"/>
          <a:stretch/>
        </p:blipFill>
        <p:spPr>
          <a:xfrm>
            <a:off x="3248768" y="3068960"/>
            <a:ext cx="5760640" cy="3602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68960"/>
            <a:ext cx="3024336" cy="360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1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812360" y="335699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972" y="-99392"/>
            <a:ext cx="9144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Троянский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типом жилых сооружений являлся мегарон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черты Троянского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периода: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-Малые размеры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городов-крепостей.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-Основным типом жилища является мегарон - вытянутое по продольной оси прямоугольное или овальное помещение с лоджией входа, без окон, с отверстием в потолке, образованным перекрещенными балками, опирающимися на стены или столбы, если помещение было большим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находился круглый очаг или жаровня. Тип мегарона оказал большое влияние на развитие древнегреческой архитектуры: его схема легла в основу греческих храмов.</a:t>
            </a: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32240" y="2780928"/>
            <a:ext cx="24117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строительными материалами являются: камень (стены крепостей, дворцов, фундамента), кирпич-сырец с деревянным каркасом и связями или деревянная каркасная конструкция с глинобитным заполнением.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2" y="3068960"/>
            <a:ext cx="6708268" cy="366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8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812360" y="335699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Дворец в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8955360" cy="597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4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812360" y="335699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5" y="188640"/>
            <a:ext cx="8962153" cy="649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9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812360" y="335699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9099"/>
            <a:ext cx="8928992" cy="675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40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812360" y="335699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095" y="116632"/>
            <a:ext cx="4233401" cy="3024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" t="2451" r="2378" b="11640"/>
          <a:stretch/>
        </p:blipFill>
        <p:spPr>
          <a:xfrm>
            <a:off x="107504" y="3356992"/>
            <a:ext cx="4824536" cy="33776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771" y="3356992"/>
            <a:ext cx="3946715" cy="3312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554723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0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812360" y="335699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0525"/>
            <a:ext cx="4392488" cy="29283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0939"/>
            <a:ext cx="4320480" cy="28803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64" y="3356992"/>
            <a:ext cx="4418856" cy="3377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85" y="3356992"/>
            <a:ext cx="4317527" cy="337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8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812360" y="335699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6632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среднеминойскому периоду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находка древнейшей в Европе четырехколёсной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повозки.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Введённый в то же время гончарный круг на протяжении этого периода по крайней мере дважды подвергался серьёзным усовершенствованиям. Критские мастера овладели также техникой изготовления фаянса, применение которого быстро распространилось.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6" t="4262" r="5106" b="1949"/>
          <a:stretch/>
        </p:blipFill>
        <p:spPr>
          <a:xfrm>
            <a:off x="138692" y="1808605"/>
            <a:ext cx="3143945" cy="38172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38" y="1803257"/>
            <a:ext cx="2825117" cy="38225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8"/>
          <a:stretch/>
        </p:blipFill>
        <p:spPr>
          <a:xfrm>
            <a:off x="6107755" y="1776003"/>
            <a:ext cx="2854556" cy="38498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62582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росписи глиняных сосудов заметен переход от простых геометрических орнаментов к ярким изображениям сначала растений, а затем и животных. Уже в начале среднеминойского периода возник вид многокрасочной росписи сосудов, названный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камарес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603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812360" y="335699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5055671" cy="59492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"/>
          <a:stretch/>
        </p:blipFill>
        <p:spPr>
          <a:xfrm>
            <a:off x="5169901" y="914236"/>
            <a:ext cx="3804508" cy="32348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0101" r="5113"/>
          <a:stretch/>
        </p:blipFill>
        <p:spPr>
          <a:xfrm>
            <a:off x="5156162" y="4149081"/>
            <a:ext cx="3789517" cy="2592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Многое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кносском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искусстве связано с морем, что ощущается в выборе сюжетов, связанных с морскими животными (дельфинами и осьминогами), характере плавных изогнутых линий, волнистом узоре, изящном орнаменте.</a:t>
            </a:r>
          </a:p>
        </p:txBody>
      </p:sp>
    </p:spTree>
    <p:extLst>
      <p:ext uri="{BB962C8B-B14F-4D97-AF65-F5344CB8AC3E}">
        <p14:creationId xmlns:p14="http://schemas.microsoft.com/office/powerpoint/2010/main" val="224869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812360" y="335699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Важнейшим изобретением этого времени является письменность. Она возникла сначала в качестве пиктографического (рисуночного) письма, но вскоре приобрела вид иероглифов, во многом подобных египетским. Древнейшие образцы критского письма представляют собой рисунки, вырезанные на печатях, и метки на каменных блоках, из которых были построены дворцы. Под конец среднеминойского периода в обиход вошли уже чернила.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распространением письменности иероглифы постепенно упрощались.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 периода появляется уже линейное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письмо. 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сожалению, линейное письмо А ещё не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расшифровано.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76" y="3477875"/>
            <a:ext cx="3456384" cy="3230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372924"/>
            <a:ext cx="4890854" cy="334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812360" y="335699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536504" cy="3024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6632"/>
            <a:ext cx="4048298" cy="30304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76875"/>
            <a:ext cx="2088232" cy="35211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763" y="3219968"/>
            <a:ext cx="2749285" cy="34780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37"/>
          <a:stretch/>
        </p:blipFill>
        <p:spPr>
          <a:xfrm>
            <a:off x="5004048" y="4274289"/>
            <a:ext cx="4139952" cy="24712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9788" r="9052" b="15532"/>
          <a:stretch/>
        </p:blipFill>
        <p:spPr>
          <a:xfrm>
            <a:off x="5004048" y="3203879"/>
            <a:ext cx="4139952" cy="95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4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812360" y="335699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Поздний период (XII - XI вв. до н. э.)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максимальным развитием критской культуры; он охватывает также время её постепенного упадка вплоть до окончательного крушения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всему острову прокладывается сеть дорог со сторожевыми постами.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Одновременно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расширяются и дворцы, украшенные с небывалой до того времени роскошью.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чертой этого времени является рост богатства знати.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Позднеминойский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(XVII-XII). Около 1700 г. археологически зафиксированы пожаром и разрушение крупных вышеназванных дворцов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Кноссе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Фесте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Маллии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Пожар был связан с землетрясением или внутренними междоусобицами, которые могли совпасть. В прежнем виде "дворцы" перестают существовать. Они отстраиваются заново, поэтому начало позднеминойского времени (XVII-XV вв. до Р. Х.) еще называется периодом "новых дворцов", когда критские государства переживают максимальный расцвет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Кноссе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открываются полезные свойства влажной штукатурки, на которой можно писать красками, и на стенах нового дворца появляются удивительные фрески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/>
              <a:t>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судостроительство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начинается период владычества Крита на море,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талассократия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Строятся грузовые и военные корабли (у военных на носу устанавливались тараны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 строится сеть дорог - один из первых показателей роста производства, так как экономическое развитие возможно лишь при наличии хороших путей сообщения. Бронза используется в качестве всеобщего менового товара, заменяющего деньги. Продолжается развитие связей с Египтом и Восточным Средиземноморьем: в Угарите (Сирия) существовало целое поселение критских торговцев.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74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812360" y="335699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Критский период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черты архитектуры критского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периода: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-Своеобразие планировки внутреннего пространства дворцов.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-Высокая степень благоустройства.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-Были выработаны новые сейсмостойкие конструкции: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91781"/>
            <a:ext cx="5904656" cy="51485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2160" y="1556792"/>
            <a:ext cx="31318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расширяющиеся вверху колонны на пьедестале с широкой капителью и большой квадратной абакой;</a:t>
            </a:r>
          </a:p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-накатные перекрытия из круглых балок;</a:t>
            </a:r>
          </a:p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-деревянный каркас со связями и заполнением, выполненными из сырца и каменных блоков.</a:t>
            </a:r>
          </a:p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-Помещения штукатурились и украшались фресками и резными рельефами с изображением сбора урожая, игр - это первая известная после палеолита реалистичная живопись.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03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812360" y="335699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Микенский период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-Появляются новые типы оборонительных сооружений акрополи. Акрополь - расположенная на возвышенности городская крепость, религиозно-политический центр города. Дворцовые постройки имели свободную планировку с отдельными осевыми композициями зданий, составлявшими единый комплекс с учетом рельефа и пейзажа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4248" y="1628800"/>
            <a:ext cx="23397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Микенский акрополь (2-я половина XI в. до н.э.) Акрополь имеет дворец, множество жилых, складских и надгробных сооружений.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огромному весу камней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стены акрополя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имеют уширения книзу. Ярким памятником Микен являются входные ворота в акрополь.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6659"/>
            <a:ext cx="6578782" cy="486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8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812360" y="335699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Львиные ворота имеют пролет 3,5 м и ложный свод высотой 6 м. Ворота украшены первым известным в эгейском мире каменным рельефом, изображающим двух львов, она как бы охраняют колонну дорического ордера. Ворота находится перед площадью собраний, посередине которой - могилы героев. В центре площади круг из каменных плит, посередине алтарь с чашей. Недалеко - 4-угольная шахта и на глубине 5,5 м захоронения трех воинов. Чуть дальше еще 5 могил (9 мужчин, 8 женщин и 2 детей).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1" b="2285"/>
          <a:stretch/>
        </p:blipFill>
        <p:spPr>
          <a:xfrm>
            <a:off x="1907704" y="1709077"/>
            <a:ext cx="7056783" cy="49870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7" b="12575"/>
          <a:stretch/>
        </p:blipFill>
        <p:spPr>
          <a:xfrm>
            <a:off x="179512" y="1754326"/>
            <a:ext cx="396240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7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812360" y="335699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" y="1628800"/>
            <a:ext cx="9191758" cy="52111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236" y="621159"/>
            <a:ext cx="3058885" cy="20379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1159"/>
            <a:ext cx="3020765" cy="20152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34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Купольная гробница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77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812360" y="335699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812360" y="335699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6658"/>
            <a:ext cx="8928992" cy="48227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сходные черты всех периодов эгейской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культуры: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 планировке учитываются природные и ландшафтные особенности местности.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-Применяются одинаковые строительные материалы - кирпич-сырец, камень, дерево для перекрытий и каркаса.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-Складывается единая ордерная система. Колонны украшаются спиралями, зигзагами, узорами из металлических колец 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т.п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21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812360" y="335699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96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812360" y="335699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6632"/>
            <a:ext cx="88569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B443A"/>
                </a:solidFill>
                <a:latin typeface="tahoma" panose="020B0604030504040204" pitchFamily="34" charset="0"/>
              </a:rPr>
              <a:t>Заселение Крита началось со времён </a:t>
            </a:r>
            <a:r>
              <a:rPr lang="ru-RU" dirty="0" smtClean="0">
                <a:solidFill>
                  <a:srgbClr val="4B443A"/>
                </a:solidFill>
                <a:latin typeface="tahoma" panose="020B0604030504040204" pitchFamily="34" charset="0"/>
              </a:rPr>
              <a:t>неолита. </a:t>
            </a:r>
            <a:r>
              <a:rPr lang="ru-RU" dirty="0">
                <a:solidFill>
                  <a:srgbClr val="4B443A"/>
                </a:solidFill>
                <a:latin typeface="tahoma" panose="020B0604030504040204" pitchFamily="34" charset="0"/>
              </a:rPr>
              <a:t>Вплоть до середины II тысячелетия Крит не знал вторжений иноземных </a:t>
            </a:r>
            <a:r>
              <a:rPr lang="ru-RU" dirty="0" smtClean="0">
                <a:solidFill>
                  <a:srgbClr val="4B443A"/>
                </a:solidFill>
                <a:latin typeface="tahoma" panose="020B0604030504040204" pitchFamily="34" charset="0"/>
              </a:rPr>
              <a:t>племён. </a:t>
            </a:r>
            <a:r>
              <a:rPr lang="ru-RU" dirty="0">
                <a:solidFill>
                  <a:srgbClr val="4B443A"/>
                </a:solidFill>
                <a:latin typeface="tahoma" panose="020B0604030504040204" pitchFamily="34" charset="0"/>
              </a:rPr>
              <a:t>Но внешние связи, несомненно, существовали и оказывали известное воздействие на развитие культуры древнейшего Крита.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4B443A"/>
                </a:solidFill>
                <a:latin typeface="tahoma" panose="020B0604030504040204" pitchFamily="34" charset="0"/>
              </a:rPr>
              <a:t>Основным занятием жителей были рыбная ловля, скотоводство и частично земледелие. Н</a:t>
            </a:r>
            <a:r>
              <a:rPr lang="ru-RU" dirty="0" smtClean="0">
                <a:solidFill>
                  <a:srgbClr val="4B443A"/>
                </a:solidFill>
                <a:latin typeface="tahoma" panose="020B0604030504040204" pitchFamily="34" charset="0"/>
              </a:rPr>
              <a:t>а </a:t>
            </a:r>
            <a:r>
              <a:rPr lang="ru-RU" dirty="0">
                <a:solidFill>
                  <a:srgbClr val="4B443A"/>
                </a:solidFill>
                <a:latin typeface="tahoma" panose="020B0604030504040204" pitchFamily="34" charset="0"/>
              </a:rPr>
              <a:t>Крите постепенно распространяется употребление металлов, в основном меди. Местные жители в то время пользовались медными кинжалами, топорами, ножами. Применение металлических орудий повлекло за собой улучшение техники обработки каменных сосудов и развитие других отраслей ремесла. Значительную эволюцию прошло гончарное дело; улучшается техника обжига, возникает и развивается роспись на керамике, хотя сосуды всё ещё изготовлялись вручную. Под египетским влиянием появляются первые вырезанные из камня печати; на одной из таких печатей имеется изображение ладьи.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4B443A"/>
                </a:solidFill>
                <a:latin typeface="tahoma" panose="020B0604030504040204" pitchFamily="34" charset="0"/>
              </a:rPr>
              <a:t>Население Крита жило ещё первобытно-общинным строем. Во всяком случае имущественные и общественные различия не были сколько-нибудь существенными. Об этом свидетельствуют единообразие погребений, остатки коллективных домов и коллективные же круглые гробницы диаметром от 4 до 13 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07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812360" y="335699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Среднеминойскии период (XXI - XVII вв. до н. э.)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2322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Характерной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чертой этого времени является распространение бронзы. В различных местностях были найдены бронзовые резцы, много больших и малых топоров и секир, долота, тонкие скобели, кинжалы, наконечники копий, длинные мечи. Широкое применение бронзы открыло ПУТЬ к общему подъёму производства.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Развивается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крупных зданий, иногда в несколько этажей. Возникают первые дворцы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Кноссе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Фесте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Маллии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4" t="11682"/>
          <a:stretch/>
        </p:blipFill>
        <p:spPr>
          <a:xfrm>
            <a:off x="107504" y="2984925"/>
            <a:ext cx="4672980" cy="38107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126" y="2984926"/>
            <a:ext cx="4119370" cy="38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1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812360" y="335699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16216" y="404664"/>
            <a:ext cx="262778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Отличительной чертой критской архитектуры являлось отсутствие симметрии, в расположении жилых, парадных и хозяйственных зон. Запутанность ходов и выходов, внезапные спуски по лестницам и неожиданные повороты, характерные для лабиринта Дедала, усугублялись неожиданными световыми эффектами, поскольку свет проникал только через световые колодцы, в потолке и других источников освещения не было.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-11875"/>
            <a:ext cx="65162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Лабиринт Дедала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Лабиринтом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Крите принято именовать огромное количество непонятно как связанных друг с другом помещений, переходящих одно в другое на пяти уровнях.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412776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Лабиринт. Верхний уровень.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Фреска «Бык» (другое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«Зевс отдыхает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»), работы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Дедала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4"/>
          <a:stretch/>
        </p:blipFill>
        <p:spPr>
          <a:xfrm>
            <a:off x="107503" y="2336106"/>
            <a:ext cx="6442626" cy="442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3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812360" y="335699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116632"/>
            <a:ext cx="892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Считается, что Лабиринт был построен Дедалом для царя Миноса, точнее, для пасынка Миноса - Минотавра. 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Лабиринт представляет собой единственный в мировой истории многофункциональный дворцово-храмовый комплекс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1316961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Точная модель Лабиринта.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игрушка (конструктор).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1217 год до новой эры.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40291"/>
            <a:ext cx="6409728" cy="44776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17232" y="1196753"/>
            <a:ext cx="26267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азвания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нескольких смежных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комнат: «Малый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 для омовений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«Кухня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не используется»,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«Помещение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опаздывающих»,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«Комната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обуви»,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«Детская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ракушками»,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«Комната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видом в сад»,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«Кладовая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ароматических притираний»,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«Комната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ссор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«Комната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хранения дверей»,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«Для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тех, кто не выбрал»,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«Зал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плетения»,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«Комната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послеполуденных фруктов»,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мужчин»,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«Помещение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всякий случай».</a:t>
            </a:r>
          </a:p>
        </p:txBody>
      </p:sp>
    </p:spTree>
    <p:extLst>
      <p:ext uri="{BB962C8B-B14F-4D97-AF65-F5344CB8AC3E}">
        <p14:creationId xmlns:p14="http://schemas.microsoft.com/office/powerpoint/2010/main" val="57670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812360" y="335699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Кносский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дворец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3265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/>
              <a:t>Кносский</a:t>
            </a:r>
            <a:r>
              <a:rPr lang="ru-RU" dirty="0"/>
              <a:t>  — это огромный комплекс, общей площадью 22 тыс.м</a:t>
            </a:r>
            <a:r>
              <a:rPr lang="ru-RU" baseline="30000" dirty="0"/>
              <a:t>2</a:t>
            </a:r>
            <a:r>
              <a:rPr lang="ru-RU" dirty="0"/>
              <a:t>, имеющий как минимум 5 надземных уровней — этажей, которые соединены между собой проходами и лестницами, также имеется ряд подземных склепов. Всего помещений около тысячи, в которых легко заблудиться</a:t>
            </a:r>
            <a:r>
              <a:rPr lang="ru-RU" dirty="0" smtClean="0"/>
              <a:t> В нём использовались канализация</a:t>
            </a:r>
            <a:r>
              <a:rPr lang="ru-RU" dirty="0"/>
              <a:t>, водопровод и </a:t>
            </a:r>
            <a:r>
              <a:rPr lang="ru-RU" dirty="0" smtClean="0"/>
              <a:t>вентиляция. </a:t>
            </a:r>
            <a:r>
              <a:rPr lang="ru-RU" dirty="0"/>
              <a:t>Интерьер был расписан великолепными фресками.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21547"/>
            <a:ext cx="8172400" cy="483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7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812360" y="335699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072"/>
            <a:ext cx="6937347" cy="674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9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5326</TotalTime>
  <Words>1279</Words>
  <Application>Microsoft Office PowerPoint</Application>
  <PresentationFormat>Экран (4:3)</PresentationFormat>
  <Paragraphs>83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Georgia</vt:lpstr>
      <vt:lpstr>tahoma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RePack by Diakov</cp:lastModifiedBy>
  <cp:revision>180</cp:revision>
  <dcterms:created xsi:type="dcterms:W3CDTF">2016-09-12T14:35:00Z</dcterms:created>
  <dcterms:modified xsi:type="dcterms:W3CDTF">2018-10-13T11:08:45Z</dcterms:modified>
</cp:coreProperties>
</file>