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7"/>
  </p:handoutMasterIdLst>
  <p:sldIdLst>
    <p:sldId id="256" r:id="rId2"/>
    <p:sldId id="302" r:id="rId3"/>
    <p:sldId id="305" r:id="rId4"/>
    <p:sldId id="303" r:id="rId5"/>
    <p:sldId id="259" r:id="rId6"/>
    <p:sldId id="271" r:id="rId7"/>
    <p:sldId id="275" r:id="rId8"/>
    <p:sldId id="29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8" r:id="rId18"/>
    <p:sldId id="289" r:id="rId19"/>
    <p:sldId id="290" r:id="rId20"/>
    <p:sldId id="299" r:id="rId21"/>
    <p:sldId id="292" r:id="rId22"/>
    <p:sldId id="293" r:id="rId23"/>
    <p:sldId id="295" r:id="rId24"/>
    <p:sldId id="294" r:id="rId25"/>
    <p:sldId id="296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D4CCC-FB97-46D2-8E10-B83780C2BF1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7BEFB-765F-4350-83CF-BAA5B299D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4B1BFC-983F-4E10-9658-9E36444EE89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18EC49-96C7-4F26-B7CD-27D4B4F6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&#1044;&#1054;&#1050;&#1059;&#1052;&#1045;&#1053;&#1058;&#1067;\&#1044;&#1054;&#1050;&#1059;&#1052;&#1045;&#1053;&#1058;&#1067;%20&#1052;&#1040;&#1052;&#1040;\&#1050;&#1054;&#1053;&#1050;&#1059;&#1056;&#1057;&#1067;\2013%20-%202014%20&#1091;&#1095;%20&#1075;&#1086;&#1076;\&#1056;&#1091;&#1089;&#1089;&#1082;&#1080;&#1081;%20&#1103;&#1079;&#1099;&#1082;%2023.01.14%20&#1075;%20&#1085;&#1072;%20&#1086;&#1073;&#1083;&#1072;&#1089;&#1090;&#1085;&#1086;&#1084;%20&#1089;&#1077;&#1084;&#1080;&#1085;&#1072;&#1088;&#1077;\panda_convert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4;&#1050;&#1059;&#1052;&#1045;&#1053;&#1058;&#1067;\&#1044;&#1054;&#1050;&#1059;&#1052;&#1045;&#1053;&#1058;&#1067;%20&#1052;&#1040;&#1052;&#1040;\&#1050;&#1054;&#1053;&#1050;&#1059;&#1056;&#1057;&#1067;\2013%20-%202014%20&#1091;&#1095;%20&#1075;&#1086;&#1076;\&#1056;&#1091;&#1089;&#1089;&#1082;&#1080;&#1081;%20&#1103;&#1079;&#1099;&#1082;%2023.01.14%20&#1075;%20&#1085;&#1072;%20&#1086;&#1073;&#1083;&#1072;&#1089;&#1090;&#1085;&#1086;&#1084;%20&#1089;&#1077;&#1084;&#1080;&#1085;&#1072;&#1088;&#1077;\&#1055;&#1088;&#1077;&#1079;&#1077;&#1085;&#1090;&#1072;&#1094;&#1080;&#1103;\gimn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85794"/>
            <a:ext cx="7772400" cy="285752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Урок русского языка</a:t>
            </a:r>
            <a:br>
              <a:rPr lang="ru-RU" sz="3100" dirty="0" smtClean="0"/>
            </a:br>
            <a:r>
              <a:rPr lang="ru-RU" sz="3100" dirty="0" smtClean="0"/>
              <a:t>2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«Правописание собственных имён существительных»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643446"/>
            <a:ext cx="5643570" cy="12858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Составитель: </a:t>
            </a:r>
          </a:p>
          <a:p>
            <a:pPr algn="l"/>
            <a:r>
              <a:rPr lang="ru-RU" dirty="0" smtClean="0"/>
              <a:t>Михайлова Елена Анатольевна,</a:t>
            </a:r>
          </a:p>
          <a:p>
            <a:pPr algn="l"/>
            <a:r>
              <a:rPr lang="ru-RU" dirty="0" smtClean="0"/>
              <a:t>учитель начальных классов</a:t>
            </a:r>
          </a:p>
          <a:p>
            <a:pPr algn="l"/>
            <a:r>
              <a:rPr lang="ru-RU" dirty="0" smtClean="0"/>
              <a:t>МБОУ СОШ № 12 г. Новоалтайска</a:t>
            </a:r>
            <a:endParaRPr lang="ru-RU" dirty="0"/>
          </a:p>
        </p:txBody>
      </p:sp>
      <p:pic>
        <p:nvPicPr>
          <p:cNvPr id="4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857760"/>
            <a:ext cx="792088" cy="894788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какое слово нужно вставить большую букву?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hlinkClick r:id="" action="ppaction://noaction" highlightClick="1"/>
          </p:cNvPr>
          <p:cNvSpPr/>
          <p:nvPr/>
        </p:nvSpPr>
        <p:spPr>
          <a:xfrm>
            <a:off x="2500298" y="4000504"/>
            <a:ext cx="1872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(О, о)</a:t>
            </a:r>
            <a:r>
              <a:rPr lang="ru-RU" b="1" dirty="0" err="1" smtClean="0"/>
              <a:t>кунь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2264" y="4000504"/>
            <a:ext cx="1871438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(О, о)</a:t>
            </a:r>
            <a:r>
              <a:rPr lang="ru-RU" b="1" dirty="0" err="1" smtClean="0"/>
              <a:t>ка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5728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3874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43108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какое слово нужно вставить большую букву?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000504"/>
            <a:ext cx="1872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(М, м)</a:t>
            </a:r>
            <a:r>
              <a:rPr lang="ru-RU" b="1" dirty="0" err="1" smtClean="0"/>
              <a:t>осква</a:t>
            </a:r>
            <a:endParaRPr lang="ru-RU" b="1" dirty="0"/>
          </a:p>
        </p:txBody>
      </p:sp>
      <p:sp>
        <p:nvSpPr>
          <p:cNvPr id="6" name="Прямоугольник 5">
            <a:hlinkClick r:id="" action="ppaction://noaction" highlightClick="1"/>
          </p:cNvPr>
          <p:cNvSpPr/>
          <p:nvPr/>
        </p:nvSpPr>
        <p:spPr>
          <a:xfrm>
            <a:off x="4772264" y="4000504"/>
            <a:ext cx="1871438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(М, м)моряк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5728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3874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43108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1441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какое слово нужно вставить большую букву?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000504"/>
            <a:ext cx="1872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(Л, л)</a:t>
            </a:r>
            <a:r>
              <a:rPr lang="ru-RU" b="1" dirty="0" err="1" smtClean="0"/>
              <a:t>илия</a:t>
            </a:r>
            <a:endParaRPr lang="ru-RU" b="1" dirty="0"/>
          </a:p>
        </p:txBody>
      </p:sp>
      <p:sp>
        <p:nvSpPr>
          <p:cNvPr id="6" name="Прямоугольник 5">
            <a:hlinkClick r:id="" action="ppaction://noaction" highlightClick="1"/>
          </p:cNvPr>
          <p:cNvSpPr/>
          <p:nvPr/>
        </p:nvSpPr>
        <p:spPr>
          <a:xfrm>
            <a:off x="4772264" y="4000504"/>
            <a:ext cx="1871438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(Л, л)</a:t>
            </a:r>
            <a:r>
              <a:rPr lang="ru-RU" b="1" dirty="0" err="1" smtClean="0"/>
              <a:t>иса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5728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3874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43108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1441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5720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5" action="ppaction://hlinksldjump" highlightClick="1"/>
          </p:cNvPr>
          <p:cNvSpPr/>
          <p:nvPr/>
        </p:nvSpPr>
        <p:spPr>
          <a:xfrm>
            <a:off x="8643966" y="6357958"/>
            <a:ext cx="360000" cy="3600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Вставь нужные буквы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563" y="4000504"/>
            <a:ext cx="4464875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(Г, г)руша (Г, г)рушу потрясла,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5728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000504"/>
            <a:ext cx="4572032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Груша грушу потрясла,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Вставь нужную букву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141" y="4000504"/>
            <a:ext cx="4357718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(Г, г)</a:t>
            </a:r>
            <a:r>
              <a:rPr lang="ru-RU" b="1" dirty="0" err="1" smtClean="0"/>
              <a:t>руши</a:t>
            </a:r>
            <a:r>
              <a:rPr lang="ru-RU" b="1" dirty="0" smtClean="0"/>
              <a:t> (П, </a:t>
            </a:r>
            <a:r>
              <a:rPr lang="ru-RU" b="1" dirty="0" err="1" smtClean="0"/>
              <a:t>п</a:t>
            </a:r>
            <a:r>
              <a:rPr lang="ru-RU" b="1" dirty="0" smtClean="0"/>
              <a:t>)</a:t>
            </a:r>
            <a:r>
              <a:rPr lang="ru-RU" b="1" dirty="0" err="1" smtClean="0"/>
              <a:t>оле</a:t>
            </a:r>
            <a:r>
              <a:rPr lang="ru-RU" b="1" dirty="0" smtClean="0"/>
              <a:t> понесла.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5728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874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08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4000504"/>
            <a:ext cx="4429156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Груши (П, </a:t>
            </a:r>
            <a:r>
              <a:rPr lang="ru-RU" b="1" dirty="0" err="1" smtClean="0"/>
              <a:t>п</a:t>
            </a:r>
            <a:r>
              <a:rPr lang="ru-RU" b="1" dirty="0" smtClean="0"/>
              <a:t>)</a:t>
            </a:r>
            <a:r>
              <a:rPr lang="ru-RU" b="1" dirty="0" err="1" smtClean="0"/>
              <a:t>оле</a:t>
            </a:r>
            <a:r>
              <a:rPr lang="ru-RU" b="1" dirty="0" smtClean="0"/>
              <a:t> понесла.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4000504"/>
            <a:ext cx="4429156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Груши Поле понесла.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Вставь нужную букву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141" y="4000504"/>
            <a:ext cx="4357718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 её подружка (П, </a:t>
            </a:r>
            <a:r>
              <a:rPr lang="ru-RU" b="1" dirty="0" err="1" smtClean="0"/>
              <a:t>п</a:t>
            </a:r>
            <a:r>
              <a:rPr lang="ru-RU" b="1" dirty="0" smtClean="0"/>
              <a:t>)</a:t>
            </a:r>
            <a:r>
              <a:rPr lang="ru-RU" b="1" dirty="0" err="1" smtClean="0"/>
              <a:t>оля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5728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874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08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1441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4000504"/>
            <a:ext cx="4429156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 её подружка Поля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Вставь нужную букву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141" y="4000504"/>
            <a:ext cx="4357718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Сорняки полола в(П, </a:t>
            </a:r>
            <a:r>
              <a:rPr lang="ru-RU" b="1" dirty="0" err="1" smtClean="0"/>
              <a:t>п</a:t>
            </a:r>
            <a:r>
              <a:rPr lang="ru-RU" b="1" dirty="0" smtClean="0"/>
              <a:t>)</a:t>
            </a:r>
            <a:r>
              <a:rPr lang="ru-RU" b="1" dirty="0" err="1" smtClean="0"/>
              <a:t>оле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5728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874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08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1441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20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8643966" y="6357958"/>
            <a:ext cx="360000" cy="3600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4000504"/>
            <a:ext cx="4429156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Сорняки полола в поле.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9162a035d0f2179ef215193e87b5645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6" name="Рисунок 5" descr="9162a035d0f2179ef215193e87b5645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14500"/>
              <a:ext cx="9144000" cy="5143500"/>
            </a:xfrm>
            <a:prstGeom prst="rect">
              <a:avLst/>
            </a:prstGeom>
          </p:spPr>
        </p:pic>
      </p:grpSp>
      <p:pic>
        <p:nvPicPr>
          <p:cNvPr id="2" name="Рисунок 1" descr="vse_simvoly_6.pn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64288" t="66312" r="-9" b="4166"/>
          <a:stretch>
            <a:fillRect/>
          </a:stretch>
        </p:blipFill>
        <p:spPr>
          <a:xfrm>
            <a:off x="5643570" y="1629000"/>
            <a:ext cx="3175618" cy="3600000"/>
          </a:xfrm>
          <a:prstGeom prst="rect">
            <a:avLst/>
          </a:prstGeom>
        </p:spPr>
      </p:pic>
      <p:pic>
        <p:nvPicPr>
          <p:cNvPr id="3" name="Рисунок 2" descr="vse_simvoly_6.png"/>
          <p:cNvPicPr>
            <a:picLocks noChangeAspect="1"/>
          </p:cNvPicPr>
          <p:nvPr/>
        </p:nvPicPr>
        <p:blipFill>
          <a:blip r:embed="rId3">
            <a:lum bright="-10000"/>
          </a:blip>
          <a:srcRect l="42856" t="72917" r="37140" b="6249"/>
          <a:stretch>
            <a:fillRect/>
          </a:stretch>
        </p:blipFill>
        <p:spPr>
          <a:xfrm>
            <a:off x="3357554" y="3071810"/>
            <a:ext cx="1612800" cy="2304000"/>
          </a:xfrm>
          <a:prstGeom prst="rect">
            <a:avLst/>
          </a:prstGeom>
        </p:spPr>
      </p:pic>
      <p:pic>
        <p:nvPicPr>
          <p:cNvPr id="5" name="Рисунок 4" descr="vse_simvoly_6.png"/>
          <p:cNvPicPr>
            <a:picLocks noChangeAspect="1"/>
          </p:cNvPicPr>
          <p:nvPr/>
        </p:nvPicPr>
        <p:blipFill>
          <a:blip r:embed="rId3">
            <a:lum bright="-10000"/>
          </a:blip>
          <a:srcRect l="39998" t="33333" r="34283" b="44792"/>
          <a:stretch>
            <a:fillRect/>
          </a:stretch>
        </p:blipFill>
        <p:spPr>
          <a:xfrm>
            <a:off x="642910" y="2097000"/>
            <a:ext cx="2283426" cy="2664000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857488" y="1571612"/>
            <a:ext cx="3000396" cy="1143008"/>
          </a:xfrm>
          <a:prstGeom prst="wedgeRoundRectCallout">
            <a:avLst>
              <a:gd name="adj1" fmla="val -21158"/>
              <a:gd name="adj2" fmla="val 1329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/>
          </a:p>
          <a:p>
            <a:pPr lvl="0" algn="ctr"/>
            <a:r>
              <a:rPr lang="ru-RU" sz="1600" b="1" dirty="0" smtClean="0"/>
              <a:t>Чтобы здоровье было в порядке,</a:t>
            </a:r>
          </a:p>
          <a:p>
            <a:pPr lvl="0" algn="ctr"/>
            <a:r>
              <a:rPr lang="ru-RU" sz="1600" b="1" dirty="0" smtClean="0"/>
              <a:t>Не забывайте вы о </a:t>
            </a:r>
          </a:p>
          <a:p>
            <a:pPr lvl="0" algn="ctr"/>
            <a:r>
              <a:rPr lang="ru-RU" sz="1600" b="1" dirty="0" smtClean="0"/>
              <a:t>…</a:t>
            </a:r>
          </a:p>
          <a:p>
            <a:pPr algn="ctr"/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857488" y="1571612"/>
            <a:ext cx="3000396" cy="1143008"/>
          </a:xfrm>
          <a:prstGeom prst="wedgeRoundRectCallout">
            <a:avLst>
              <a:gd name="adj1" fmla="val -21158"/>
              <a:gd name="adj2" fmla="val 1329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/>
          </a:p>
          <a:p>
            <a:pPr lvl="0" algn="ctr"/>
            <a:r>
              <a:rPr lang="ru-RU" sz="1600" b="1" dirty="0" smtClean="0"/>
              <a:t>Чтобы здоровье было в порядке,</a:t>
            </a:r>
          </a:p>
          <a:p>
            <a:pPr lvl="0" algn="ctr"/>
            <a:r>
              <a:rPr lang="ru-RU" sz="1600" b="1" dirty="0" smtClean="0"/>
              <a:t>Не забывайте вы о зарядке!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488" y="1571612"/>
            <a:ext cx="3000396" cy="1143008"/>
          </a:xfrm>
          <a:prstGeom prst="wedgeRoundRectCallout">
            <a:avLst>
              <a:gd name="adj1" fmla="val -21158"/>
              <a:gd name="adj2" fmla="val 1329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ФИЗКУЛЬТМИНУТКА</a:t>
            </a:r>
          </a:p>
          <a:p>
            <a:pPr algn="ctr"/>
            <a:endParaRPr lang="ru-RU" dirty="0"/>
          </a:p>
        </p:txBody>
      </p:sp>
      <p:sp>
        <p:nvSpPr>
          <p:cNvPr id="14" name="Управляющая кнопка: назад 13">
            <a:hlinkClick r:id="rId4" action="ppaction://hlinkfile" highlightClick="1"/>
          </p:cNvPr>
          <p:cNvSpPr/>
          <p:nvPr/>
        </p:nvSpPr>
        <p:spPr>
          <a:xfrm>
            <a:off x="8429652" y="6143644"/>
            <a:ext cx="540000" cy="540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umag4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7031" t="5208" r="34954" b="63587"/>
          <a:stretch>
            <a:fillRect/>
          </a:stretch>
        </p:blipFill>
        <p:spPr>
          <a:xfrm>
            <a:off x="1285852" y="1071546"/>
            <a:ext cx="657229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3214686"/>
            <a:ext cx="2004175" cy="32420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0199" y="357166"/>
            <a:ext cx="7173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Прочитай. Составь предложения.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643050"/>
            <a:ext cx="6357982" cy="1954240"/>
            <a:chOff x="1357290" y="1291869"/>
            <a:chExt cx="6357982" cy="1719730"/>
          </a:xfrm>
        </p:grpSpPr>
        <p:sp>
          <p:nvSpPr>
            <p:cNvPr id="12" name="TextBox 11"/>
            <p:cNvSpPr txBox="1"/>
            <p:nvPr/>
          </p:nvSpPr>
          <p:spPr>
            <a:xfrm>
              <a:off x="1397349" y="1291869"/>
              <a:ext cx="6317923" cy="460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ж.вёт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, в, </a:t>
              </a:r>
              <a:r>
                <a:rPr lang="ru-RU" sz="2800" i="1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леопар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., (</a:t>
              </a:r>
              <a:r>
                <a:rPr lang="ru-RU" sz="2800" i="1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Б,б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)</a:t>
              </a:r>
              <a:r>
                <a:rPr lang="ru-RU" sz="2800" i="1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арсик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, </a:t>
              </a:r>
              <a:r>
                <a:rPr lang="ru-RU" sz="2800" i="1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г.рах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290" y="2171985"/>
              <a:ext cx="6236707" cy="83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ж.вёт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, зайка, в, (</a:t>
              </a:r>
              <a:r>
                <a:rPr lang="ru-RU" sz="2800" i="1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С,с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)</a:t>
              </a:r>
              <a:r>
                <a:rPr lang="ru-RU" sz="2800" i="1" dirty="0" err="1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трелка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, л.су, зимнем.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8728" y="13572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-1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66" y="235743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-2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umag4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7031" t="5208" r="34954" b="63587"/>
          <a:stretch>
            <a:fillRect/>
          </a:stretch>
        </p:blipFill>
        <p:spPr>
          <a:xfrm>
            <a:off x="1285853" y="1142984"/>
            <a:ext cx="657229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3214686"/>
            <a:ext cx="2004175" cy="32420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44604" y="357166"/>
            <a:ext cx="3454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Проверьте себя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357290" y="2262838"/>
            <a:ext cx="6033126" cy="1023286"/>
            <a:chOff x="1357290" y="1714488"/>
            <a:chExt cx="6033126" cy="1023286"/>
          </a:xfrm>
        </p:grpSpPr>
        <p:sp>
          <p:nvSpPr>
            <p:cNvPr id="12" name="TextBox 11"/>
            <p:cNvSpPr txBox="1"/>
            <p:nvPr/>
          </p:nvSpPr>
          <p:spPr>
            <a:xfrm>
              <a:off x="1397349" y="1714488"/>
              <a:ext cx="5121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Леопард 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Б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арсик ж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вёт в г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о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рах.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290" y="2214554"/>
              <a:ext cx="6033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Зайка 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трелка ж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вёт в зимнем л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е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су.</a:t>
              </a: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2786050" y="271462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14810" y="271462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694" y="271462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57422" y="321468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00496" y="321468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72264" y="321468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628" y="321468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7813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/>
                </a:solidFill>
                <a:latin typeface="Georgia" pitchFamily="18" charset="0"/>
              </a:rPr>
              <a:t>Имена</a:t>
            </a:r>
            <a:r>
              <a:rPr lang="ru-RU" sz="3200" b="1" i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ru-RU" sz="3600" b="1" i="1" dirty="0">
                <a:solidFill>
                  <a:schemeClr val="accent1"/>
                </a:solidFill>
                <a:latin typeface="Georgia" pitchFamily="18" charset="0"/>
              </a:rPr>
              <a:t>существительные</a:t>
            </a:r>
            <a:r>
              <a:rPr lang="ru-RU" b="1" i="1" dirty="0">
                <a:solidFill>
                  <a:schemeClr val="accent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2987675" y="1268413"/>
            <a:ext cx="7921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219700" y="1268413"/>
            <a:ext cx="720725" cy="8651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843213" y="234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42875" y="2143125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с</a:t>
            </a:r>
            <a:r>
              <a:rPr lang="ru-RU" sz="3600" b="1" dirty="0" smtClean="0">
                <a:solidFill>
                  <a:schemeClr val="accent2"/>
                </a:solidFill>
              </a:rPr>
              <a:t>обственные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00563" y="2143125"/>
            <a:ext cx="492922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н</a:t>
            </a:r>
            <a:r>
              <a:rPr lang="ru-RU" sz="3600" b="1" dirty="0" smtClean="0">
                <a:solidFill>
                  <a:schemeClr val="accent2"/>
                </a:solidFill>
              </a:rPr>
              <a:t>арицательные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42938" y="2857500"/>
            <a:ext cx="35258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имена, фамилии,</a:t>
            </a:r>
          </a:p>
          <a:p>
            <a:r>
              <a:rPr lang="ru-RU" sz="2400" b="1"/>
              <a:t>отчества людей,</a:t>
            </a:r>
          </a:p>
          <a:p>
            <a:r>
              <a:rPr lang="ru-RU" sz="2400" b="1"/>
              <a:t>клички животных,</a:t>
            </a:r>
          </a:p>
          <a:p>
            <a:r>
              <a:rPr lang="ru-RU" sz="2400" b="1"/>
              <a:t>названия стран,</a:t>
            </a:r>
          </a:p>
          <a:p>
            <a:r>
              <a:rPr lang="ru-RU" sz="2400" b="1"/>
              <a:t>городов, рек (все географические названия), названия книг, журналов, газет, телепередач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643438" y="3071813"/>
            <a:ext cx="4071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все остальные</a:t>
            </a:r>
          </a:p>
          <a:p>
            <a:pPr algn="ctr"/>
            <a:r>
              <a:rPr lang="ru-RU" sz="2400" b="1" dirty="0"/>
              <a:t>имена существительные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  <p:bldP spid="13318" grpId="0" animBg="1"/>
      <p:bldP spid="13321" grpId="0"/>
      <p:bldP spid="13322" grpId="0"/>
      <p:bldP spid="13323" grpId="0"/>
      <p:bldP spid="133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umag4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7031" t="5208" r="34954" b="63587"/>
          <a:stretch>
            <a:fillRect/>
          </a:stretch>
        </p:blipFill>
        <p:spPr>
          <a:xfrm>
            <a:off x="1285853" y="1142984"/>
            <a:ext cx="657229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3214686"/>
            <a:ext cx="2004175" cy="32420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428660" y="357166"/>
            <a:ext cx="99669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Подчеркни главные члены предложения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357290" y="2262838"/>
            <a:ext cx="6033126" cy="1023286"/>
            <a:chOff x="1357290" y="1714488"/>
            <a:chExt cx="6033126" cy="1023286"/>
          </a:xfrm>
        </p:grpSpPr>
        <p:sp>
          <p:nvSpPr>
            <p:cNvPr id="12" name="TextBox 11"/>
            <p:cNvSpPr txBox="1"/>
            <p:nvPr/>
          </p:nvSpPr>
          <p:spPr>
            <a:xfrm>
              <a:off x="1397349" y="1714488"/>
              <a:ext cx="5128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Леопард 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Б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арсик ж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вёт 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 г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о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рах.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290" y="2214554"/>
              <a:ext cx="6033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Зайка 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трелка ж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и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вёт 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в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 зимнем л</a:t>
              </a:r>
              <a:r>
                <a:rPr lang="ru-RU" sz="2800" b="1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е</a:t>
              </a:r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су.</a:t>
              </a: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2786050" y="271462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14810" y="271462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694" y="271462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57422" y="321468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00496" y="321468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72264" y="321468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43504" y="2714620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628" y="321468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umag4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7031" t="5208" r="34954" b="63587"/>
          <a:stretch>
            <a:fillRect/>
          </a:stretch>
        </p:blipFill>
        <p:spPr>
          <a:xfrm>
            <a:off x="1285853" y="1142984"/>
            <a:ext cx="657229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3214686"/>
            <a:ext cx="2004175" cy="32420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44604" y="357166"/>
            <a:ext cx="3454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Проверьте себя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357290" y="2262838"/>
            <a:ext cx="6033126" cy="1023286"/>
            <a:chOff x="1357290" y="1714488"/>
            <a:chExt cx="6033126" cy="1023286"/>
          </a:xfrm>
        </p:grpSpPr>
        <p:sp>
          <p:nvSpPr>
            <p:cNvPr id="12" name="TextBox 11"/>
            <p:cNvSpPr txBox="1"/>
            <p:nvPr/>
          </p:nvSpPr>
          <p:spPr>
            <a:xfrm>
              <a:off x="1397349" y="1714488"/>
              <a:ext cx="5105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Леопард Барсик живёт в горах.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290" y="2214554"/>
              <a:ext cx="6033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Зайка Стрелка живёт в зимнем лесу.</a:t>
              </a: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1428728" y="2714620"/>
            <a:ext cx="250033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28728" y="3214686"/>
            <a:ext cx="2286016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3992066" y="2714620"/>
            <a:ext cx="1080000" cy="73026"/>
            <a:chOff x="3357554" y="4929198"/>
            <a:chExt cx="1080000" cy="7302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3357554" y="4929198"/>
              <a:ext cx="1080000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357554" y="5000636"/>
              <a:ext cx="1080000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3786182" y="3214686"/>
            <a:ext cx="1080000" cy="73026"/>
            <a:chOff x="3357554" y="4929198"/>
            <a:chExt cx="1080000" cy="73026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3357554" y="4929198"/>
              <a:ext cx="1080000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357554" y="5000636"/>
              <a:ext cx="1080000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ая прямоугольная выноска 14"/>
          <p:cNvSpPr/>
          <p:nvPr/>
        </p:nvSpPr>
        <p:spPr>
          <a:xfrm>
            <a:off x="6357950" y="714356"/>
            <a:ext cx="2143140" cy="1800000"/>
          </a:xfrm>
          <a:prstGeom prst="wedgeRoundRectCallout">
            <a:avLst>
              <a:gd name="adj1" fmla="val -39888"/>
              <a:gd name="adj2" fmla="val 10083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Верите ли вы, что клички животных пишутся с маленькой буквы?</a:t>
            </a:r>
            <a:endParaRPr lang="ru-RU" sz="16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357950" y="714356"/>
            <a:ext cx="2143140" cy="1800000"/>
          </a:xfrm>
          <a:prstGeom prst="wedgeRoundRectCallout">
            <a:avLst>
              <a:gd name="adj1" fmla="val -39888"/>
              <a:gd name="adj2" fmla="val 10083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Верите ли вы, что имена собственные пишутся с маленькой буквы?</a:t>
            </a:r>
            <a:endParaRPr lang="ru-RU" sz="1600" dirty="0"/>
          </a:p>
        </p:txBody>
      </p:sp>
      <p:pic>
        <p:nvPicPr>
          <p:cNvPr id="2" name="Рисунок 1" descr="vse_simvoly_6.pn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64288" t="66312" r="-9" b="4166"/>
          <a:stretch>
            <a:fillRect/>
          </a:stretch>
        </p:blipFill>
        <p:spPr>
          <a:xfrm>
            <a:off x="6143636" y="3143248"/>
            <a:ext cx="2709717" cy="3071834"/>
          </a:xfrm>
          <a:prstGeom prst="rect">
            <a:avLst/>
          </a:prstGeom>
        </p:spPr>
      </p:pic>
      <p:pic>
        <p:nvPicPr>
          <p:cNvPr id="3" name="Рисунок 2" descr="vse_simvoly_6.png"/>
          <p:cNvPicPr>
            <a:picLocks noChangeAspect="1"/>
          </p:cNvPicPr>
          <p:nvPr/>
        </p:nvPicPr>
        <p:blipFill>
          <a:blip r:embed="rId2">
            <a:lum bright="-10000"/>
          </a:blip>
          <a:srcRect l="39998" t="33333" r="34283" b="44792"/>
          <a:stretch>
            <a:fillRect/>
          </a:stretch>
        </p:blipFill>
        <p:spPr>
          <a:xfrm>
            <a:off x="857224" y="4143380"/>
            <a:ext cx="1714513" cy="2000265"/>
          </a:xfrm>
          <a:prstGeom prst="rect">
            <a:avLst/>
          </a:prstGeom>
        </p:spPr>
      </p:pic>
      <p:pic>
        <p:nvPicPr>
          <p:cNvPr id="4" name="Рисунок 3" descr="vse_simvoly_6.png"/>
          <p:cNvPicPr>
            <a:picLocks noChangeAspect="1"/>
          </p:cNvPicPr>
          <p:nvPr/>
        </p:nvPicPr>
        <p:blipFill>
          <a:blip r:embed="rId2">
            <a:lum bright="-10000"/>
          </a:blip>
          <a:srcRect l="42856" t="72917" r="37140" b="6249"/>
          <a:stretch>
            <a:fillRect/>
          </a:stretch>
        </p:blipFill>
        <p:spPr>
          <a:xfrm>
            <a:off x="3643306" y="4286256"/>
            <a:ext cx="1250165" cy="178595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42910" y="714356"/>
            <a:ext cx="2143140" cy="1800000"/>
          </a:xfrm>
          <a:prstGeom prst="wedgeRoundRectCallout">
            <a:avLst>
              <a:gd name="adj1" fmla="val -33675"/>
              <a:gd name="adj2" fmla="val 1314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Верите ли вы, что фамилии, имена, отчества людей – это имена собственные?</a:t>
            </a:r>
            <a:endParaRPr lang="ru-RU" sz="16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00430" y="714356"/>
            <a:ext cx="2143140" cy="1800000"/>
          </a:xfrm>
          <a:prstGeom prst="wedgeRoundRectCallout">
            <a:avLst>
              <a:gd name="adj1" fmla="val -30361"/>
              <a:gd name="adj2" fmla="val 16445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Верите ли вы, что географические названия – это имена собственные?</a:t>
            </a:r>
            <a:endParaRPr lang="ru-RU" sz="16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42910" y="714356"/>
            <a:ext cx="2143140" cy="1800000"/>
          </a:xfrm>
          <a:prstGeom prst="wedgeRoundRectCallout">
            <a:avLst>
              <a:gd name="adj1" fmla="val -33675"/>
              <a:gd name="adj2" fmla="val 1314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Верите ли вы, что с большой буквы пишутся названия животных?</a:t>
            </a:r>
            <a:endParaRPr lang="ru-RU" sz="16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500430" y="714356"/>
            <a:ext cx="2143140" cy="1800000"/>
          </a:xfrm>
          <a:prstGeom prst="wedgeRoundRectCallout">
            <a:avLst>
              <a:gd name="adj1" fmla="val -30361"/>
              <a:gd name="adj2" fmla="val 1614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Верите ли вы, что слово «стрелка» может быть названием предмета и кличкой животного?</a:t>
            </a:r>
            <a:endParaRPr lang="ru-RU" sz="14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500430" y="714356"/>
            <a:ext cx="2143140" cy="1800000"/>
          </a:xfrm>
          <a:prstGeom prst="wedgeRoundRectCallout">
            <a:avLst>
              <a:gd name="adj1" fmla="val -30361"/>
              <a:gd name="adj2" fmla="val 1614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Проверьте себя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+  +  -  -  + 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3" animBg="1"/>
      <p:bldP spid="15" grpId="4" animBg="1"/>
      <p:bldP spid="12" grpId="0" animBg="1"/>
      <p:bldP spid="12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162a035d0f2179ef215193e87b56457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"/>
            <a:ext cx="9144000" cy="5143500"/>
          </a:xfrm>
          <a:prstGeom prst="rect">
            <a:avLst/>
          </a:prstGeom>
        </p:spPr>
      </p:pic>
      <p:pic>
        <p:nvPicPr>
          <p:cNvPr id="8" name="Рисунок 7" descr="9162a035d0f2179ef215193e87b564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Блок-схема: магнитный диск 4"/>
          <p:cNvSpPr/>
          <p:nvPr/>
        </p:nvSpPr>
        <p:spPr>
          <a:xfrm>
            <a:off x="514678" y="3449264"/>
            <a:ext cx="2700000" cy="19800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Я многому научился, но ещё нуждаюсь в помощи</a:t>
            </a:r>
            <a:endParaRPr lang="ru-RU" b="1" i="1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222000" y="2620702"/>
            <a:ext cx="2700000" cy="28800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Я достиг поставленных целей, со всеми заданиями справился самостоятельно</a:t>
            </a:r>
            <a:endParaRPr lang="ru-RU" b="1" i="1" dirty="0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929322" y="3917826"/>
            <a:ext cx="2700000" cy="14400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Мне было трудно на уроке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7307" y="2863990"/>
            <a:ext cx="569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3786190"/>
            <a:ext cx="569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3429000"/>
            <a:ext cx="569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gim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pic>
        <p:nvPicPr>
          <p:cNvPr id="19" name="Рисунок 18" descr="золот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71868" y="785794"/>
            <a:ext cx="1981872" cy="200680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0" name="Рисунок 19" descr="серебр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0100" y="1357298"/>
            <a:ext cx="1927508" cy="201168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1" name="Рисунок 20" descr="бронз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6512" y="1928802"/>
            <a:ext cx="2011680" cy="1993539"/>
          </a:xfrm>
          <a:prstGeom prst="rect">
            <a:avLst/>
          </a:prstGeom>
          <a:solidFill>
            <a:srgbClr val="00B05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4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37b0647bcf (2)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 flipH="1">
            <a:off x="2069969" y="408622"/>
            <a:ext cx="6579126" cy="4449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0430" y="619764"/>
            <a:ext cx="374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640250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Стр. 59 упр. 100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2786058"/>
            <a:ext cx="579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Составь  и запиши небольшой рассказ </a:t>
            </a:r>
          </a:p>
          <a:p>
            <a:pPr marL="514350" indent="-514350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нашем классе. 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214311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или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vse_simvoly_6.png"/>
          <p:cNvPicPr>
            <a:picLocks noChangeAspect="1"/>
          </p:cNvPicPr>
          <p:nvPr/>
        </p:nvPicPr>
        <p:blipFill>
          <a:blip r:embed="rId3">
            <a:lum bright="-10000"/>
          </a:blip>
          <a:srcRect l="42856" t="72917" r="37140" b="6249"/>
          <a:stretch>
            <a:fillRect/>
          </a:stretch>
        </p:blipFill>
        <p:spPr>
          <a:xfrm>
            <a:off x="357158" y="4429132"/>
            <a:ext cx="1250165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9162a035d0f2179ef215193e87b5645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6" name="Рисунок 5" descr="9162a035d0f2179ef215193e87b5645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14500"/>
              <a:ext cx="9144000" cy="5143500"/>
            </a:xfrm>
            <a:prstGeom prst="rect">
              <a:avLst/>
            </a:prstGeom>
          </p:spPr>
        </p:pic>
      </p:grpSp>
      <p:pic>
        <p:nvPicPr>
          <p:cNvPr id="2" name="Рисунок 1" descr="vse_simvoly_6.pn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64288" t="66312" r="-9" b="4166"/>
          <a:stretch>
            <a:fillRect/>
          </a:stretch>
        </p:blipFill>
        <p:spPr>
          <a:xfrm>
            <a:off x="5643570" y="1829264"/>
            <a:ext cx="3175618" cy="3600000"/>
          </a:xfrm>
          <a:prstGeom prst="rect">
            <a:avLst/>
          </a:prstGeom>
        </p:spPr>
      </p:pic>
      <p:pic>
        <p:nvPicPr>
          <p:cNvPr id="3" name="Рисунок 2" descr="vse_simvoly_6.png"/>
          <p:cNvPicPr>
            <a:picLocks noChangeAspect="1"/>
          </p:cNvPicPr>
          <p:nvPr/>
        </p:nvPicPr>
        <p:blipFill>
          <a:blip r:embed="rId3">
            <a:lum bright="-10000"/>
          </a:blip>
          <a:srcRect l="42856" t="72917" r="37140" b="6249"/>
          <a:stretch>
            <a:fillRect/>
          </a:stretch>
        </p:blipFill>
        <p:spPr>
          <a:xfrm>
            <a:off x="3478553" y="2982388"/>
            <a:ext cx="1612800" cy="2304000"/>
          </a:xfrm>
          <a:prstGeom prst="rect">
            <a:avLst/>
          </a:prstGeom>
        </p:spPr>
      </p:pic>
      <p:pic>
        <p:nvPicPr>
          <p:cNvPr id="5" name="Рисунок 4" descr="vse_simvoly_6.png"/>
          <p:cNvPicPr>
            <a:picLocks noChangeAspect="1"/>
          </p:cNvPicPr>
          <p:nvPr/>
        </p:nvPicPr>
        <p:blipFill>
          <a:blip r:embed="rId3">
            <a:lum bright="-10000"/>
          </a:blip>
          <a:srcRect l="39998" t="33333" r="34283" b="44792"/>
          <a:stretch>
            <a:fillRect/>
          </a:stretch>
        </p:blipFill>
        <p:spPr>
          <a:xfrm>
            <a:off x="642910" y="2479512"/>
            <a:ext cx="2283426" cy="2664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571868" y="1928802"/>
            <a:ext cx="2000264" cy="1071570"/>
          </a:xfrm>
          <a:prstGeom prst="wedgeRoundRectCallout">
            <a:avLst>
              <a:gd name="adj1" fmla="val -43912"/>
              <a:gd name="adj2" fmla="val 11138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Молодцы!!!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928794" y="714356"/>
            <a:ext cx="2000264" cy="1071570"/>
          </a:xfrm>
          <a:prstGeom prst="wedgeRoundRectCallout">
            <a:avLst>
              <a:gd name="adj1" fmla="val -47019"/>
              <a:gd name="adj2" fmla="val 11386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Спасибо за работу на уроке!!!</a:t>
            </a:r>
            <a:endParaRPr lang="ru-RU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86380" y="714356"/>
            <a:ext cx="2000264" cy="1071570"/>
          </a:xfrm>
          <a:prstGeom prst="wedgeRoundRectCallout">
            <a:avLst>
              <a:gd name="adj1" fmla="val -417"/>
              <a:gd name="adj2" fmla="val 989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 все чемпионы!!!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7813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Georgia" pitchFamily="18" charset="0"/>
              </a:rPr>
              <a:t>Правописание собственных имён существительных.</a:t>
            </a:r>
            <a:endParaRPr lang="ru-RU" b="1" i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843213" y="234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1" name="TextBox 10"/>
          <p:cNvSpPr txBox="1"/>
          <p:nvPr/>
        </p:nvSpPr>
        <p:spPr>
          <a:xfrm>
            <a:off x="642910" y="192880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Цели: </a:t>
            </a:r>
            <a:r>
              <a:rPr lang="ru-RU" sz="2400" b="1" dirty="0" smtClean="0"/>
              <a:t>совершенствовать умения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85749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400" b="1" dirty="0" smtClean="0"/>
              <a:t>различать собственные и нарицательные имена существительные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414338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/>
              <a:t>писать с заглавной буквы собственные имена существительные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авописание имен собственных\карта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se_simvoly_6.pn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64288" t="65625" r="-9" b="4166"/>
          <a:stretch>
            <a:fillRect/>
          </a:stretch>
        </p:blipFill>
        <p:spPr>
          <a:xfrm>
            <a:off x="6072198" y="2786058"/>
            <a:ext cx="2709717" cy="3143272"/>
          </a:xfrm>
          <a:prstGeom prst="rect">
            <a:avLst/>
          </a:prstGeom>
        </p:spPr>
      </p:pic>
      <p:pic>
        <p:nvPicPr>
          <p:cNvPr id="3" name="Рисунок 2" descr="vse_simvoly_6.png"/>
          <p:cNvPicPr>
            <a:picLocks noChangeAspect="1"/>
          </p:cNvPicPr>
          <p:nvPr/>
        </p:nvPicPr>
        <p:blipFill>
          <a:blip r:embed="rId2">
            <a:lum bright="-10000"/>
          </a:blip>
          <a:srcRect l="39998" t="33333" r="34283" b="44792"/>
          <a:stretch>
            <a:fillRect/>
          </a:stretch>
        </p:blipFill>
        <p:spPr>
          <a:xfrm>
            <a:off x="928662" y="3857628"/>
            <a:ext cx="1714513" cy="2000265"/>
          </a:xfrm>
          <a:prstGeom prst="rect">
            <a:avLst/>
          </a:prstGeom>
        </p:spPr>
      </p:pic>
      <p:pic>
        <p:nvPicPr>
          <p:cNvPr id="4" name="Рисунок 3" descr="vse_simvoly_6.png"/>
          <p:cNvPicPr>
            <a:picLocks noChangeAspect="1"/>
          </p:cNvPicPr>
          <p:nvPr/>
        </p:nvPicPr>
        <p:blipFill>
          <a:blip r:embed="rId2">
            <a:lum bright="-10000"/>
          </a:blip>
          <a:srcRect l="42856" t="72917" r="37140" b="6249"/>
          <a:stretch>
            <a:fillRect/>
          </a:stretch>
        </p:blipFill>
        <p:spPr>
          <a:xfrm>
            <a:off x="3714744" y="4143380"/>
            <a:ext cx="1250165" cy="17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3357562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Барсик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3714752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Стрелка</a:t>
            </a:r>
            <a:endParaRPr lang="ru-RU" sz="2000" b="1" dirty="0"/>
          </a:p>
        </p:txBody>
      </p:sp>
      <p:pic>
        <p:nvPicPr>
          <p:cNvPr id="9" name="Рисунок 8" descr="logo_olimp_igr_1.jpg"/>
          <p:cNvPicPr>
            <a:picLocks noChangeAspect="1"/>
          </p:cNvPicPr>
          <p:nvPr/>
        </p:nvPicPr>
        <p:blipFill>
          <a:blip r:embed="rId3"/>
          <a:srcRect l="11719" t="17397" r="12109" b="26546"/>
          <a:stretch>
            <a:fillRect/>
          </a:stretch>
        </p:blipFill>
        <p:spPr>
          <a:xfrm>
            <a:off x="2250265" y="571480"/>
            <a:ext cx="4643470" cy="2071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64" y="2428868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Полюс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se_simvoly_6.pn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l="64288" t="66312" r="-9" b="4166"/>
          <a:stretch>
            <a:fillRect/>
          </a:stretch>
        </p:blipFill>
        <p:spPr>
          <a:xfrm>
            <a:off x="6286512" y="2643182"/>
            <a:ext cx="2709717" cy="3071834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630217" y="668454"/>
            <a:ext cx="5883566" cy="1428760"/>
          </a:xfrm>
          <a:prstGeom prst="wedgeRoundRectCallout">
            <a:avLst>
              <a:gd name="adj1" fmla="val 34222"/>
              <a:gd name="adj2" fmla="val 1087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b="1" dirty="0" smtClean="0"/>
              <a:t>Лыжник с винтовкой к мишени спешит,</a:t>
            </a:r>
          </a:p>
          <a:p>
            <a:pPr lvl="0" algn="ctr"/>
            <a:r>
              <a:rPr lang="ru-RU" b="1" dirty="0" smtClean="0"/>
              <a:t>Меткостью, ловкостью всех удивит.</a:t>
            </a:r>
          </a:p>
          <a:p>
            <a:pPr lvl="0" algn="ctr"/>
            <a:r>
              <a:rPr lang="ru-RU" b="1" dirty="0" smtClean="0"/>
              <a:t>Снял он винтовку, прицелился он,</a:t>
            </a:r>
          </a:p>
          <a:p>
            <a:pPr lvl="0" algn="ctr"/>
            <a:r>
              <a:rPr lang="ru-RU" b="1" dirty="0" smtClean="0"/>
              <a:t>Этот вид спорта зовут …</a:t>
            </a:r>
          </a:p>
          <a:p>
            <a:pPr algn="ctr"/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643042" y="642918"/>
            <a:ext cx="5883566" cy="1428760"/>
          </a:xfrm>
          <a:prstGeom prst="wedgeRoundRectCallout">
            <a:avLst>
              <a:gd name="adj1" fmla="val 34222"/>
              <a:gd name="adj2" fmla="val 1087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Биатлон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1374826787_biatl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77" y="4143380"/>
            <a:ext cx="3193046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615585a3a9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68" y="2500306"/>
            <a:ext cx="28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1071538" y="2285992"/>
            <a:ext cx="2880000" cy="10800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hlinkClick r:id="rId4" action="ppaction://hlinksldjump"/>
              </a:rPr>
              <a:t>Необходимый уровень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cloud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285728"/>
            <a:ext cx="2000262" cy="944405"/>
          </a:xfrm>
          <a:prstGeom prst="rect">
            <a:avLst/>
          </a:prstGeom>
        </p:spPr>
      </p:pic>
      <p:sp>
        <p:nvSpPr>
          <p:cNvPr id="9" name="Облако 8"/>
          <p:cNvSpPr/>
          <p:nvPr/>
        </p:nvSpPr>
        <p:spPr>
          <a:xfrm>
            <a:off x="4857752" y="1643050"/>
            <a:ext cx="2880000" cy="10800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hlinkClick r:id="rId6" action="ppaction://hlinksldjump"/>
              </a:rPr>
              <a:t>Повышенный  уровень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какое слово нужно вставить большую букву?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000504"/>
            <a:ext cx="1872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(Б, б)</a:t>
            </a:r>
            <a:r>
              <a:rPr lang="ru-RU" b="1" dirty="0" err="1" smtClean="0"/>
              <a:t>арнаул</a:t>
            </a:r>
            <a:endParaRPr lang="ru-RU" b="1" dirty="0"/>
          </a:p>
        </p:txBody>
      </p:sp>
      <p:sp>
        <p:nvSpPr>
          <p:cNvPr id="6" name="Прямоугольник 5">
            <a:hlinkClick r:id="" action="ppaction://noaction" highlightClick="1"/>
          </p:cNvPr>
          <p:cNvSpPr/>
          <p:nvPr/>
        </p:nvSpPr>
        <p:spPr>
          <a:xfrm>
            <a:off x="4772264" y="4000504"/>
            <a:ext cx="1871438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(Б, б)</a:t>
            </a:r>
            <a:r>
              <a:rPr lang="ru-RU" b="1" dirty="0" err="1" smtClean="0"/>
              <a:t>арабан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ыж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381" y="4422002"/>
            <a:ext cx="2453487" cy="243599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714612" y="2214554"/>
            <a:ext cx="3714776" cy="142876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какое слово нужно вставить большую букву?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000504"/>
            <a:ext cx="1872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(Б, б)</a:t>
            </a:r>
            <a:r>
              <a:rPr lang="ru-RU" b="1" dirty="0" err="1" smtClean="0"/>
              <a:t>орис</a:t>
            </a:r>
            <a:endParaRPr lang="ru-RU" b="1" dirty="0"/>
          </a:p>
        </p:txBody>
      </p:sp>
      <p:sp>
        <p:nvSpPr>
          <p:cNvPr id="6" name="Прямоугольник 5">
            <a:hlinkClick r:id="" action="ppaction://noaction" highlightClick="1"/>
          </p:cNvPr>
          <p:cNvSpPr/>
          <p:nvPr/>
        </p:nvSpPr>
        <p:spPr>
          <a:xfrm>
            <a:off x="4772264" y="4000504"/>
            <a:ext cx="1871438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(Б, б)</a:t>
            </a:r>
            <a:r>
              <a:rPr lang="ru-RU" b="1" dirty="0" err="1" smtClean="0"/>
              <a:t>арсук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000496" y="285728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38744" y="281232"/>
            <a:ext cx="576000" cy="576000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стр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2320</TotalTime>
  <Words>516</Words>
  <Application>Microsoft Office PowerPoint</Application>
  <PresentationFormat>Экран (4:3)</PresentationFormat>
  <Paragraphs>103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Georgia</vt:lpstr>
      <vt:lpstr>Verdana</vt:lpstr>
      <vt:lpstr>Wingdings 2</vt:lpstr>
      <vt:lpstr>Аспект</vt:lpstr>
      <vt:lpstr>Урок русского языка 2 класс «Правописание собственных имён существительных»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260</cp:revision>
  <dcterms:created xsi:type="dcterms:W3CDTF">2014-01-19T13:31:07Z</dcterms:created>
  <dcterms:modified xsi:type="dcterms:W3CDTF">2018-11-08T14:08:01Z</dcterms:modified>
</cp:coreProperties>
</file>