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google.ru/search?q=%D1%84%D0%BE%D0%BD+%D1%80%D1%83%D1%81%D1%81%D0%BA%D0%B8%D0%B9+%D1%8F%D0%B7%D1%8B%D0%BA&amp;tbm=isch&amp;tbs=rimg:CfDnaaMsn_16hIjhVbNYWDG6hAsoUSVspEph-tzF--p22NhyeL79WxQSXHn8N44I45B2rlgHUJ5Sbi050y4-c8qLAvSoSCVVs1hYMbqECEW5KSFRKCKOmKhIJyhRJWykSmH4R0OnaYyM9HYIqEgm3MX76nbY2HBHSsUR1d_1roACoSCZ4vv1bFBJceEb-QrPHvfv8TKhIJfw3jgjjkHasRDxe1oPUuXyQqEgmWAdQnlJuLThFCdYEoJasXMCoSCXTLj5zyosC9ETqQoBAXgVoI&amp;tbo=u&amp;sa=X&amp;ved=2ahUKEwjr_-LWwrrbAhUrh6YKHSNUDLcQ9C96BAgBEBs&amp;biw=1280&amp;bih=663&amp;dpr=1#imgrc=ni-_VsUElx5yYM" TargetMode="External"/><Relationship Id="rId4" Type="http://schemas.openxmlformats.org/officeDocument/2006/relationships/hyperlink" Target="https://www.google.ru/search?q=%D1%84%D0%BE%D0%BD+%D1%80%D1%83%D1%81%D1%81%D0%BA%D0%B8%D0%B9+%D1%8F%D0%B7%D1%8B%D0%BA&amp;tbm=isch&amp;tbs=rimg:CfDnaaMsn_16hIjhVbNYWDG6hAsoUSVspEph-tzF--p22NhyeL79WxQSXHn8N44I45B2rlgHUJ5Sbi050y4-c8qLAvSoSCVVs1hYMbqECEW5KSFRKCKOmKhIJyhRJWykSmH4R0OnaYyM9HYIqEgm3MX76nbY2HBHSsUR1d_1roACoSCZ4vv1bFBJceEb-QrPHvfv8TKhIJfw3jgjjkHasRDxe1oPUuXyQqEgmWAdQnlJuLThFCdYEoJasXMCoSCXTLj5zyosC9ETqQoBAXgVoI&amp;tbo=u&amp;sa=X&amp;ved=2ahUKEwjr_-LWwrrbAhUrh6YKHSNUDLcQ9C96BAgBEBs&amp;biw=1280&amp;bih=663&amp;dpr=1#imgrc=ni-_VsUElx5yY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4920350" y="4094825"/>
            <a:ext cx="3316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Презентацию выполнила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воспитатель 1 категории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ОЧУ Первая Московская гимназия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Раула Ирина Евгеньевна,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2018г.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4834590" y="1444175"/>
            <a:ext cx="4070921" cy="120783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  <a:t>ПалоЧКа-выручалоЧКа</a:t>
            </a:r>
            <a:b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</a:br>
            <a: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  <a:t>и другие необыЧНые</a:t>
            </a:r>
            <a:b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</a:br>
            <a:r>
              <a:rPr b="1" i="0">
                <a:ln cap="flat" cmpd="sng" w="9525">
                  <a:solidFill>
                    <a:srgbClr val="FF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  <a:t>истории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4920300" y="2773875"/>
            <a:ext cx="3485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Тема: Правописамние сочетаний ЧК, ЧН и НЧ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 (517x700, 264Kb)" id="114" name="Shape 114"/>
          <p:cNvPicPr preferRelativeResize="0"/>
          <p:nvPr/>
        </p:nvPicPr>
        <p:blipFill rotWithShape="1">
          <a:blip r:embed="rId3">
            <a:alphaModFix/>
          </a:blip>
          <a:srcRect b="6890" l="7697" r="0" t="40591"/>
          <a:stretch/>
        </p:blipFill>
        <p:spPr>
          <a:xfrm>
            <a:off x="48963" y="0"/>
            <a:ext cx="9046078" cy="67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0" y="0"/>
            <a:ext cx="91440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Впишите пропущенные слова в текст и вставьте  недостающие  буквы в слова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Это мален_кий магази__ик (кого?)_______________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Здесь продаются сладкие (что?) _______________ и мягкие (что?) ________________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Их выпекают в большой пе__е, которую сложил (для кого?)______________ (кто?) ___________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Мра__ый (кто?) ________ - частый гость в магазине (кого?) 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Иногда в маленький (что?) _______________ приходит Весёлый (кто?) ___________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 приносит с собой кувши__ик (чего?) __________________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 тогда три друга сидят у тёплой пе__и, пьют чай (с чем?) __________ и рассказывают друг другу ч_дес_ные истории.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24 (514x700, 215Kb)" id="120" name="Shape 120"/>
          <p:cNvPicPr preferRelativeResize="0"/>
          <p:nvPr/>
        </p:nvPicPr>
        <p:blipFill rotWithShape="1">
          <a:blip r:embed="rId3">
            <a:alphaModFix/>
          </a:blip>
          <a:srcRect b="10393" l="20870" r="27572" t="73538"/>
          <a:stretch/>
        </p:blipFill>
        <p:spPr>
          <a:xfrm>
            <a:off x="2636487" y="5216700"/>
            <a:ext cx="3871030" cy="164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6 (514x700, 280Kb)" id="125" name="Shape 125"/>
          <p:cNvPicPr preferRelativeResize="0"/>
          <p:nvPr/>
        </p:nvPicPr>
        <p:blipFill rotWithShape="1">
          <a:blip r:embed="rId3">
            <a:alphaModFix/>
          </a:blip>
          <a:srcRect b="7258" l="6235" r="8236" t="52704"/>
          <a:stretch/>
        </p:blipFill>
        <p:spPr>
          <a:xfrm>
            <a:off x="1972475" y="1000575"/>
            <a:ext cx="4795175" cy="305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/>
          <p:nvPr/>
        </p:nvSpPr>
        <p:spPr>
          <a:xfrm>
            <a:off x="126825" y="312950"/>
            <a:ext cx="89208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История Лучшего Булочника. 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Сочините историю о Сахарном Пончике, Мягком Батончике и Ванильной Булочке</a:t>
            </a:r>
            <a:r>
              <a:rPr b="1" lang="ru"/>
              <a:t>. </a:t>
            </a:r>
            <a:endParaRPr b="1"/>
          </a:p>
        </p:txBody>
      </p:sp>
      <p:pic>
        <p:nvPicPr>
          <p:cNvPr descr="27 (518x700, 253Kb)" id="127" name="Shape 127"/>
          <p:cNvPicPr preferRelativeResize="0"/>
          <p:nvPr/>
        </p:nvPicPr>
        <p:blipFill rotWithShape="1">
          <a:blip r:embed="rId4">
            <a:alphaModFix/>
          </a:blip>
          <a:srcRect b="49826" l="18882" r="12379" t="22679"/>
          <a:stretch/>
        </p:blipFill>
        <p:spPr>
          <a:xfrm>
            <a:off x="5129868" y="4818625"/>
            <a:ext cx="3773031" cy="20393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778250" y="4402425"/>
            <a:ext cx="7339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Подпишите этикетки на банках, из каких ягод бывает варенье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0" y="2755875"/>
            <a:ext cx="91440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hИСТОЧНИКИ: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Аромштам М.С. Палочка-выручалочка. Сочетания “ЧК”, “ЧН”, “НЧ” Ярославль, Академия развития, 2006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ttps://www.google.ru/search?q=%D1%84%D0%BE%D0%BD+%D1%80%D1%83%D1%81%D1%81%D0%BA%D0%B8%D0%B9+%D1%8F%D0%B7%D1%8B%D0%BA&amp;tbm=isch&amp;tbs=rimg:CfDnaaMsn_16hIjhVbNYWDG6hAsoUSVspEph-tzF--p22NhyeL79WxQSXHn8N44I45B2rlgHUJ5Sbi050y4-c8qLAvSoSCVVs1hYMbqECEW5KSFRKCKOmKhIJyhRJWykSmH4R0OnaYyM9HYIqEgm3MX76nbY2HBHSsUR1d_1roACoSCZ4vv1bFBJceEb-QrPHvfv8TKhIJfw3jgjjkHasRDxe1oPUuXyQqEgmWAdQnlJuLThFCdYEoJasXMCoSCXTLj5zyosC9ETqQoBAXgVoI&amp;tbo=u&amp;sa=X&amp;ved=2ahUKEwjr_-LWwrrbAhUrh6YKHSNUDLcQ9C96BAgBEBs&amp;biw=1280&amp;bih=663&amp;dpr=1#imgrc=ni-_VsUElx5yYM</a:t>
            </a:r>
            <a:r>
              <a:rPr lang="ru"/>
              <a:t>: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1400" y="586675"/>
            <a:ext cx="4762500" cy="520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181000" y="367250"/>
            <a:ext cx="46503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Солнечным денё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ом гулял ёжик в лесо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е.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Глядь, под кусто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ом с листо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ами лежит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пало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а-затейница-выручало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-Пало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а-выручало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а, поиграй со мной в превращало</a:t>
            </a:r>
            <a:r>
              <a:rPr b="1" lang="ru" sz="2400">
                <a:latin typeface="Times New Roman"/>
                <a:ea typeface="Times New Roman"/>
                <a:cs typeface="Times New Roman"/>
                <a:sym typeface="Times New Roman"/>
              </a:rPr>
              <a:t>чк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-Как запомнишь мой секрет, на игру запретов нет!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Обратите внимание на выделенные сочетания букв, запишите в рамочке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957125" y="4931125"/>
            <a:ext cx="824700" cy="502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2957125" y="5006238"/>
            <a:ext cx="824701" cy="35257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98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980000"/>
                </a:solidFill>
                <a:latin typeface="Times New Roman"/>
              </a:rPr>
              <a:t>ЧК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81000" y="5787325"/>
            <a:ext cx="88302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Секрет палочки-выручалочки связан с буквой Ч, которая дружит с буквой К, и не принимает в дружбу Ь, как бы он не просился к ним. Поэтому пишутся сочетания дружных букв ЧК без Ь.А как хочется порой написать его! Правда?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44800" y="204400"/>
            <a:ext cx="8866500" cy="4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</a:rPr>
              <a:t>Подчеркните в тексте все сочетания ЧК:</a:t>
            </a:r>
            <a:endParaRPr b="1" sz="1800">
              <a:solidFill>
                <a:srgbClr val="98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Шла лисичка по дорожке, нашла скалочку. Скалочку сменяла на курочку, курочку - на уточку, уточку - на гусочку, гусочку - на девочку.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-Девочка, девочка, спой мне песенку!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Развязала лиса мешок, а из мешка - не девочка, собачка как выскочит: “Гав! Гав! Гав!”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8150" y="2998600"/>
            <a:ext cx="5403160" cy="38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144800" y="31666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какой сказки этот отрывок? Раскрась картинку и напиши название сказки.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0" y="0"/>
            <a:ext cx="9144000" cy="53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Вы легко справились с заданием, потому что шариковая ручка у каждого из вас вовсе не обычная, а превращённая палочка-выручалочка. Не верите? Смотрите: с её волшебной помощью мы начнём превращать обыкновенные слова - в ласковые, а слова, обозначающие что-нибудь большое - в слова, обозначающие что-нибудь маленькое.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Допиши пары слов  по образцу. В придуманных словах подчеркни сочетание ЧК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обыкновенное, большое - ласковое, маленькое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река - речка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рука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туча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кошка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чашка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крошка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ложка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полка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шапка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Таня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Оля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8 (540x700, 180Kb)" id="79" name="Shape 79"/>
          <p:cNvPicPr preferRelativeResize="0"/>
          <p:nvPr/>
        </p:nvPicPr>
        <p:blipFill rotWithShape="1">
          <a:blip r:embed="rId3">
            <a:alphaModFix/>
          </a:blip>
          <a:srcRect b="9745" l="15330" r="10825" t="53971"/>
          <a:stretch/>
        </p:blipFill>
        <p:spPr>
          <a:xfrm>
            <a:off x="4469625" y="3746050"/>
            <a:ext cx="4234226" cy="26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331050"/>
            <a:ext cx="9144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Запиши  слова так, чтобы они составляли рифму. Вставь и подчеркни сочетание ЧК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Закорю__а,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одуше__а,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води__а,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колю__а,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ложе__а,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электри__а,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игруше__а,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кроше__а,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липу__а,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душе__а,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рукави__а,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броше__а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12 (527x700, 248Kb)" id="85" name="Shape 85"/>
          <p:cNvPicPr preferRelativeResize="0"/>
          <p:nvPr/>
        </p:nvPicPr>
        <p:blipFill rotWithShape="1">
          <a:blip r:embed="rId3">
            <a:alphaModFix/>
          </a:blip>
          <a:srcRect b="17631" l="2495" r="5752" t="52905"/>
          <a:stretch/>
        </p:blipFill>
        <p:spPr>
          <a:xfrm>
            <a:off x="2598900" y="3338125"/>
            <a:ext cx="6249701" cy="266367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0" y="6001800"/>
            <a:ext cx="91440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</a:rPr>
              <a:t>А здесь в зеркало смотрят лисички. Но в картинках есть отличия. ты сможешь найти?Сколько отличий вы сможете найти?</a:t>
            </a:r>
            <a:endParaRPr b="1" sz="180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349150"/>
            <a:ext cx="90477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помощью палочки-выручалочки допиши пропуски рифмующихся слов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Чики-чики-чикалочки, прилетели __________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Птички-невелички, пернатые _________________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Прилетели галочки, принесли две 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Палочки-карандаши, хочешь рисуй, хочешь - пиши.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Точка, палочка, колечко - я рисую _________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Человечку нужен дом, домик с печкой и окном.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А ещё для человечка нарисую я __________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Яблоню и лавочку, а на ветках - ___________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 собачку в конуре, и котёнка во дворе.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 от самого крылечка побежит дорожка к 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Вдоль дорожки будут кочки, кочки будут все в _______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Солнце, звёздочки и тучки будут по небу гулять,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Это всё для человечка я решил нарисовать. 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Написали эту строчку и в конце поставим _____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Подчеркнём сочетание ЧК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5 (517x700, 186Kb)" id="96" name="Shape 96"/>
          <p:cNvPicPr preferRelativeResize="0"/>
          <p:nvPr/>
        </p:nvPicPr>
        <p:blipFill rotWithShape="1">
          <a:blip r:embed="rId3">
            <a:alphaModFix/>
          </a:blip>
          <a:srcRect b="41771" l="6950" r="0" t="5211"/>
          <a:stretch/>
        </p:blipFill>
        <p:spPr>
          <a:xfrm>
            <a:off x="271575" y="177413"/>
            <a:ext cx="8432276" cy="650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90625" y="0"/>
            <a:ext cx="8938800" cy="14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Чики-чики-чикалочки,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Фома едет на палочке,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Ерёма на овечке скачет вокруг печки.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Егор на петухе с чемоданчиком в руке.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Вот петух споткнулся, Егор кувыркнулся,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Бух--бах-тарарам, чемоданчик пополам.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А из чемоданчика, глядите-ка, вывалились сочетания ЧК, ЧН и НЧ. Те самые, в которых не пишется Мягкий Знак. Да не просто так вывалились, а со сказкой. 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Рассмотрите картинки, догадайтесь, где Фома, где</a:t>
            </a: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Ерёма, а где Егор. Подпиши, кто на чём едет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19 (519x700, 258Kb)" id="102" name="Shape 102"/>
          <p:cNvPicPr preferRelativeResize="0"/>
          <p:nvPr/>
        </p:nvPicPr>
        <p:blipFill rotWithShape="1">
          <a:blip r:embed="rId3">
            <a:alphaModFix/>
          </a:blip>
          <a:srcRect b="57847" l="59432" r="0" t="11496"/>
          <a:stretch/>
        </p:blipFill>
        <p:spPr>
          <a:xfrm>
            <a:off x="3191425" y="3895625"/>
            <a:ext cx="2414119" cy="246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 (519x700, 258Kb)" id="103" name="Shape 103"/>
          <p:cNvPicPr preferRelativeResize="0"/>
          <p:nvPr/>
        </p:nvPicPr>
        <p:blipFill rotWithShape="1">
          <a:blip r:embed="rId3">
            <a:alphaModFix/>
          </a:blip>
          <a:srcRect b="32181" l="59432" r="0" t="42152"/>
          <a:stretch/>
        </p:blipFill>
        <p:spPr>
          <a:xfrm>
            <a:off x="6118750" y="4199450"/>
            <a:ext cx="2523600" cy="21538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 (519x700, 258Kb)" id="104" name="Shape 104"/>
          <p:cNvPicPr preferRelativeResize="0"/>
          <p:nvPr/>
        </p:nvPicPr>
        <p:blipFill rotWithShape="1">
          <a:blip r:embed="rId3">
            <a:alphaModFix/>
          </a:blip>
          <a:srcRect b="5802" l="59432" r="0" t="66749"/>
          <a:stretch/>
        </p:blipFill>
        <p:spPr>
          <a:xfrm>
            <a:off x="0" y="4053250"/>
            <a:ext cx="2696300" cy="246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0" y="162900"/>
            <a:ext cx="9144000" cy="61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Подчеркните в тексте все слова, в которых есть сочетания ЧК, ЧН, НЧ. 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Жил-был Весёлый Молочник. По утрам он разливал молоко в молочные бутылки и напевал: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-Ах, бутылочки мои, вы, бутылочки!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эти вылью молоко, в эти - сливочки.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Из-за того, что Молочник постоянно напевал, его и назвали Весёлым. И знаком он был с Печником. С тем самым, которого все окрестные жители прозвали не иначе как Печник Мрачный. Он лил молоко в кувшинчик и пил из стаканчика. Мрачный он был потому, что печки, с которыми он имел дело, очень дымили, коптили и не грели. Вечно он имел руки в золе, лицо в саже. Лицо Печника казалось чёрным от этого. Вот и называли его Мрачным. Но у Весёлого Молочника и Мрачного Печника был друг Булочник, от которого пахло душистыми булочками, вкусными батончиками, мягкими пончиками, сладкими кренделёчками. Его наззывали Лучший Булочник, потому что выпекал самые лучшие в мире хлебобулочные изделия.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98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Запомни , как надо писать и запиши в рамочку слово ЛУЧШИЙ</a:t>
            </a:r>
            <a:endParaRPr b="1" sz="1800">
              <a:solidFill>
                <a:srgbClr val="98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