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85" r:id="rId4"/>
    <p:sldId id="283" r:id="rId5"/>
    <p:sldId id="284" r:id="rId6"/>
    <p:sldId id="279" r:id="rId7"/>
    <p:sldId id="282" r:id="rId8"/>
    <p:sldId id="280" r:id="rId9"/>
    <p:sldId id="264" r:id="rId10"/>
    <p:sldId id="265" r:id="rId11"/>
    <p:sldId id="266" r:id="rId12"/>
    <p:sldId id="259" r:id="rId13"/>
    <p:sldId id="275" r:id="rId14"/>
    <p:sldId id="273" r:id="rId15"/>
    <p:sldId id="258" r:id="rId16"/>
    <p:sldId id="278" r:id="rId17"/>
    <p:sldId id="289" r:id="rId18"/>
    <p:sldId id="277" r:id="rId19"/>
    <p:sldId id="286" r:id="rId20"/>
    <p:sldId id="261" r:id="rId21"/>
    <p:sldId id="274" r:id="rId22"/>
    <p:sldId id="270" r:id="rId23"/>
    <p:sldId id="257" r:id="rId24"/>
    <p:sldId id="276" r:id="rId25"/>
    <p:sldId id="263" r:id="rId26"/>
    <p:sldId id="26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21858-58FB-4274-85E3-A75C2C9063B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D4DF7-DB26-4F24-839E-6223E532B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4DF7-DB26-4F24-839E-6223E532B77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714752"/>
            <a:ext cx="7358063" cy="2428892"/>
          </a:xfrm>
        </p:spPr>
        <p:txBody>
          <a:bodyPr/>
          <a:lstStyle/>
          <a:p>
            <a:r>
              <a:rPr lang="ru-RU" sz="4000" b="1" dirty="0" err="1" smtClean="0"/>
              <a:t>Куклотерапия</a:t>
            </a:r>
            <a:r>
              <a:rPr lang="ru-RU" sz="4000" b="1" dirty="0" smtClean="0"/>
              <a:t>, как </a:t>
            </a:r>
            <a:r>
              <a:rPr lang="ru-RU" sz="4000" b="1" dirty="0" err="1" smtClean="0"/>
              <a:t>здоровьесберегающая</a:t>
            </a:r>
            <a:r>
              <a:rPr lang="ru-RU" sz="4000" b="1" dirty="0" smtClean="0"/>
              <a:t> технология посредством использования фольклора</a:t>
            </a:r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400" dirty="0" smtClean="0"/>
              <a:t>Муниципальное  Бюджетное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pPr algn="r"/>
            <a:r>
              <a:rPr lang="ru-RU" dirty="0" smtClean="0"/>
              <a:t>Кукла- </a:t>
            </a:r>
            <a:r>
              <a:rPr lang="ru-RU" dirty="0" err="1" smtClean="0"/>
              <a:t>берегиня</a:t>
            </a:r>
            <a:endParaRPr lang="ru-RU" dirty="0" smtClean="0"/>
          </a:p>
        </p:txBody>
      </p:sp>
      <p:pic>
        <p:nvPicPr>
          <p:cNvPr id="59393" name="Picture 1" descr="C:\Users\Владимир Сергеевич\Desktop\берегин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71744"/>
            <a:ext cx="2500329" cy="3429024"/>
          </a:xfrm>
          <a:prstGeom prst="rect">
            <a:avLst/>
          </a:prstGeom>
          <a:noFill/>
        </p:spPr>
      </p:pic>
      <p:pic>
        <p:nvPicPr>
          <p:cNvPr id="59394" name="Picture 2" descr="C:\Users\Владимир Сергеевич\Desktop\берегиня ле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571744"/>
            <a:ext cx="485778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b="1" dirty="0" smtClean="0"/>
              <a:t>Цель «</a:t>
            </a:r>
            <a:r>
              <a:rPr lang="ru-RU" b="1" dirty="0" err="1" smtClean="0"/>
              <a:t>Куклотерапии</a:t>
            </a:r>
            <a:r>
              <a:rPr lang="ru-RU" b="1" dirty="0" smtClean="0"/>
              <a:t>»:</a:t>
            </a: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954588"/>
          </a:xfrm>
        </p:spPr>
        <p:txBody>
          <a:bodyPr/>
          <a:lstStyle/>
          <a:p>
            <a:r>
              <a:rPr lang="ru-RU" dirty="0" smtClean="0"/>
              <a:t>сохранение и укрепление психического здоровья детей, содействовать развитию эмоциональной, познавательной, двигательной, коммуникативной сфер ребенка через приемы </a:t>
            </a:r>
            <a:r>
              <a:rPr lang="ru-RU" dirty="0" err="1" smtClean="0"/>
              <a:t>куклотерапии</a:t>
            </a:r>
            <a:r>
              <a:rPr lang="ru-RU" dirty="0" smtClean="0"/>
              <a:t>. 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71438"/>
          </a:xfrm>
        </p:spPr>
        <p:txBody>
          <a:bodyPr/>
          <a:lstStyle/>
          <a:p>
            <a:r>
              <a:rPr lang="ru-RU" dirty="0" smtClean="0"/>
              <a:t>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401080" cy="3840171"/>
          </a:xfrm>
        </p:spPr>
        <p:txBody>
          <a:bodyPr/>
          <a:lstStyle/>
          <a:p>
            <a:pPr lvl="0"/>
            <a:r>
              <a:rPr lang="ru-RU" sz="2800" dirty="0" smtClean="0"/>
              <a:t>Расширение репертуара самовыражения ребенка, </a:t>
            </a:r>
          </a:p>
          <a:p>
            <a:pPr lvl="0"/>
            <a:r>
              <a:rPr lang="ru-RU" sz="2800" dirty="0" smtClean="0"/>
              <a:t>Достижение эмоциональной устойчивости и </a:t>
            </a:r>
            <a:r>
              <a:rPr lang="ru-RU" sz="2800" dirty="0" err="1" smtClean="0"/>
              <a:t>саморегуляции</a:t>
            </a:r>
            <a:r>
              <a:rPr lang="ru-RU" sz="2800" dirty="0" smtClean="0"/>
              <a:t>,</a:t>
            </a:r>
          </a:p>
          <a:p>
            <a:pPr lvl="0"/>
            <a:r>
              <a:rPr lang="ru-RU" sz="2800" dirty="0" smtClean="0"/>
              <a:t>Коррекция отношений в системе ребенок-родитель.</a:t>
            </a:r>
          </a:p>
          <a:p>
            <a:pPr lvl="0"/>
            <a:r>
              <a:rPr lang="ru-RU" sz="2800" dirty="0" smtClean="0"/>
              <a:t> Развитие речи.</a:t>
            </a:r>
          </a:p>
          <a:p>
            <a:pPr lvl="0"/>
            <a:r>
              <a:rPr lang="ru-RU" sz="2800" dirty="0" smtClean="0"/>
              <a:t>Коррекция тревожности, страхов, неуверенности.</a:t>
            </a:r>
          </a:p>
          <a:p>
            <a:pPr lvl="0"/>
            <a:r>
              <a:rPr lang="ru-RU" sz="2800" dirty="0" smtClean="0"/>
              <a:t>проблемы в общении. </a:t>
            </a:r>
          </a:p>
          <a:p>
            <a:r>
              <a:rPr lang="ru-RU" sz="2800" dirty="0" smtClean="0"/>
              <a:t>Развитие  мелкой моторики.</a:t>
            </a:r>
          </a:p>
          <a:p>
            <a:pPr lvl="0"/>
            <a:endParaRPr lang="ru-RU" sz="2800" dirty="0" smtClean="0"/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 2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214422"/>
            <a:ext cx="7072362" cy="4911741"/>
          </a:xfrm>
        </p:spPr>
        <p:txBody>
          <a:bodyPr/>
          <a:lstStyle/>
          <a:p>
            <a:pPr lvl="0"/>
            <a:r>
              <a:rPr lang="ru-RU" sz="2800" dirty="0" smtClean="0"/>
              <a:t>Установление эмоционального контакта с ребенком, снятие эмоционального напряжения.  Кукла, которая первой «заговорит» с ребенком,  а он  тоже может взять в руки куклу и говорить от ее имени.</a:t>
            </a:r>
          </a:p>
          <a:p>
            <a:pPr lvl="0"/>
            <a:r>
              <a:rPr lang="ru-RU" sz="2800" dirty="0" smtClean="0"/>
              <a:t>Конкретизация проблемы.  Играя с куклой, ребенок может более точно, чем словами рассказать о том, что происходит в его жизни.</a:t>
            </a:r>
          </a:p>
          <a:p>
            <a:pPr lvl="0"/>
            <a:r>
              <a:rPr lang="ru-RU" sz="2800" dirty="0" smtClean="0"/>
              <a:t>Приобретение важных социальных и коммуникативных навыков.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 smtClean="0"/>
              <a:t>Задачи: 3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8501122" cy="4357718"/>
          </a:xfrm>
        </p:spPr>
        <p:txBody>
          <a:bodyPr/>
          <a:lstStyle/>
          <a:p>
            <a:pPr lvl="0"/>
            <a:r>
              <a:rPr lang="ru-RU" sz="2800" dirty="0" smtClean="0"/>
              <a:t>Расширение представлений об окружающем мире.</a:t>
            </a:r>
          </a:p>
          <a:p>
            <a:pPr lvl="0"/>
            <a:r>
              <a:rPr lang="ru-RU" sz="2800" dirty="0" smtClean="0"/>
              <a:t>Развитие психических процессов внимания, памяти, мышления, воображения.  Игры с куклами не только отвлекают ребенка от речевых трудностей, но и оказывают благоприятное воздействие на развитие речи.</a:t>
            </a:r>
          </a:p>
          <a:p>
            <a:pPr lvl="0"/>
            <a:r>
              <a:rPr lang="ru-RU" sz="2800" dirty="0" smtClean="0"/>
              <a:t>Воспитание интереса к народной культуре, уважение к семейным ценностям, традициям.</a:t>
            </a:r>
          </a:p>
          <a:p>
            <a:pPr lvl="0"/>
            <a:r>
              <a:rPr lang="ru-RU" sz="2800" dirty="0" smtClean="0"/>
              <a:t>Координация взаимодействия всех участников учебно-воспитательного процесса.</a:t>
            </a:r>
          </a:p>
          <a:p>
            <a:r>
              <a:rPr lang="ru-RU" sz="2800" dirty="0" smtClean="0"/>
              <a:t> </a:t>
            </a:r>
          </a:p>
          <a:p>
            <a:endParaRPr lang="ru-RU" sz="2800" dirty="0" smtClean="0"/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Отгадайте загадки: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dirty="0" smtClean="0"/>
              <a:t>-На гору бегом, а с горы кувырком.</a:t>
            </a:r>
          </a:p>
          <a:p>
            <a:r>
              <a:rPr lang="ru-RU" dirty="0" smtClean="0"/>
              <a:t>-Зимой беленький, а летом серенький.</a:t>
            </a:r>
          </a:p>
          <a:p>
            <a:r>
              <a:rPr lang="ru-RU" dirty="0" smtClean="0"/>
              <a:t>- Комочек пуха, </a:t>
            </a:r>
          </a:p>
          <a:p>
            <a:r>
              <a:rPr lang="ru-RU" dirty="0" smtClean="0"/>
              <a:t>Длинное ухо,</a:t>
            </a:r>
          </a:p>
          <a:p>
            <a:r>
              <a:rPr lang="ru-RU" dirty="0" smtClean="0"/>
              <a:t>Прыгает ловко,</a:t>
            </a:r>
          </a:p>
          <a:p>
            <a:r>
              <a:rPr lang="ru-RU" dirty="0" smtClean="0"/>
              <a:t>Любит морковку.</a:t>
            </a:r>
          </a:p>
          <a:p>
            <a:r>
              <a:rPr lang="ru-RU" dirty="0" smtClean="0"/>
              <a:t>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sz="4000" dirty="0" smtClean="0"/>
              <a:t>Детские стихи  , </a:t>
            </a:r>
            <a:r>
              <a:rPr lang="ru-RU" sz="4000" dirty="0" err="1" smtClean="0"/>
              <a:t>потешки</a:t>
            </a:r>
            <a:r>
              <a:rPr lang="ru-RU" sz="4000" dirty="0" smtClean="0"/>
              <a:t> , считалочки про зайчика: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5"/>
            <a:ext cx="8229600" cy="3125788"/>
          </a:xfrm>
        </p:spPr>
        <p:txBody>
          <a:bodyPr/>
          <a:lstStyle/>
          <a:p>
            <a:r>
              <a:rPr lang="ru-RU" sz="2400" dirty="0" smtClean="0"/>
              <a:t>Смотрит зайчик в огород.</a:t>
            </a:r>
          </a:p>
          <a:p>
            <a:r>
              <a:rPr lang="ru-RU" sz="2400" dirty="0" smtClean="0"/>
              <a:t>Что на грядках там растет?</a:t>
            </a:r>
          </a:p>
          <a:p>
            <a:r>
              <a:rPr lang="ru-RU" sz="2400" dirty="0" smtClean="0"/>
              <a:t>Вот горох, морковь, капуста...</a:t>
            </a:r>
          </a:p>
          <a:p>
            <a:r>
              <a:rPr lang="ru-RU" sz="2400" dirty="0" smtClean="0"/>
              <a:t>В огороде стало пусто.                       </a:t>
            </a:r>
            <a:r>
              <a:rPr lang="ru-RU" sz="2400" dirty="0" err="1" smtClean="0"/>
              <a:t>Баиньки</a:t>
            </a:r>
            <a:r>
              <a:rPr lang="ru-RU" sz="2400" dirty="0" smtClean="0"/>
              <a:t>, </a:t>
            </a:r>
            <a:r>
              <a:rPr lang="ru-RU" sz="2400" dirty="0" err="1" smtClean="0"/>
              <a:t>баиньки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Прибежали </a:t>
            </a:r>
            <a:r>
              <a:rPr lang="ru-RU" sz="2400" b="1" dirty="0" smtClean="0"/>
              <a:t>заиньки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Сели на скамейку,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Попросили лейку,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Поливали огород,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Где капуста растет</a:t>
            </a:r>
          </a:p>
          <a:p>
            <a:endParaRPr lang="ru-RU" sz="2400" dirty="0" smtClean="0"/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/>
          <a:lstStyle/>
          <a:p>
            <a:r>
              <a:rPr lang="ru-RU" sz="4000" dirty="0" smtClean="0"/>
              <a:t>Детские </a:t>
            </a:r>
            <a:r>
              <a:rPr lang="ru-RU" sz="4000" dirty="0" err="1" smtClean="0"/>
              <a:t>считалки,потешки</a:t>
            </a:r>
            <a:r>
              <a:rPr lang="ru-RU" sz="4000" dirty="0" smtClean="0"/>
              <a:t> про зайчика: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428736"/>
            <a:ext cx="62150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—</a:t>
            </a:r>
            <a:r>
              <a:rPr lang="ru-RU" sz="2400" dirty="0" smtClean="0"/>
              <a:t>Заяц белый,</a:t>
            </a:r>
            <a:br>
              <a:rPr lang="ru-RU" sz="2400" dirty="0" smtClean="0"/>
            </a:br>
            <a:r>
              <a:rPr lang="ru-RU" sz="2400" dirty="0" smtClean="0"/>
              <a:t>Куда бегал?</a:t>
            </a:r>
            <a:br>
              <a:rPr lang="ru-RU" sz="2400" dirty="0" smtClean="0"/>
            </a:br>
            <a:r>
              <a:rPr lang="ru-RU" sz="2400" dirty="0" smtClean="0"/>
              <a:t>—В лес-дуброву.</a:t>
            </a:r>
            <a:br>
              <a:rPr lang="ru-RU" sz="2400" dirty="0" smtClean="0"/>
            </a:br>
            <a:r>
              <a:rPr lang="ru-RU" sz="2400" dirty="0" smtClean="0"/>
              <a:t>—Что там делал?</a:t>
            </a:r>
            <a:br>
              <a:rPr lang="ru-RU" sz="2400" dirty="0" smtClean="0"/>
            </a:br>
            <a:r>
              <a:rPr lang="ru-RU" sz="2400" dirty="0" smtClean="0"/>
              <a:t>—Кору драл.</a:t>
            </a:r>
            <a:br>
              <a:rPr lang="ru-RU" sz="2400" dirty="0" smtClean="0"/>
            </a:br>
            <a:r>
              <a:rPr lang="ru-RU" sz="2400" dirty="0" smtClean="0"/>
              <a:t>—Куда клал?</a:t>
            </a:r>
            <a:br>
              <a:rPr lang="ru-RU" sz="2400" dirty="0" smtClean="0"/>
            </a:br>
            <a:r>
              <a:rPr lang="ru-RU" sz="2400" dirty="0" smtClean="0"/>
              <a:t>—Под колоду убирал.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4357694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Раз, два, три, четыре, пять,</a:t>
            </a:r>
            <a:br>
              <a:rPr lang="ru-RU" sz="2400" dirty="0" smtClean="0"/>
            </a:br>
            <a:r>
              <a:rPr lang="ru-RU" sz="2400" dirty="0" smtClean="0"/>
              <a:t>Вышел зайчик погулять.</a:t>
            </a:r>
            <a:br>
              <a:rPr lang="ru-RU" sz="2400" dirty="0" smtClean="0"/>
            </a:br>
            <a:r>
              <a:rPr lang="ru-RU" sz="2400" dirty="0" smtClean="0"/>
              <a:t>Что нам делать? Как же быть?</a:t>
            </a:r>
            <a:br>
              <a:rPr lang="ru-RU" sz="2400" dirty="0" smtClean="0"/>
            </a:br>
            <a:r>
              <a:rPr lang="ru-RU" sz="2400" dirty="0" smtClean="0"/>
              <a:t>Будем заиньку ловить!</a:t>
            </a:r>
            <a:br>
              <a:rPr lang="ru-RU" sz="2400" dirty="0" smtClean="0"/>
            </a:br>
            <a:r>
              <a:rPr lang="ru-RU" sz="2400" dirty="0" smtClean="0"/>
              <a:t>Посчитаем мы опять:</a:t>
            </a:r>
            <a:br>
              <a:rPr lang="ru-RU" sz="2400" dirty="0" smtClean="0"/>
            </a:br>
            <a:r>
              <a:rPr lang="ru-RU" sz="2400" dirty="0" smtClean="0"/>
              <a:t>Раз, два, три, четыре, пять.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dirty="0" smtClean="0"/>
              <a:t>Заяц -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5"/>
            <a:ext cx="8229600" cy="312578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любимый сказочный герой. Чаще всего он беззащитный, слабый и трусливый, как в «</a:t>
            </a:r>
            <a:r>
              <a:rPr lang="ru-RU" dirty="0" err="1" smtClean="0"/>
              <a:t>Зайкиной</a:t>
            </a:r>
            <a:r>
              <a:rPr lang="ru-RU" dirty="0" smtClean="0"/>
              <a:t> избушке». Но не всегда. В сказке «Заяц-хвост» длинноухий спасает ворону от собак. Заяц – один из хранителей смерти </a:t>
            </a:r>
            <a:r>
              <a:rPr lang="ru-RU" dirty="0" err="1" smtClean="0"/>
              <a:t>Кащея</a:t>
            </a:r>
            <a:r>
              <a:rPr lang="ru-RU" dirty="0" smtClean="0"/>
              <a:t>. </a:t>
            </a:r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6115050" cy="142890"/>
          </a:xfrm>
        </p:spPr>
        <p:txBody>
          <a:bodyPr/>
          <a:lstStyle/>
          <a:p>
            <a:r>
              <a:rPr lang="ru-RU" dirty="0" smtClean="0"/>
              <a:t>Разминка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Пальчиковая игра «Зайка и ежик»</a:t>
            </a:r>
          </a:p>
          <a:p>
            <a:r>
              <a:rPr lang="ru-RU" dirty="0" smtClean="0"/>
              <a:t>Зайка – ушки на макушке - 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dirty="0" smtClean="0"/>
              <a:t>Скачет, скачет по опушке.</a:t>
            </a:r>
          </a:p>
          <a:p>
            <a:r>
              <a:rPr lang="ru-RU" dirty="0" smtClean="0"/>
              <a:t>А за ним колючий ёжик</a:t>
            </a:r>
          </a:p>
          <a:p>
            <a:r>
              <a:rPr lang="ru-RU" dirty="0" smtClean="0"/>
              <a:t>Шел по травке без дорожек.</a:t>
            </a: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28596" y="1285860"/>
            <a:ext cx="6115050" cy="14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428736"/>
            <a:ext cx="8229600" cy="1285884"/>
          </a:xfrm>
        </p:spPr>
        <p:txBody>
          <a:bodyPr/>
          <a:lstStyle/>
          <a:p>
            <a:endParaRPr lang="ru-RU" sz="40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pPr>
              <a:defRPr/>
            </a:pPr>
            <a:endParaRPr lang="ru-RU" sz="2000" dirty="0"/>
          </a:p>
        </p:txBody>
      </p:sp>
      <p:pic>
        <p:nvPicPr>
          <p:cNvPr id="35841" name="Picture 1" descr="C:\Users\Владимир Сергеевич\Desktop\народная мудрос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050" name="Picture 2" descr="D:\света\педсовет № 2\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2"/>
            <a:ext cx="7358071" cy="4607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dirty="0" smtClean="0"/>
              <a:t>Зайчик- на пальчик</a:t>
            </a:r>
          </a:p>
        </p:txBody>
      </p:sp>
      <p:pic>
        <p:nvPicPr>
          <p:cNvPr id="4" name="Содержимое 3" descr="C:\Users\Владимир Сергеевич\Desktop\фото зайчик- на пальчик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928934"/>
            <a:ext cx="2571768" cy="3643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Владимир Сергеевич\Desktop\фото зайки.JPG"/>
          <p:cNvPicPr/>
          <p:nvPr/>
        </p:nvPicPr>
        <p:blipFill>
          <a:blip r:embed="rId3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928934"/>
            <a:ext cx="5357850" cy="3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796908"/>
          </a:xfrm>
        </p:spPr>
        <p:txBody>
          <a:bodyPr/>
          <a:lstStyle/>
          <a:p>
            <a:r>
              <a:rPr lang="ru-RU" dirty="0" smtClean="0"/>
              <a:t>Изготовление куклы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857364"/>
            <a:ext cx="7429523" cy="4811724"/>
          </a:xfrm>
        </p:spPr>
        <p:txBody>
          <a:bodyPr/>
          <a:lstStyle/>
          <a:p>
            <a:pPr lvl="0"/>
            <a:r>
              <a:rPr lang="ru-RU" sz="2400" dirty="0" smtClean="0"/>
              <a:t>Ткань сложить пополам вдоль</a:t>
            </a:r>
          </a:p>
          <a:p>
            <a:pPr lvl="0"/>
            <a:r>
              <a:rPr lang="ru-RU" sz="2400" dirty="0" smtClean="0"/>
              <a:t>Для ушек сверху сгиб убрать внутрь </a:t>
            </a:r>
          </a:p>
          <a:p>
            <a:pPr lvl="0"/>
            <a:r>
              <a:rPr lang="ru-RU" sz="2400" dirty="0" smtClean="0"/>
              <a:t>Ушки зафиксировать ниткой, нитку не отрывать, каждую обвязку лучше закончить узелком; </a:t>
            </a:r>
          </a:p>
          <a:p>
            <a:pPr lvl="0"/>
            <a:r>
              <a:rPr lang="ru-RU" sz="2400" dirty="0" smtClean="0"/>
              <a:t>Кусочек ваты   поместить под ушками и перевязать ниткой; </a:t>
            </a:r>
          </a:p>
          <a:p>
            <a:pPr lvl="0"/>
            <a:r>
              <a:rPr lang="ru-RU" sz="2400" dirty="0" smtClean="0"/>
              <a:t>Подогнуть материю по бокам и снизу на 1-2 см и так удерживая сложить пополам до головы; </a:t>
            </a:r>
          </a:p>
          <a:p>
            <a:pPr lvl="0"/>
            <a:r>
              <a:rPr lang="ru-RU" sz="2400" dirty="0" smtClean="0"/>
              <a:t>Сформировать лапки и перевязать ниткой через шею, по диагонали. </a:t>
            </a:r>
          </a:p>
          <a:p>
            <a:r>
              <a:rPr lang="ru-RU" sz="2400" dirty="0" smtClean="0"/>
              <a:t>Вот кукла и готова!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3600" dirty="0" smtClean="0"/>
              <a:t>Схема изготовления зайчика на пальчик</a:t>
            </a:r>
            <a:br>
              <a:rPr lang="ru-RU" sz="3600" dirty="0" smtClean="0"/>
            </a:br>
            <a:endParaRPr lang="ru-RU" sz="3600" dirty="0" smtClean="0"/>
          </a:p>
        </p:txBody>
      </p:sp>
      <p:pic>
        <p:nvPicPr>
          <p:cNvPr id="1026" name="Picture 2" descr="D:\света\педсовет № 2\схема 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1842" y="3071813"/>
            <a:ext cx="5917479" cy="348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с зайкой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Зайчишка-трусишка</a:t>
            </a:r>
          </a:p>
          <a:p>
            <a:r>
              <a:rPr lang="ru-RU" dirty="0" smtClean="0"/>
              <a:t>По полю бежал,</a:t>
            </a:r>
          </a:p>
          <a:p>
            <a:r>
              <a:rPr lang="ru-RU" dirty="0" smtClean="0"/>
              <a:t>В огород забежал,</a:t>
            </a:r>
          </a:p>
          <a:p>
            <a:r>
              <a:rPr lang="ru-RU" dirty="0" smtClean="0"/>
              <a:t>Морковку нашёл,</a:t>
            </a:r>
          </a:p>
          <a:p>
            <a:r>
              <a:rPr lang="ru-RU" dirty="0" err="1" smtClean="0"/>
              <a:t>Капустку</a:t>
            </a:r>
            <a:r>
              <a:rPr lang="ru-RU" dirty="0" smtClean="0"/>
              <a:t> нашёл —</a:t>
            </a:r>
          </a:p>
          <a:p>
            <a:r>
              <a:rPr lang="ru-RU" dirty="0" smtClean="0"/>
              <a:t>Сидит, грызёт.</a:t>
            </a:r>
          </a:p>
          <a:p>
            <a:r>
              <a:rPr lang="ru-RU" dirty="0" smtClean="0"/>
              <a:t>Ай, кто-то идёт!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b="1" spc="-1" dirty="0" smtClean="0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Структура  занятия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9545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Начало </a:t>
            </a:r>
            <a:r>
              <a:rPr lang="ru-RU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занятия включает: ритуал приветствия,  установление эмоционально-позитивного настроя. Приветствие может быть личностно-ориентированным  и обращенным ко всей группе. </a:t>
            </a:r>
            <a:endParaRPr lang="ru-RU" sz="1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Разминка. </a:t>
            </a:r>
            <a:r>
              <a:rPr lang="ru-RU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Ее задача – сбросить инертность психического самочувствия, привлечь внимание ребенка к совместному творчеству, настроить детей на активную работу ( Загадки, </a:t>
            </a:r>
            <a:r>
              <a:rPr lang="ru-RU" sz="1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потешки</a:t>
            </a:r>
            <a:r>
              <a:rPr lang="ru-RU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стихи. Сказки. Рассказ о кукле, пальчиковая гимнастика). </a:t>
            </a:r>
            <a:endParaRPr lang="ru-RU" sz="1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Основная часть. </a:t>
            </a:r>
            <a:r>
              <a:rPr lang="ru-RU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Изготовление  куклы. </a:t>
            </a:r>
            <a:endParaRPr lang="ru-RU" sz="1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Заключительная часть </a:t>
            </a:r>
            <a:r>
              <a:rPr lang="ru-RU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направлена на закрепление приобретенного опыта и эмоционального состояния детей (приобретение волшебной силы куклы- пожелание чего-нибудь хорошего своим родным и близким). </a:t>
            </a:r>
            <a:endParaRPr lang="ru-RU" sz="1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Рефлексия</a:t>
            </a:r>
            <a:r>
              <a:rPr lang="ru-RU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– своеобразное подведение итогов.</a:t>
            </a:r>
            <a:endParaRPr lang="ru-RU" sz="1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Выставка. Игра с куклой. Хоровод. </a:t>
            </a:r>
            <a:endParaRPr lang="ru-RU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714356"/>
            <a:ext cx="8229600" cy="4643470"/>
          </a:xfrm>
        </p:spPr>
        <p:txBody>
          <a:bodyPr/>
          <a:lstStyle/>
          <a:p>
            <a:r>
              <a:rPr lang="ru-RU" dirty="0" smtClean="0"/>
              <a:t>Спасибо за внимание!!</a:t>
            </a:r>
          </a:p>
        </p:txBody>
      </p:sp>
      <p:pic>
        <p:nvPicPr>
          <p:cNvPr id="4" name="Содержимое 3" descr="C:\Users\Владимир Сергеевич\Desktop\рис 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643314"/>
            <a:ext cx="36433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428736"/>
            <a:ext cx="8229600" cy="1285884"/>
          </a:xfrm>
        </p:spPr>
        <p:txBody>
          <a:bodyPr/>
          <a:lstStyle/>
          <a:p>
            <a:r>
              <a:rPr lang="ru-RU" sz="4000" dirty="0" smtClean="0"/>
              <a:t>Кукла в работе педагога-психолога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r>
              <a:rPr lang="ru-RU" sz="2400" i="1" dirty="0" smtClean="0"/>
              <a:t>используется в совместной деятельности с ребенком, с родителями,  и как промежуточный объект взаимодействия  помогает решать широкий круг  проблем, а также интегрировать образовательные области:</a:t>
            </a:r>
            <a:endParaRPr lang="ru-RU" sz="2400" dirty="0" smtClean="0"/>
          </a:p>
          <a:p>
            <a:pPr lvl="0"/>
            <a:r>
              <a:rPr lang="ru-RU" sz="2400" i="1" dirty="0" smtClean="0"/>
              <a:t>-художественно-эстетическую</a:t>
            </a:r>
            <a:endParaRPr lang="ru-RU" sz="2400" dirty="0" smtClean="0"/>
          </a:p>
          <a:p>
            <a:pPr lvl="0"/>
            <a:r>
              <a:rPr lang="ru-RU" sz="2400" i="1" dirty="0" smtClean="0"/>
              <a:t>-социально-коммуникативную</a:t>
            </a:r>
            <a:endParaRPr lang="ru-RU" sz="2400" dirty="0" smtClean="0"/>
          </a:p>
          <a:p>
            <a:pPr lvl="0"/>
            <a:r>
              <a:rPr lang="ru-RU" sz="2400" i="1" dirty="0" smtClean="0"/>
              <a:t>-познавательное развитие</a:t>
            </a:r>
            <a:endParaRPr lang="ru-RU" sz="2400" dirty="0" smtClean="0"/>
          </a:p>
          <a:p>
            <a:pPr lvl="0"/>
            <a:r>
              <a:rPr lang="ru-RU" sz="2400" i="1" dirty="0" smtClean="0"/>
              <a:t>-речевое развитие</a:t>
            </a:r>
            <a:endParaRPr lang="ru-RU" sz="2400" dirty="0" smtClean="0"/>
          </a:p>
          <a:p>
            <a:pPr lvl="0"/>
            <a:r>
              <a:rPr lang="ru-RU" sz="2400" i="1" dirty="0" smtClean="0"/>
              <a:t>-физическое развитие</a:t>
            </a:r>
            <a:endParaRPr lang="ru-RU" sz="2400" dirty="0" smtClean="0"/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Кукла-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42984"/>
            <a:ext cx="7758138" cy="528641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dirty="0" smtClean="0"/>
              <a:t>знак человека, его игровой образ-символ. В этой роли она фокусирует время, историю культуры, историю страны и народа, отражая их движение</a:t>
            </a:r>
          </a:p>
          <a:p>
            <a:pPr>
              <a:buNone/>
            </a:pPr>
            <a:r>
              <a:rPr lang="ru-RU" dirty="0" smtClean="0"/>
              <a:t>    и развитие.</a:t>
            </a:r>
          </a:p>
          <a:p>
            <a:endParaRPr lang="ru-RU" dirty="0"/>
          </a:p>
        </p:txBody>
      </p:sp>
      <p:pic>
        <p:nvPicPr>
          <p:cNvPr id="8" name="Рисунок 7" descr="C:\Users\Владимир Сергеевич\Desktop\кукла 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86190"/>
            <a:ext cx="492922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 smtClean="0"/>
              <a:t>Кукла-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2071678"/>
            <a:ext cx="6143625" cy="4597410"/>
          </a:xfrm>
        </p:spPr>
        <p:txBody>
          <a:bodyPr/>
          <a:lstStyle/>
          <a:p>
            <a:r>
              <a:rPr lang="ru-RU" dirty="0" smtClean="0"/>
              <a:t>способ познания жизни для тех, кто с нею общается. Характер, самобытность, национальные черты, традиции – все воплотила в своем образе эта красавица, которую по праву можно назвать образом нации.</a:t>
            </a:r>
          </a:p>
          <a:p>
            <a:endParaRPr lang="ru-RU" dirty="0" smtClean="0"/>
          </a:p>
        </p:txBody>
      </p:sp>
      <p:pic>
        <p:nvPicPr>
          <p:cNvPr id="40961" name="Picture 1" descr="C:\Users\Владимир Сергеевич\Desktop\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0" y="2500306"/>
            <a:ext cx="197646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sz="4000" dirty="0" smtClean="0"/>
              <a:t>Традиционная кукла-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5"/>
            <a:ext cx="8229600" cy="3125788"/>
          </a:xfrm>
        </p:spPr>
        <p:txBody>
          <a:bodyPr/>
          <a:lstStyle/>
          <a:p>
            <a:endParaRPr lang="ru-RU" sz="2000" dirty="0" smtClean="0"/>
          </a:p>
          <a:p>
            <a:pPr>
              <a:defRPr/>
            </a:pPr>
            <a:endParaRPr lang="ru-RU" sz="2000" dirty="0"/>
          </a:p>
        </p:txBody>
      </p:sp>
      <p:pic>
        <p:nvPicPr>
          <p:cNvPr id="4" name="Рисунок 3" descr="C:\Users\Владимир Сергеевич\Desktop\кук 9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71810"/>
            <a:ext cx="39290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43438" y="2857496"/>
            <a:ext cx="4000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выполняет и общую эстетическую функцию. Сам образ деревенской тряпичной куклы близок к фольклору. Она проста в изготовлении.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dirty="0" smtClean="0"/>
              <a:t>Кукла в работе педагога-психолога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5"/>
            <a:ext cx="8229600" cy="3125788"/>
          </a:xfrm>
        </p:spPr>
        <p:txBody>
          <a:bodyPr/>
          <a:lstStyle/>
          <a:p>
            <a:endParaRPr lang="ru-RU" sz="2000" dirty="0" smtClean="0"/>
          </a:p>
          <a:p>
            <a:pPr>
              <a:defRPr/>
            </a:pPr>
            <a:endParaRPr lang="ru-RU" sz="2000" dirty="0"/>
          </a:p>
        </p:txBody>
      </p:sp>
      <p:pic>
        <p:nvPicPr>
          <p:cNvPr id="53250" name="Picture 2" descr="C:\Users\Владимир Сергеевич\Desktop\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Кукла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C:\Users\Владимир Сергеевич\Desktop\кук 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1290637"/>
            <a:ext cx="5572164" cy="485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 smtClean="0"/>
              <a:t>На Урале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7929589" cy="4954588"/>
          </a:xfrm>
        </p:spPr>
        <p:txBody>
          <a:bodyPr/>
          <a:lstStyle/>
          <a:p>
            <a:endParaRPr lang="ru-RU" dirty="0" smtClean="0"/>
          </a:p>
          <a:p>
            <a:r>
              <a:rPr lang="ru-RU" sz="3600" dirty="0" smtClean="0"/>
              <a:t>изготавливались разные тряпичные куклы: обрядовые, куклы-обереги, игровые куклы, сувенирные куклы.  Была традиция изготавливать кукол, которые должны были охранять дом от разных болезней (кукол-оберегов).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410</TotalTime>
  <Words>729</Words>
  <Application>Microsoft Office PowerPoint</Application>
  <PresentationFormat>Экран (4:3)</PresentationFormat>
  <Paragraphs>106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Шаблон 2</vt:lpstr>
      <vt:lpstr>Куклотерапия, как здоровьесберегающая технология посредством использования фольклора</vt:lpstr>
      <vt:lpstr>Слайд 2</vt:lpstr>
      <vt:lpstr>Кукла в работе педагога-психолога</vt:lpstr>
      <vt:lpstr>Кукла-</vt:lpstr>
      <vt:lpstr>Кукла-</vt:lpstr>
      <vt:lpstr>Традиционная кукла-</vt:lpstr>
      <vt:lpstr>Кукла в работе педагога-психолога</vt:lpstr>
      <vt:lpstr>Кукла</vt:lpstr>
      <vt:lpstr>На Урале</vt:lpstr>
      <vt:lpstr>Кукла- берегиня</vt:lpstr>
      <vt:lpstr>Цель «Куклотерапии»:</vt:lpstr>
      <vt:lpstr>Задачи</vt:lpstr>
      <vt:lpstr>Задачи: 2</vt:lpstr>
      <vt:lpstr>Задачи: 3</vt:lpstr>
      <vt:lpstr>Отгадайте загадки: </vt:lpstr>
      <vt:lpstr>Детские стихи  , потешки , считалочки про зайчика: </vt:lpstr>
      <vt:lpstr>Детские считалки,потешки про зайчика:</vt:lpstr>
      <vt:lpstr>Заяц -</vt:lpstr>
      <vt:lpstr>Разминка</vt:lpstr>
      <vt:lpstr> </vt:lpstr>
      <vt:lpstr>Зайчик- на пальчик</vt:lpstr>
      <vt:lpstr>Изготовление куклы</vt:lpstr>
      <vt:lpstr>Схема изготовления зайчика на пальчик </vt:lpstr>
      <vt:lpstr>Игра с зайкой</vt:lpstr>
      <vt:lpstr>Структура  занятия:  </vt:lpstr>
      <vt:lpstr>Спасибо за внимание!!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Владимир Сергеевич</dc:creator>
  <cp:lastModifiedBy>Владимир Сергеевич</cp:lastModifiedBy>
  <cp:revision>46</cp:revision>
  <dcterms:created xsi:type="dcterms:W3CDTF">2017-12-04T15:39:29Z</dcterms:created>
  <dcterms:modified xsi:type="dcterms:W3CDTF">2018-12-02T05:31:40Z</dcterms:modified>
</cp:coreProperties>
</file>