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5" r:id="rId3"/>
    <p:sldId id="259" r:id="rId4"/>
    <p:sldId id="269" r:id="rId5"/>
    <p:sldId id="271" r:id="rId6"/>
    <p:sldId id="273" r:id="rId7"/>
    <p:sldId id="274" r:id="rId8"/>
    <p:sldId id="263" r:id="rId9"/>
    <p:sldId id="272" r:id="rId10"/>
    <p:sldId id="270" r:id="rId11"/>
    <p:sldId id="275" r:id="rId12"/>
    <p:sldId id="257" r:id="rId13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006" autoAdjust="0"/>
    <p:restoredTop sz="94660"/>
  </p:normalViewPr>
  <p:slideViewPr>
    <p:cSldViewPr snapToGrid="0">
      <p:cViewPr varScale="1">
        <p:scale>
          <a:sx n="48" d="100"/>
          <a:sy n="48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8EB33BB8-6C7A-4BE0-9B55-9EAC48D52EC6}">
              <a:rPr lang="en-US"/>
              <a:pPr rtl="0"/>
              <a:t>01.09.2016</a:t>
            </a:fld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73F7AA83-DE31-4E93-AB07-EF7FB05F6670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C611EF64-F73B-4314-BB6F-BC0937BBDF19}">
              <a:rPr lang="en-US"/>
              <a:pPr rtl="0"/>
              <a:t>01.09.2016</a:t>
            </a:fld>
            <a:endParaRPr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Заполнитель заме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Щелкните, чтобы изменить стили текста образца слайда</a:t>
            </a:r>
          </a:p>
          <a:p>
            <a:pPr lvl="1" rtl="0"/>
            <a:r>
              <a:t>Второй уровень</a:t>
            </a:r>
          </a:p>
          <a:p>
            <a:pPr lvl="2" rtl="0"/>
            <a:r>
              <a:t>Третий уровень</a:t>
            </a:r>
          </a:p>
          <a:p>
            <a:pPr lvl="3" rtl="0"/>
            <a:r>
              <a:t>Четвертый уровень</a:t>
            </a:r>
          </a:p>
          <a:p>
            <a:pPr lvl="4" rtl="0"/>
            <a:r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935E2820-AFE1-45FA-949E-17BDB534E1DC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Заполнитель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n-US" smtClean="0"/>
              <a:pPr rtl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образ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7542409-6A04-4DC6-AC3A-D3758287A8F2}" type="slidenum">
              <a:rPr lang="en-US" smtClean="0"/>
              <a:pPr rtl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0935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rtlCol="0" anchor="b">
            <a:normAutofit/>
          </a:bodyPr>
          <a:lstStyle>
            <a:lvl1pPr algn="l" rtl="0">
              <a:lnSpc>
                <a:spcPct val="80000"/>
              </a:lnSpc>
              <a:defRPr sz="6600"/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D3B9702-7FBF-4720-8670-571C5E7EEDDE}">
              <a:rPr lang="en-US"/>
              <a:pPr rtl="0"/>
              <a:t>01.09.2016</a:t>
            </a:fld>
            <a:endParaRPr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427AEA-BBBB-4C9B-AB23-214EAA8AB789}">
              <a:rPr lang="en-US"/>
              <a:pPr rtl="0"/>
              <a:t>01.09.2016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91CA30-F5CD-4CA0-B16A-349C6F830700}">
              <a:rPr lang="en-US"/>
              <a:pPr rtl="0"/>
              <a:t>01.09.2016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3AF48E-ABA0-4B58-B562-D1D7408067C4}">
              <a:rPr lang="en-US"/>
              <a:pPr rtl="0"/>
              <a:t>01.09.2016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rtlCol="0" anchor="b">
            <a:normAutofit/>
          </a:bodyPr>
          <a:lstStyle>
            <a:lvl1pPr algn="l" rtl="0">
              <a:defRPr sz="5200"/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A5034C-8BD9-4B0C-893B-33834FAB227F}">
              <a:rPr lang="en-US"/>
              <a:pPr rtl="0"/>
              <a:t>01.09.2016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D787AA-CBCD-47F9-A04C-7106C508CDE4}">
              <a:rPr lang="en-US"/>
              <a:pPr rtl="0"/>
              <a:t>01.09.2016</a:t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1CC9DD-75F5-4611-BA0B-CFB1A226639C}">
              <a:rPr lang="en-US"/>
              <a:pPr rtl="0"/>
              <a:t>01.09.2016</a:t>
            </a:fld>
            <a:endParaRPr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80F1F9-2D3D-4243-878F-D000C3F2A1C4}">
              <a:rPr lang="en-US"/>
              <a:pPr rtl="0"/>
              <a:t>01.09.2016</a:t>
            </a:fld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ABCBE8-1824-4658-A8BB-BECFAEB7E35A}">
              <a:rPr lang="en-US"/>
              <a:pPr rtl="0"/>
              <a:t>01.09.2016</a:t>
            </a:fld>
            <a:endParaRPr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085CD17-C377-4DE5-9FCA-CC7471605C58}">
              <a:rPr lang="en-US"/>
              <a:pPr rtl="0"/>
              <a:t>01.09.2016</a:t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BE9F02-BE96-4BAE-86A5-1FA60D24CAE2}">
              <a:rPr lang="en-US"/>
              <a:pPr rtl="0"/>
              <a:t>01.09.2016</a:t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"/>
              <a:t>Стиль образца заголовка</a:t>
            </a:r>
            <a:endParaRPr dirty="0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"/>
              <a:t>Щелкните, чтобы изменить стили текста образца слайда</a:t>
            </a:r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pPr rtl="0"/>
            <a:fld id="{9D3B9702-7FBF-4720-8670-571C5E7EEDDE}">
              <a:rPr lang="en-US" smtClean="0"/>
              <a:pPr rtl="0"/>
              <a:t>01.09.2016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 b="1">
                <a:solidFill>
                  <a:srgbClr val="AB3C19"/>
                </a:solidFill>
              </a:defRPr>
            </a:lvl1pPr>
          </a:lstStyle>
          <a:p>
            <a:pPr rtl="0"/>
            <a:fld id="{8FDBFFB2-86D9-4B8F-A59A-553A60B94BBE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ru" sz="4400" dirty="0" smtClean="0">
                <a:solidFill>
                  <a:schemeClr val="accent1">
                    <a:lumMod val="75000"/>
                  </a:schemeClr>
                </a:solidFill>
              </a:rPr>
              <a:t>«Профилактика конфликтов с родителями»</a:t>
            </a:r>
            <a:endParaRPr lang="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5213" y="3465095"/>
            <a:ext cx="7091361" cy="1265931"/>
          </a:xfrm>
        </p:spPr>
        <p:txBody>
          <a:bodyPr rtlCol="0">
            <a:normAutofit fontScale="70000" lnSpcReduction="20000"/>
          </a:bodyPr>
          <a:lstStyle/>
          <a:p>
            <a:pPr algn="ctr" rtl="0"/>
            <a:r>
              <a:rPr lang="ru" sz="3400" dirty="0" smtClean="0"/>
              <a:t>Консультация </a:t>
            </a:r>
            <a:r>
              <a:rPr lang="ru" sz="3400" dirty="0" smtClean="0"/>
              <a:t>для воспитателей</a:t>
            </a:r>
            <a:endParaRPr lang="ru" sz="3400" dirty="0" smtClean="0"/>
          </a:p>
          <a:p>
            <a:pPr algn="ctr" rtl="0"/>
            <a:endParaRPr lang="ru" sz="2300" dirty="0" smtClean="0">
              <a:solidFill>
                <a:srgbClr val="00B0F0"/>
              </a:solidFill>
            </a:endParaRPr>
          </a:p>
          <a:p>
            <a:pPr algn="ctr" rtl="0"/>
            <a:endParaRPr lang="ru" sz="2300" dirty="0" smtClean="0">
              <a:solidFill>
                <a:srgbClr val="00B0F0"/>
              </a:solidFill>
            </a:endParaRPr>
          </a:p>
          <a:p>
            <a:pPr algn="ctr" rtl="0"/>
            <a:r>
              <a:rPr lang="ru" sz="3200" dirty="0" smtClean="0">
                <a:solidFill>
                  <a:srgbClr val="00B0F0"/>
                </a:solidFill>
              </a:rPr>
              <a:t>Подготовил </a:t>
            </a:r>
            <a:r>
              <a:rPr lang="ru" sz="3200" dirty="0" smtClean="0">
                <a:solidFill>
                  <a:srgbClr val="00B0F0"/>
                </a:solidFill>
              </a:rPr>
              <a:t>педагог-психолог МБДОУ «ДС№221 г.Челябинска» </a:t>
            </a:r>
            <a:r>
              <a:rPr lang="ru" sz="3200" dirty="0" smtClean="0">
                <a:solidFill>
                  <a:srgbClr val="00B0F0"/>
                </a:solidFill>
              </a:rPr>
              <a:t>Анфалова С.А</a:t>
            </a:r>
            <a:r>
              <a:rPr lang="ru" sz="2300" dirty="0" smtClean="0">
                <a:solidFill>
                  <a:srgbClr val="00B0F0"/>
                </a:solidFill>
              </a:rPr>
              <a:t>.</a:t>
            </a:r>
            <a:endParaRPr lang="ru" sz="23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84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3" y="2093495"/>
            <a:ext cx="7091361" cy="440355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9118" y="661737"/>
            <a:ext cx="7091361" cy="5378115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Психологические рекомендации</a:t>
            </a:r>
            <a:r>
              <a:rPr lang="ru-RU" dirty="0" smtClean="0">
                <a:solidFill>
                  <a:srgbClr val="002060"/>
                </a:solidFill>
              </a:rPr>
              <a:t>, при правильном поведении человека в противоречащей, </a:t>
            </a:r>
            <a:r>
              <a:rPr lang="ru-RU" dirty="0" err="1" smtClean="0">
                <a:solidFill>
                  <a:srgbClr val="002060"/>
                </a:solidFill>
              </a:rPr>
              <a:t>предконфликтный</a:t>
            </a:r>
            <a:r>
              <a:rPr lang="ru-RU" dirty="0" smtClean="0">
                <a:solidFill>
                  <a:srgbClr val="002060"/>
                </a:solidFill>
              </a:rPr>
              <a:t> и конфликтной ситуации: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Решать спорный вопрос в настоящем времени, не упоминая прошлые обиды, конфликты.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 Адекватно воспринимать, сознавать суть конфликта с точки зрения психологических механизмов - интересов, нужд, целей и задач сторон. Чаще задавать вопрос: " Правильно ли я Вас понял (поняла? ", это поможет избежать умственных барьеров.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. Быть открытым в общении, доброжелательным и стремиться к созданию климата взаимного доверия.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. Попробовать понять позицию оппонента "изнутри", поставив себя на его место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. Не говорить обидных, унижающих достоинство личности слов, не употреблять неутешительных эпитетов. Резкость вызывает резкость.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dirty="0" smtClean="0">
                <a:solidFill>
                  <a:srgbClr val="C00000"/>
                </a:solidFill>
              </a:rPr>
              <a:t>Уметь </a:t>
            </a:r>
            <a:r>
              <a:rPr lang="ru-RU" dirty="0" err="1" smtClean="0">
                <a:solidFill>
                  <a:srgbClr val="C00000"/>
                </a:solidFill>
              </a:rPr>
              <a:t>аргументированно</a:t>
            </a:r>
            <a:r>
              <a:rPr lang="ru-RU" dirty="0" smtClean="0">
                <a:solidFill>
                  <a:srgbClr val="C00000"/>
                </a:solidFill>
              </a:rPr>
              <a:t> высказать свои намерения в случае неудовлетворения требований.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 В минуты торжества над другим давайте ему возможность » спасти себя", то есть выйти из ситуации с достоинством.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Искореняя недостатки других людей, сделайте так, чтобы эти недостатки выглядели легко поправимыми.</a:t>
            </a:r>
          </a:p>
          <a:p>
            <a:pPr algn="ctr"/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3" y="1852863"/>
            <a:ext cx="7091361" cy="4644189"/>
          </a:xfrm>
        </p:spPr>
        <p:txBody>
          <a:bodyPr>
            <a:norm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29907" y="818147"/>
            <a:ext cx="7091361" cy="451184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Краткий курс доброжелательных отношений</a:t>
            </a:r>
            <a:endParaRPr lang="ru-RU" dirty="0" smtClean="0"/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Шесть важных слов: </a:t>
            </a:r>
            <a:r>
              <a:rPr lang="ru-RU" dirty="0" smtClean="0"/>
              <a:t>«Я признаю, что допустил эту ошибку».</a:t>
            </a: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Пять важных слов: </a:t>
            </a:r>
            <a:r>
              <a:rPr lang="ru-RU" dirty="0" smtClean="0"/>
              <a:t>«Ты сделал это просто чудесно».</a:t>
            </a: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Четыре важных слова: </a:t>
            </a:r>
            <a:r>
              <a:rPr lang="ru-RU" dirty="0" smtClean="0"/>
              <a:t>«А как ты считаешь? »</a:t>
            </a: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Три важных слова: </a:t>
            </a:r>
            <a:r>
              <a:rPr lang="ru-RU" dirty="0" smtClean="0"/>
              <a:t>«Вы посоветуйте, пожалуйста».</a:t>
            </a:r>
          </a:p>
          <a:p>
            <a:r>
              <a:rPr lang="ru-RU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Два важных слова: </a:t>
            </a:r>
            <a:r>
              <a:rPr lang="ru-RU" dirty="0" smtClean="0"/>
              <a:t>«Искренне благодарю».</a:t>
            </a:r>
          </a:p>
          <a:p>
            <a:r>
              <a:rPr lang="ru-RU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Важнейшее слово: </a:t>
            </a:r>
            <a:r>
              <a:rPr lang="ru-RU" dirty="0" smtClean="0"/>
              <a:t>«Мы».</a:t>
            </a:r>
          </a:p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40561" y="962526"/>
            <a:ext cx="9372600" cy="1106906"/>
          </a:xfrm>
        </p:spPr>
        <p:txBody>
          <a:bodyPr rtlCol="0">
            <a:normAutofit/>
          </a:bodyPr>
          <a:lstStyle/>
          <a:p>
            <a:pPr algn="ctr" rtl="0"/>
            <a:r>
              <a:rPr lang="ru-RU" sz="4800" dirty="0" smtClean="0"/>
              <a:t>Спасибо</a:t>
            </a:r>
            <a:endParaRPr lang="en-US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08213" y="2586788"/>
            <a:ext cx="9372600" cy="3128211"/>
          </a:xfrm>
        </p:spPr>
        <p:txBody>
          <a:bodyPr rtlCol="0">
            <a:normAutofit/>
          </a:bodyPr>
          <a:lstStyle/>
          <a:p>
            <a:pPr lvl="4" algn="ctr">
              <a:buNone/>
            </a:pPr>
            <a:r>
              <a:rPr lang="ru-RU" sz="4800" dirty="0" smtClean="0"/>
              <a:t>з</a:t>
            </a:r>
            <a:r>
              <a:rPr lang="ru" sz="4800" dirty="0" smtClean="0"/>
              <a:t>а внимание !!!</a:t>
            </a:r>
            <a:endParaRPr lang="ru" sz="4800" dirty="0"/>
          </a:p>
        </p:txBody>
      </p:sp>
    </p:spTree>
    <p:extLst>
      <p:ext uri="{BB962C8B-B14F-4D97-AF65-F5344CB8AC3E}">
        <p14:creationId xmlns:p14="http://schemas.microsoft.com/office/powerpoint/2010/main" xmlns="" val="2083928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8213" y="304799"/>
            <a:ext cx="9372600" cy="4122821"/>
          </a:xfrm>
        </p:spPr>
        <p:txBody>
          <a:bodyPr rtlCol="0">
            <a:normAutofit fontScale="90000"/>
          </a:bodyPr>
          <a:lstStyle/>
          <a:p>
            <a:pPr algn="ctr"/>
            <a:r>
              <a:rPr lang="ru-RU" sz="3600" dirty="0" smtClean="0"/>
              <a:t>ФГОС ДО нацеливает нас, что полноценное воспитание дошкольника происходит в условиях одновременного влияния семьи и дошкольного учреждения. Поэтому, наша основная задача сделать так, чтобы родители стали нашими активными помощниками и единомышленниками.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" dirty="0"/>
          </a:p>
        </p:txBody>
      </p:sp>
    </p:spTree>
    <p:extLst>
      <p:ext uri="{BB962C8B-B14F-4D97-AF65-F5344CB8AC3E}">
        <p14:creationId xmlns:p14="http://schemas.microsoft.com/office/powerpoint/2010/main" xmlns="" val="3352944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Воспитатель - это работник дошкольного учреждения, который не только непосредственно отвечает за жизнь и здоровье вверенных ему детей, но и осуществляет воспитательно-образовательную работу в соответствии с программой детского сада.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5213" y="3200400"/>
            <a:ext cx="7091361" cy="1564104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r>
              <a:rPr lang="ru-RU" sz="9600" dirty="0" smtClean="0"/>
              <a:t>Родитель - это "заказчик", который приводит своего ребенка в детский сад и хочет, чтобы в нем для его любимого ребенка были созданы самые благоприятные условия. </a:t>
            </a:r>
            <a:endParaRPr lang="ru-RU" sz="9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3" y="2093495"/>
            <a:ext cx="7091361" cy="440355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Конфликты в системе «воспитатель - родитель». Слово «конфликт» в переводе с латинского означает «столкновение».</a:t>
            </a:r>
            <a:br>
              <a:rPr lang="ru-RU" sz="2400" dirty="0" smtClean="0"/>
            </a:br>
            <a:r>
              <a:rPr lang="ru-RU" sz="2400" dirty="0" smtClean="0"/>
              <a:t>Конфликт является нормой общественной жизни. Вместе с тем, психологи подчёркивают необходимость создания механизмов психологического регулирования и разрешения конфликтных ситуаций. Поскольку профессиональное общение в системе «педагог - родитель» таит в себе целый ряд таких ситуаций, умение грамотно выбрать стратегию поведения в конфликтной ситуации для воспитателя крайне важно.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9118" y="661738"/>
            <a:ext cx="7091361" cy="172051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Конфликты в системе «воспитатель - родитель».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3" y="1852863"/>
            <a:ext cx="7091361" cy="4644189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200" dirty="0" smtClean="0"/>
              <a:t>• с ребенком мало занимаются в саду;</a:t>
            </a:r>
            <a:br>
              <a:rPr lang="ru-RU" sz="2200" dirty="0" smtClean="0"/>
            </a:br>
            <a:r>
              <a:rPr lang="ru-RU" sz="2200" dirty="0" smtClean="0"/>
              <a:t>• не создают должных условий для укрепления его здоровья;</a:t>
            </a:r>
            <a:br>
              <a:rPr lang="ru-RU" sz="2200" dirty="0" smtClean="0"/>
            </a:br>
            <a:r>
              <a:rPr lang="ru-RU" sz="2200" dirty="0" smtClean="0"/>
              <a:t>• не могут найти подход к ребенку;</a:t>
            </a:r>
            <a:br>
              <a:rPr lang="ru-RU" sz="2200" dirty="0" smtClean="0"/>
            </a:br>
            <a:r>
              <a:rPr lang="ru-RU" sz="2200" dirty="0" smtClean="0"/>
              <a:t>• используют непедагогические методы в отношении ребенка (моральные и физические наказания) ;</a:t>
            </a:r>
            <a:br>
              <a:rPr lang="ru-RU" sz="2200" dirty="0" smtClean="0"/>
            </a:br>
            <a:r>
              <a:rPr lang="ru-RU" sz="2200" dirty="0" smtClean="0"/>
              <a:t>• плохо следят за ребенком (не вытерли </a:t>
            </a:r>
            <a:r>
              <a:rPr lang="ru-RU" sz="2200" dirty="0" err="1" smtClean="0"/>
              <a:t>сопельки</a:t>
            </a:r>
            <a:r>
              <a:rPr lang="ru-RU" sz="2200" dirty="0" smtClean="0"/>
              <a:t>, не сменили трусики, не переодели грязную футболку) ;</a:t>
            </a:r>
            <a:br>
              <a:rPr lang="ru-RU" sz="2200" dirty="0" smtClean="0"/>
            </a:br>
            <a:r>
              <a:rPr lang="ru-RU" sz="2200" dirty="0" smtClean="0"/>
              <a:t>• ребенка заставляют есть или, наоборот, не следят, чтобы он все съедал;</a:t>
            </a:r>
            <a:br>
              <a:rPr lang="ru-RU" sz="2200" dirty="0" smtClean="0"/>
            </a:br>
            <a:r>
              <a:rPr lang="ru-RU" sz="2200" dirty="0" smtClean="0"/>
              <a:t>• ограничивают свободу ребенка;</a:t>
            </a:r>
            <a:br>
              <a:rPr lang="ru-RU" sz="2200" dirty="0" smtClean="0"/>
            </a:br>
            <a:r>
              <a:rPr lang="ru-RU" sz="2200" dirty="0" smtClean="0"/>
              <a:t>• часто наказывают и жалуются на ребенка, если его поведение не устраивает воспитателей;</a:t>
            </a:r>
            <a:br>
              <a:rPr lang="ru-RU" sz="2200" dirty="0" smtClean="0"/>
            </a:br>
            <a:r>
              <a:rPr lang="ru-RU" sz="2200" dirty="0" smtClean="0"/>
              <a:t>• не принимают меры в отношении </a:t>
            </a:r>
            <a:r>
              <a:rPr lang="ru-RU" sz="2200" dirty="0" err="1" smtClean="0"/>
              <a:t>гиперактивных</a:t>
            </a:r>
            <a:r>
              <a:rPr lang="ru-RU" sz="2200" dirty="0" smtClean="0"/>
              <a:t> и агрессивных детей, особенно если их ребенка укусили (что нередко случается в яслях, ударили, поцарапали.</a:t>
            </a:r>
            <a:br>
              <a:rPr lang="ru-RU" sz="2200" dirty="0" smtClean="0"/>
            </a:br>
            <a:r>
              <a:rPr lang="ru-RU" sz="2200" dirty="0" smtClean="0"/>
              <a:t>. воспитатель делает некорректные замечания родителю, применяет в практике только авторитарные методы общения. </a:t>
            </a:r>
            <a:br>
              <a:rPr lang="ru-RU" sz="22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29907" y="529390"/>
            <a:ext cx="7091361" cy="64970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Претензии родителей: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3" y="1852863"/>
            <a:ext cx="7091361" cy="4644189"/>
          </a:xfrm>
        </p:spPr>
        <p:txBody>
          <a:bodyPr>
            <a:norm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29907" y="529390"/>
            <a:ext cx="7091361" cy="64970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Претензии воспитателей: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16568" y="1720515"/>
            <a:ext cx="11848401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неуважительно относятся к персоналу детского сада,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могут отчитать на повышенных тонах при ребенке;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забывают оплатить квитанции, вовремя внести плату за дополнительные занятия;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забывают положить детям в шкафчик сменную одежду;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приводят детей в садик совершенно неподготовленными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(без элементарных навыков самообслуживания, не привыкших к режиму дня садика) 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поздно забирают детей;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плохо воспитывают детей (чрезмерно балуют или, наоборот,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уделяют должного внимания ребенку;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обычно к таким детям очень сложно найти подход) 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предъявляют необоснованные претензии к персоналу,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придираются к мелочам.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3" y="1852863"/>
            <a:ext cx="7091361" cy="4644189"/>
          </a:xfrm>
        </p:spPr>
        <p:txBody>
          <a:bodyPr>
            <a:norm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29907" y="529390"/>
            <a:ext cx="7091361" cy="649706"/>
          </a:xfrm>
        </p:spPr>
        <p:txBody>
          <a:bodyPr>
            <a:normAutofit/>
          </a:bodyPr>
          <a:lstStyle/>
          <a:p>
            <a:r>
              <a:rPr lang="ru-RU" b="1" dirty="0" smtClean="0"/>
              <a:t>Четыре стадии прохождения конфликта</a:t>
            </a:r>
            <a:r>
              <a:rPr lang="ru-RU" dirty="0" smtClean="0"/>
              <a:t>:</a:t>
            </a:r>
          </a:p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16568" y="1720515"/>
            <a:ext cx="118484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926431" y="1852861"/>
            <a:ext cx="573906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Возникновение конфликта (появление противоречий)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Осознание данной ситуации как конфликтной хотя бы одной стороной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Конфликтное поведение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Исход конфликта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838200"/>
          </a:xfrm>
        </p:spPr>
        <p:txBody>
          <a:bodyPr rtlCol="0"/>
          <a:lstStyle/>
          <a:p>
            <a:pPr algn="ctr" rtl="0"/>
            <a:r>
              <a:rPr lang="ru" dirty="0" smtClean="0">
                <a:solidFill>
                  <a:srgbClr val="7030A0"/>
                </a:solidFill>
              </a:rPr>
              <a:t>Стороны конфликтов</a:t>
            </a:r>
            <a:endParaRPr lang="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Положительные </a:t>
            </a:r>
            <a:endParaRPr lang="ru-RU" dirty="0" smtClean="0">
              <a:solidFill>
                <a:srgbClr val="00B050"/>
              </a:solidFill>
            </a:endParaRPr>
          </a:p>
          <a:p>
            <a:r>
              <a:rPr lang="ru-RU" dirty="0" smtClean="0"/>
              <a:t>• Получение социального опыта</a:t>
            </a:r>
          </a:p>
          <a:p>
            <a:r>
              <a:rPr lang="ru-RU" dirty="0" smtClean="0"/>
              <a:t>• Нормализация морального состояния</a:t>
            </a:r>
          </a:p>
          <a:p>
            <a:r>
              <a:rPr lang="ru-RU" dirty="0" smtClean="0"/>
              <a:t>• Получение новой информации</a:t>
            </a:r>
          </a:p>
          <a:p>
            <a:r>
              <a:rPr lang="ru-RU" dirty="0" smtClean="0"/>
              <a:t>• Разрядка напряжённости</a:t>
            </a:r>
          </a:p>
          <a:p>
            <a:r>
              <a:rPr lang="ru-RU" dirty="0" smtClean="0"/>
              <a:t>• Помогает прояснить отношения</a:t>
            </a:r>
          </a:p>
          <a:p>
            <a:r>
              <a:rPr lang="ru-RU" dirty="0" smtClean="0"/>
              <a:t>• Стимулирует позитивные изменения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Отрицательные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• Настроение враждебности</a:t>
            </a:r>
          </a:p>
          <a:p>
            <a:r>
              <a:rPr lang="ru-RU" dirty="0" smtClean="0"/>
              <a:t>• Ухудшение социального самочувствия</a:t>
            </a:r>
          </a:p>
          <a:p>
            <a:r>
              <a:rPr lang="ru-RU" dirty="0" smtClean="0"/>
              <a:t>• Формализация общения</a:t>
            </a:r>
          </a:p>
          <a:p>
            <a:r>
              <a:rPr lang="ru-RU" dirty="0" smtClean="0"/>
              <a:t>• Умышленное и целенаправленное деструктивное поведение</a:t>
            </a:r>
          </a:p>
          <a:p>
            <a:r>
              <a:rPr lang="ru-RU" dirty="0" smtClean="0"/>
              <a:t>• Эмоциональные затраты</a:t>
            </a:r>
          </a:p>
          <a:p>
            <a:r>
              <a:rPr lang="ru-RU" dirty="0" smtClean="0"/>
              <a:t>• Ухудшение здоровья</a:t>
            </a:r>
          </a:p>
          <a:p>
            <a:r>
              <a:rPr lang="ru-RU" dirty="0" smtClean="0"/>
              <a:t>• Снижение работоспособности</a:t>
            </a:r>
          </a:p>
          <a:p>
            <a:pPr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0201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3" y="1852863"/>
            <a:ext cx="7091361" cy="4644189"/>
          </a:xfrm>
        </p:spPr>
        <p:txBody>
          <a:bodyPr>
            <a:norm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29907" y="529390"/>
            <a:ext cx="7091361" cy="64970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dirty="0" smtClean="0"/>
              <a:t>Предлагают 5 способов выхода из конфликтных ситуаций: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76726" y="1768641"/>
            <a:ext cx="8650705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u="sng" dirty="0" smtClean="0">
                <a:solidFill>
                  <a:srgbClr val="00B0F0"/>
                </a:solidFill>
              </a:rPr>
              <a:t>Конкуренция</a:t>
            </a:r>
            <a:r>
              <a:rPr lang="ru-RU" sz="2000" dirty="0" smtClean="0"/>
              <a:t> (соревнование) предлагает сосредоточение внимания только на своих интересах. Полное игнорирование интересов партнера</a:t>
            </a:r>
          </a:p>
          <a:p>
            <a:r>
              <a:rPr lang="ru-RU" sz="2000" u="sng" dirty="0" smtClean="0">
                <a:solidFill>
                  <a:srgbClr val="7030A0"/>
                </a:solidFill>
              </a:rPr>
              <a:t>Избегание</a:t>
            </a:r>
            <a:r>
              <a:rPr lang="ru-RU" sz="2000" dirty="0" smtClean="0"/>
              <a:t> (уклонение) характеризуется отсутствием внимания, как к своим интересам, так и к интересам партнера</a:t>
            </a:r>
          </a:p>
          <a:p>
            <a:r>
              <a:rPr lang="ru-RU" sz="2000" u="sng" dirty="0" smtClean="0">
                <a:solidFill>
                  <a:srgbClr val="C00000"/>
                </a:solidFill>
              </a:rPr>
              <a:t>Компромисс</a:t>
            </a:r>
            <a:r>
              <a:rPr lang="ru-RU" sz="2000" u="sng" dirty="0" smtClean="0"/>
              <a:t> </a:t>
            </a:r>
            <a:r>
              <a:rPr lang="ru-RU" sz="2000" dirty="0" smtClean="0"/>
              <a:t>– достижение «половинчатой» выгоды каждой стороны.</a:t>
            </a:r>
          </a:p>
          <a:p>
            <a:r>
              <a:rPr lang="ru-RU" sz="2000" u="sng" dirty="0" smtClean="0">
                <a:solidFill>
                  <a:srgbClr val="002060"/>
                </a:solidFill>
              </a:rPr>
              <a:t>Приспособление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/>
              <a:t>предполагает повышенное внимание к интересам другого человека в ущерб собственным.</a:t>
            </a:r>
          </a:p>
          <a:p>
            <a:r>
              <a:rPr lang="ru-RU" sz="2000" u="sng" dirty="0" smtClean="0">
                <a:solidFill>
                  <a:schemeClr val="accent1">
                    <a:lumMod val="50000"/>
                  </a:schemeClr>
                </a:solidFill>
              </a:rPr>
              <a:t>Сотрудничество</a:t>
            </a:r>
            <a:r>
              <a:rPr lang="ru-RU" sz="2000" dirty="0" smtClean="0"/>
              <a:t> является стратегией, позволяющей учесть интересы обеих сторон.</a:t>
            </a: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макет шаблон 1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Тема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макет шаблон 1</Template>
  <TotalTime>64</TotalTime>
  <Words>650</Words>
  <PresentationFormat>Произвольный</PresentationFormat>
  <Paragraphs>79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макет шаблон 1</vt:lpstr>
      <vt:lpstr>«Профилактика конфликтов с родителями»</vt:lpstr>
      <vt:lpstr>ФГОС ДО нацеливает нас, что полноценное воспитание дошкольника происходит в условиях одновременного влияния семьи и дошкольного учреждения. Поэтому, наша основная задача сделать так, чтобы родители стали нашими активными помощниками и единомышленниками.  </vt:lpstr>
      <vt:lpstr>Воспитатель - это работник дошкольного учреждения, который не только непосредственно отвечает за жизнь и здоровье вверенных ему детей, но и осуществляет воспитательно-образовательную работу в соответствии с программой детского сада.</vt:lpstr>
      <vt:lpstr>Конфликты в системе «воспитатель - родитель». Слово «конфликт» в переводе с латинского означает «столкновение». Конфликт является нормой общественной жизни. Вместе с тем, психологи подчёркивают необходимость создания механизмов психологического регулирования и разрешения конфликтных ситуаций. Поскольку профессиональное общение в системе «педагог - родитель» таит в себе целый ряд таких ситуаций, умение грамотно выбрать стратегию поведения в конфликтной ситуации для воспитателя крайне важно. </vt:lpstr>
      <vt:lpstr> • с ребенком мало занимаются в саду; • не создают должных условий для укрепления его здоровья; • не могут найти подход к ребенку; • используют непедагогические методы в отношении ребенка (моральные и физические наказания) ; • плохо следят за ребенком (не вытерли сопельки, не сменили трусики, не переодели грязную футболку) ; • ребенка заставляют есть или, наоборот, не следят, чтобы он все съедал; • ограничивают свободу ребенка; • часто наказывают и жалуются на ребенка, если его поведение не устраивает воспитателей; • не принимают меры в отношении гиперактивных и агрессивных детей, особенно если их ребенка укусили (что нередко случается в яслях, ударили, поцарапали. . воспитатель делает некорректные замечания родителю, применяет в практике только авторитарные методы общения.   </vt:lpstr>
      <vt:lpstr>   </vt:lpstr>
      <vt:lpstr>   </vt:lpstr>
      <vt:lpstr>Стороны конфликтов</vt:lpstr>
      <vt:lpstr>   </vt:lpstr>
      <vt:lpstr>. </vt:lpstr>
      <vt:lpstr>   </vt:lpstr>
      <vt:lpstr>Спасибо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«Профилактика конфликтов в ДОУ»</dc:title>
  <dc:creator>Владимир Сергеевич</dc:creator>
  <cp:lastModifiedBy>Владимир Сергеевич</cp:lastModifiedBy>
  <cp:revision>9</cp:revision>
  <dcterms:created xsi:type="dcterms:W3CDTF">2018-02-13T13:42:31Z</dcterms:created>
  <dcterms:modified xsi:type="dcterms:W3CDTF">2018-12-02T14:48:05Z</dcterms:modified>
</cp:coreProperties>
</file>