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3" r:id="rId4"/>
    <p:sldId id="284" r:id="rId5"/>
    <p:sldId id="286" r:id="rId6"/>
    <p:sldId id="285" r:id="rId7"/>
    <p:sldId id="279" r:id="rId8"/>
    <p:sldId id="280" r:id="rId9"/>
    <p:sldId id="281" r:id="rId10"/>
    <p:sldId id="287" r:id="rId11"/>
    <p:sldId id="265" r:id="rId12"/>
    <p:sldId id="269" r:id="rId13"/>
    <p:sldId id="271" r:id="rId14"/>
    <p:sldId id="266" r:id="rId15"/>
    <p:sldId id="272" r:id="rId16"/>
    <p:sldId id="273" r:id="rId17"/>
    <p:sldId id="274" r:id="rId18"/>
    <p:sldId id="288" r:id="rId19"/>
    <p:sldId id="276" r:id="rId20"/>
    <p:sldId id="257" r:id="rId21"/>
    <p:sldId id="259" r:id="rId22"/>
    <p:sldId id="261" r:id="rId23"/>
    <p:sldId id="26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B2004-500A-4915-8F96-6D02749F444C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54285-D948-4BB7-AD38-B9D2931B60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rcpohv.minobr63.ru/wp-content/uploads/2016/11/78184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4686805" cy="50851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116633"/>
            <a:ext cx="6588224" cy="309634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Исследовательская деятельность в детском саду</a:t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5229200"/>
            <a:ext cx="6516216" cy="1320552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Подготовила:</a:t>
            </a:r>
          </a:p>
          <a:p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Кожевникова Ирина Викторовна</a:t>
            </a:r>
          </a:p>
          <a:p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воспитатель МКДОУ 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/с № 323</a:t>
            </a:r>
          </a:p>
          <a:p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images.tildacdn.info/4f1912ec-4417-4106-9d5d-d4fb533a4634/3.jpg"/>
          <p:cNvPicPr>
            <a:picLocks noChangeAspect="1" noChangeArrowheads="1"/>
          </p:cNvPicPr>
          <p:nvPr/>
        </p:nvPicPr>
        <p:blipFill>
          <a:blip r:embed="rId2" cstate="print"/>
          <a:srcRect r="23324"/>
          <a:stretch>
            <a:fillRect/>
          </a:stretch>
        </p:blipFill>
        <p:spPr bwMode="auto">
          <a:xfrm>
            <a:off x="5735886" y="476672"/>
            <a:ext cx="3408113" cy="626469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260648"/>
            <a:ext cx="7164288" cy="659735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Проблемная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ситуация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 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это  такая  ситуация, при  которой  ребенок  хочет  решить  какие – то  трудные  для  себя  задачи, но  ему не хватает  данных, и он должен  сам  их  искать.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создания проблемных ситуаций педагогу можно использовать следующие методические приёмы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Подведение детей к противоречию и предложение самостоятельно найти способ его разрешения;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Изложение различных точек зрения на один и тот же вопрос;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Предложить детям рассмотреть явление с разных позиций.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Побуждение детей к сравнению, обобщению, выводам.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Постановка конкретных вопросов на обобщение, логику.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Постановка проблемных задач (с недостаточными или избыточными данными, неопределенность вопроса, противоречивые данные, специально допущенными ошибками, ограниченным временем выполнения).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Сухой и мокрый платочек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73B5~1\AppData\Local\Temp\Rar$DIa0.961\IMG_20181123_1038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097428" cy="3073071"/>
          </a:xfrm>
          <a:prstGeom prst="rect">
            <a:avLst/>
          </a:prstGeom>
          <a:noFill/>
        </p:spPr>
      </p:pic>
      <p:pic>
        <p:nvPicPr>
          <p:cNvPr id="9219" name="Picture 3" descr="C:\Users\73B5~1\AppData\Local\Temp\Rar$DIa0.764\IMG_20181123_103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3947931" cy="2960948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esktop\Исследования\AOHD9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915054"/>
            <a:ext cx="3923928" cy="2942946"/>
          </a:xfrm>
          <a:prstGeom prst="rect">
            <a:avLst/>
          </a:prstGeom>
          <a:noFill/>
        </p:spPr>
      </p:pic>
      <p:pic>
        <p:nvPicPr>
          <p:cNvPr id="7" name="Picture 3" descr="C:\Users\Пользователь\Desktop\Исследования\IMG_20181123_103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753036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Пользователь\Desktop\Исследования\IMG_20181123_1041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128458" cy="3096344"/>
          </a:xfrm>
          <a:prstGeom prst="rect">
            <a:avLst/>
          </a:prstGeom>
          <a:noFill/>
        </p:spPr>
      </p:pic>
      <p:pic>
        <p:nvPicPr>
          <p:cNvPr id="13315" name="Picture 3" descr="C:\Users\Пользователь\Desktop\Исследования\IMG_20181123_104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067944" cy="3050958"/>
          </a:xfrm>
          <a:prstGeom prst="rect">
            <a:avLst/>
          </a:prstGeom>
          <a:noFill/>
        </p:spPr>
      </p:pic>
      <p:pic>
        <p:nvPicPr>
          <p:cNvPr id="6" name="Picture 3" descr="C:\Users\Пользователь\Desktop\Исследования\IMG_20181123_104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3995936" cy="2996952"/>
          </a:xfrm>
          <a:prstGeom prst="rect">
            <a:avLst/>
          </a:prstGeom>
          <a:noFill/>
        </p:spPr>
      </p:pic>
      <p:pic>
        <p:nvPicPr>
          <p:cNvPr id="7" name="Picture 4" descr="C:\Users\Пользователь\Desktop\Исследования\IMG_20181123_1042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717032"/>
            <a:ext cx="4043941" cy="3032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Пользователь\Desktop\Исследования\IMG_20181123_1042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196752"/>
            <a:ext cx="4355976" cy="3266982"/>
          </a:xfrm>
          <a:prstGeom prst="rect">
            <a:avLst/>
          </a:prstGeom>
          <a:noFill/>
        </p:spPr>
      </p:pic>
      <p:pic>
        <p:nvPicPr>
          <p:cNvPr id="15363" name="Picture 3" descr="C:\Users\Пользователь\Desktop\Исследования\IMG_20181123_104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852936"/>
            <a:ext cx="4283968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90872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источник света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Пользователь\Desktop\Исследования\IMG_20181123_104451.jpg"/>
          <p:cNvPicPr>
            <a:picLocks noChangeAspect="1" noChangeArrowheads="1"/>
          </p:cNvPicPr>
          <p:nvPr/>
        </p:nvPicPr>
        <p:blipFill>
          <a:blip r:embed="rId3" cstate="print"/>
          <a:srcRect l="14900" t="28071" r="14925" b="18128"/>
          <a:stretch>
            <a:fillRect/>
          </a:stretch>
        </p:blipFill>
        <p:spPr bwMode="auto">
          <a:xfrm>
            <a:off x="179512" y="908720"/>
            <a:ext cx="4007402" cy="2304256"/>
          </a:xfrm>
          <a:prstGeom prst="rect">
            <a:avLst/>
          </a:prstGeom>
          <a:noFill/>
        </p:spPr>
      </p:pic>
      <p:pic>
        <p:nvPicPr>
          <p:cNvPr id="10244" name="Picture 4" descr="C:\Users\Пользователь\Desktop\Исследования\IMG_20181123_1044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80728"/>
            <a:ext cx="4176464" cy="3132348"/>
          </a:xfrm>
          <a:prstGeom prst="rect">
            <a:avLst/>
          </a:prstGeom>
          <a:noFill/>
        </p:spPr>
      </p:pic>
      <p:pic>
        <p:nvPicPr>
          <p:cNvPr id="7" name="Picture 2" descr="C:\Users\Пользователь\Desktop\Исследования\IMG_20181123_104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645024"/>
            <a:ext cx="3998573" cy="2998930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8" name="Picture 4" descr="C:\Users\Пользователь\Desktop\Исследования\IMG_20181123_104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08920"/>
            <a:ext cx="5364088" cy="4023066"/>
          </a:xfrm>
          <a:prstGeom prst="rect">
            <a:avLst/>
          </a:prstGeom>
          <a:noFill/>
        </p:spPr>
      </p:pic>
      <p:pic>
        <p:nvPicPr>
          <p:cNvPr id="8" name="Picture 2" descr="C:\Users\73B5~1\AppData\Local\Temp\Rar$DIa0.860\IMG_20181123_104543_BURST001_COVER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9535" t="14178"/>
          <a:stretch>
            <a:fillRect/>
          </a:stretch>
        </p:blipFill>
        <p:spPr bwMode="auto">
          <a:xfrm>
            <a:off x="179512" y="188640"/>
            <a:ext cx="4843004" cy="3445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1008112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Ветер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Пользователь\Desktop\Исследования\IMG_19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572"/>
          <a:stretch>
            <a:fillRect/>
          </a:stretch>
        </p:blipFill>
        <p:spPr bwMode="auto">
          <a:xfrm>
            <a:off x="179512" y="188640"/>
            <a:ext cx="2530884" cy="4093915"/>
          </a:xfrm>
          <a:prstGeom prst="rect">
            <a:avLst/>
          </a:prstGeom>
          <a:noFill/>
        </p:spPr>
      </p:pic>
      <p:pic>
        <p:nvPicPr>
          <p:cNvPr id="17411" name="Picture 3" descr="C:\Users\Пользователь\Desktop\Исследования\IMG_1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268760"/>
            <a:ext cx="3435846" cy="4581128"/>
          </a:xfrm>
          <a:prstGeom prst="rect">
            <a:avLst/>
          </a:prstGeom>
          <a:noFill/>
        </p:spPr>
      </p:pic>
      <p:pic>
        <p:nvPicPr>
          <p:cNvPr id="17412" name="Picture 4" descr="C:\Users\Пользователь\Desktop\Исследования\IMG_19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9654" y="2705539"/>
            <a:ext cx="3114346" cy="4152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Снег и тепло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Пользователь\Desktop\Исследования\IMG_19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3515353" cy="2636515"/>
          </a:xfrm>
          <a:prstGeom prst="rect">
            <a:avLst/>
          </a:prstGeom>
          <a:noFill/>
        </p:spPr>
      </p:pic>
      <p:pic>
        <p:nvPicPr>
          <p:cNvPr id="18435" name="Picture 3" descr="C:\Users\Пользователь\Desktop\Исследования\IMG_1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92696"/>
            <a:ext cx="4139952" cy="3104964"/>
          </a:xfrm>
          <a:prstGeom prst="rect">
            <a:avLst/>
          </a:prstGeom>
          <a:noFill/>
        </p:spPr>
      </p:pic>
      <p:pic>
        <p:nvPicPr>
          <p:cNvPr id="18436" name="Picture 4" descr="C:\Users\Пользователь\Desktop\Исследования\IMG_1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996952"/>
            <a:ext cx="2895786" cy="3861048"/>
          </a:xfrm>
          <a:prstGeom prst="rect">
            <a:avLst/>
          </a:prstGeom>
          <a:noFill/>
        </p:spPr>
      </p:pic>
      <p:pic>
        <p:nvPicPr>
          <p:cNvPr id="18437" name="Picture 5" descr="C:\Users\Пользователь\Desktop\Исследования\IMG_1936.JPG"/>
          <p:cNvPicPr>
            <a:picLocks noChangeAspect="1" noChangeArrowheads="1"/>
          </p:cNvPicPr>
          <p:nvPr/>
        </p:nvPicPr>
        <p:blipFill>
          <a:blip r:embed="rId6" cstate="print"/>
          <a:srcRect t="31791"/>
          <a:stretch>
            <a:fillRect/>
          </a:stretch>
        </p:blipFill>
        <p:spPr bwMode="auto">
          <a:xfrm>
            <a:off x="5220072" y="3933056"/>
            <a:ext cx="3057804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Исследования\IMG_19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9270" r="7573"/>
          <a:stretch>
            <a:fillRect/>
          </a:stretch>
        </p:blipFill>
        <p:spPr bwMode="auto">
          <a:xfrm>
            <a:off x="1475656" y="116632"/>
            <a:ext cx="5976664" cy="6098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 b="1700"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Следопыты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C:\Users\Пользователь\Desktop\Исследования\IMG_1942.JPG"/>
          <p:cNvPicPr>
            <a:picLocks noChangeAspect="1" noChangeArrowheads="1"/>
          </p:cNvPicPr>
          <p:nvPr/>
        </p:nvPicPr>
        <p:blipFill>
          <a:blip r:embed="rId3" cstate="print"/>
          <a:srcRect b="6294"/>
          <a:stretch>
            <a:fillRect/>
          </a:stretch>
        </p:blipFill>
        <p:spPr bwMode="auto">
          <a:xfrm>
            <a:off x="4860032" y="836712"/>
            <a:ext cx="3995936" cy="2808312"/>
          </a:xfrm>
          <a:prstGeom prst="rect">
            <a:avLst/>
          </a:prstGeom>
          <a:noFill/>
        </p:spPr>
      </p:pic>
      <p:pic>
        <p:nvPicPr>
          <p:cNvPr id="20485" name="Picture 5" descr="C:\Users\Пользователь\Desktop\Исследования\IMG_194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764705"/>
            <a:ext cx="3995936" cy="2996952"/>
          </a:xfrm>
          <a:prstGeom prst="rect">
            <a:avLst/>
          </a:prstGeom>
          <a:noFill/>
        </p:spPr>
      </p:pic>
      <p:pic>
        <p:nvPicPr>
          <p:cNvPr id="20486" name="Picture 6" descr="C:\Users\Пользователь\Desktop\Исследования\IMG_1943.JPG"/>
          <p:cNvPicPr>
            <a:picLocks noChangeAspect="1" noChangeArrowheads="1"/>
          </p:cNvPicPr>
          <p:nvPr/>
        </p:nvPicPr>
        <p:blipFill>
          <a:blip r:embed="rId5" cstate="print"/>
          <a:srcRect t="8965"/>
          <a:stretch>
            <a:fillRect/>
          </a:stretch>
        </p:blipFill>
        <p:spPr bwMode="auto">
          <a:xfrm>
            <a:off x="179512" y="3789040"/>
            <a:ext cx="4283968" cy="2924944"/>
          </a:xfrm>
          <a:prstGeom prst="rect">
            <a:avLst/>
          </a:prstGeom>
          <a:noFill/>
        </p:spPr>
      </p:pic>
      <p:pic>
        <p:nvPicPr>
          <p:cNvPr id="20487" name="Picture 7" descr="C:\Users\Пользователь\Desktop\Исследования\IMG_19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717032"/>
            <a:ext cx="3995936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ds04.infourok.ru/uploads/ex/0584/00148b6b-ed8841d3/hello_html_mb0b5ab5.jpg"/>
          <p:cNvPicPr>
            <a:picLocks noChangeAspect="1" noChangeArrowheads="1"/>
          </p:cNvPicPr>
          <p:nvPr/>
        </p:nvPicPr>
        <p:blipFill>
          <a:blip r:embed="rId2" cstate="print"/>
          <a:srcRect l="8955" b="6778"/>
          <a:stretch>
            <a:fillRect/>
          </a:stretch>
        </p:blipFill>
        <p:spPr bwMode="auto">
          <a:xfrm>
            <a:off x="0" y="2204864"/>
            <a:ext cx="6217991" cy="46531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5616625"/>
          </a:xfrm>
        </p:spPr>
        <p:txBody>
          <a:bodyPr/>
          <a:lstStyle/>
          <a:p>
            <a:pPr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“Расскажи – и я забуду,</a:t>
            </a:r>
          </a:p>
          <a:p>
            <a:pPr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покажи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– и я запомню, 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дай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попробовать – и я пойму”.</a:t>
            </a:r>
          </a:p>
          <a:p>
            <a:pPr>
              <a:buNone/>
            </a:pPr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(Китайская пословица)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 b="1700"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Снежные тайны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Исследования\IMG_20181126_1021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3936437" cy="2952328"/>
          </a:xfrm>
          <a:prstGeom prst="rect">
            <a:avLst/>
          </a:prstGeom>
          <a:noFill/>
        </p:spPr>
      </p:pic>
      <p:pic>
        <p:nvPicPr>
          <p:cNvPr id="7" name="Picture 2" descr="C:\Users\Пользователь\Desktop\Исследования\IMG_20181126_102148.jpg"/>
          <p:cNvPicPr>
            <a:picLocks noChangeAspect="1" noChangeArrowheads="1"/>
          </p:cNvPicPr>
          <p:nvPr/>
        </p:nvPicPr>
        <p:blipFill>
          <a:blip r:embed="rId4" cstate="print"/>
          <a:srcRect t="4379" r="3124" b="5860"/>
          <a:stretch>
            <a:fillRect/>
          </a:stretch>
        </p:blipFill>
        <p:spPr bwMode="auto">
          <a:xfrm>
            <a:off x="4572000" y="764704"/>
            <a:ext cx="4248472" cy="2952328"/>
          </a:xfrm>
          <a:prstGeom prst="rect">
            <a:avLst/>
          </a:prstGeom>
          <a:noFill/>
        </p:spPr>
      </p:pic>
      <p:pic>
        <p:nvPicPr>
          <p:cNvPr id="8" name="Picture 3" descr="C:\Users\Пользователь\Desktop\Исследования\IMG_20181126_102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3888432" cy="2916325"/>
          </a:xfrm>
          <a:prstGeom prst="rect">
            <a:avLst/>
          </a:prstGeom>
          <a:noFill/>
        </p:spPr>
      </p:pic>
      <p:pic>
        <p:nvPicPr>
          <p:cNvPr id="11" name="Picture 4" descr="C:\Users\Пользователь\Desktop\Исследования\IMG_20181126_102201 (1).jpg"/>
          <p:cNvPicPr>
            <a:picLocks noChangeAspect="1" noChangeArrowheads="1"/>
          </p:cNvPicPr>
          <p:nvPr/>
        </p:nvPicPr>
        <p:blipFill>
          <a:blip r:embed="rId6" cstate="print"/>
          <a:srcRect l="15039" t="10527"/>
          <a:stretch>
            <a:fillRect/>
          </a:stretch>
        </p:blipFill>
        <p:spPr bwMode="auto">
          <a:xfrm>
            <a:off x="4860032" y="3671630"/>
            <a:ext cx="3851920" cy="3042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 b="1700"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ользователь\Desktop\Исследования\IMG_20181126_102220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4176464" cy="3132348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Исследования\IMG_20181126_102227 (1).jpg"/>
          <p:cNvPicPr>
            <a:picLocks noChangeAspect="1" noChangeArrowheads="1"/>
          </p:cNvPicPr>
          <p:nvPr/>
        </p:nvPicPr>
        <p:blipFill>
          <a:blip r:embed="rId4" cstate="print"/>
          <a:srcRect l="24184" t="22169"/>
          <a:stretch>
            <a:fillRect/>
          </a:stretch>
        </p:blipFill>
        <p:spPr bwMode="auto">
          <a:xfrm>
            <a:off x="4572000" y="188640"/>
            <a:ext cx="4115083" cy="3168352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esktop\Исследования\IMG_20181126_102232.jpg"/>
          <p:cNvPicPr>
            <a:picLocks noChangeAspect="1" noChangeArrowheads="1"/>
          </p:cNvPicPr>
          <p:nvPr/>
        </p:nvPicPr>
        <p:blipFill>
          <a:blip r:embed="rId5" cstate="print"/>
          <a:srcRect l="6521" t="4348"/>
          <a:stretch>
            <a:fillRect/>
          </a:stretch>
        </p:blipFill>
        <p:spPr bwMode="auto">
          <a:xfrm>
            <a:off x="179512" y="3501008"/>
            <a:ext cx="4128458" cy="3168352"/>
          </a:xfrm>
          <a:prstGeom prst="rect">
            <a:avLst/>
          </a:prstGeom>
          <a:noFill/>
        </p:spPr>
      </p:pic>
      <p:pic>
        <p:nvPicPr>
          <p:cNvPr id="8" name="Picture 3" descr="C:\Users\Пользователь\Desktop\Исследования\IMG_20181126_102242.jpg"/>
          <p:cNvPicPr>
            <a:picLocks noChangeAspect="1" noChangeArrowheads="1"/>
          </p:cNvPicPr>
          <p:nvPr/>
        </p:nvPicPr>
        <p:blipFill>
          <a:blip r:embed="rId6" cstate="print"/>
          <a:srcRect l="3693" t="24619"/>
          <a:stretch>
            <a:fillRect/>
          </a:stretch>
        </p:blipFill>
        <p:spPr bwMode="auto">
          <a:xfrm>
            <a:off x="4355976" y="3645024"/>
            <a:ext cx="4614551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 b="1700"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Исследования\IMG_20181126_1023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550"/>
          <a:stretch>
            <a:fillRect/>
          </a:stretch>
        </p:blipFill>
        <p:spPr bwMode="auto">
          <a:xfrm>
            <a:off x="179512" y="116632"/>
            <a:ext cx="3701893" cy="3312368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Исследования\IMG_20181126_102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6632"/>
            <a:ext cx="4572000" cy="3429000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esktop\Исследования\IMG_20181126_1027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501008"/>
            <a:ext cx="4224469" cy="3168352"/>
          </a:xfrm>
          <a:prstGeom prst="rect">
            <a:avLst/>
          </a:prstGeom>
          <a:noFill/>
        </p:spPr>
      </p:pic>
      <p:pic>
        <p:nvPicPr>
          <p:cNvPr id="8" name="Picture 3" descr="C:\Users\Пользователь\Desktop\Исследования\IMG_20181126_1027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73016"/>
            <a:ext cx="4187957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s://image.jimcdn.com/app/cms/image/transf/none/path/s089fe10371126f5c/backgroundarea/i0c6fdf25162609c6/version/1541341091/image.jpg"/>
          <p:cNvPicPr>
            <a:picLocks noChangeAspect="1" noChangeArrowheads="1"/>
          </p:cNvPicPr>
          <p:nvPr/>
        </p:nvPicPr>
        <p:blipFill>
          <a:blip r:embed="rId2" cstate="print"/>
          <a:srcRect b="1700"/>
          <a:stretch>
            <a:fillRect/>
          </a:stretch>
        </p:blipFill>
        <p:spPr bwMode="auto">
          <a:xfrm>
            <a:off x="1" y="-2606"/>
            <a:ext cx="9252520" cy="68606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ользователь\Desktop\Исследования\IMG_20181126_1028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3881404" cy="2911053"/>
          </a:xfrm>
          <a:prstGeom prst="rect">
            <a:avLst/>
          </a:prstGeom>
          <a:noFill/>
        </p:spPr>
      </p:pic>
      <p:pic>
        <p:nvPicPr>
          <p:cNvPr id="7171" name="Picture 3" descr="C:\Users\Пользователь\Desktop\Исследования\IMG_20181126_102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60648"/>
            <a:ext cx="4475990" cy="3356992"/>
          </a:xfrm>
          <a:prstGeom prst="rect">
            <a:avLst/>
          </a:prstGeom>
          <a:noFill/>
        </p:spPr>
      </p:pic>
      <p:pic>
        <p:nvPicPr>
          <p:cNvPr id="6" name="Picture 3" descr="C:\Users\Пользователь\Desktop\Исследования\IMG_20181126_102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212976"/>
            <a:ext cx="4644008" cy="3483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banner2.kisspng.com/20180209/klw/kisspng-stock-photography-magnifying-glass-clip-art-take-a-magnifying-glass-to-observe-things-girls-5a7e776a0d41f5.5940977915182375460543.jpg"/>
          <p:cNvPicPr>
            <a:picLocks noChangeAspect="1" noChangeArrowheads="1"/>
          </p:cNvPicPr>
          <p:nvPr/>
        </p:nvPicPr>
        <p:blipFill>
          <a:blip r:embed="rId2" cstate="print"/>
          <a:srcRect r="9279"/>
          <a:stretch>
            <a:fillRect/>
          </a:stretch>
        </p:blipFill>
        <p:spPr bwMode="auto">
          <a:xfrm>
            <a:off x="5276866" y="3068960"/>
            <a:ext cx="3867134" cy="37890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Дошкольное образование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призвано обеспечить саморазвитие и самореализацию ребенка, способствовать развитию исследовательской активности и инициативы дошкольника.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 Среди возможных средств развития познавательной активности дошкольников особого внимания заслуживает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gem4me.com/blog/wp-content/uploads/2016/08/lisenko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9189" y="2825552"/>
            <a:ext cx="4334811" cy="40324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- это особый вид интеллектуально-творческой деятельности ребенка,  направленной на познание устройства вещей, связей между явлениями окружающего мира, их упорядочение и систематизацию.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ds90.detsad.tver.ru/wp-content/uploads/sites/126/2018/05/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2637" y="1817440"/>
            <a:ext cx="5201363" cy="50405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8686800" cy="652534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Дети по своей природе исследователи, с радостью и удивлением они открывают для себя окружающий мир и радуются даже самому маленькому открытию. 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ds04.infourok.ru/uploads/ex/0e98/0010009f-055b1d6b/hello_html_m1852e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005064"/>
            <a:ext cx="5688632" cy="28529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43711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основе  возникновения и развития исследовательской (поисковой) деятельности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ежит потребность  ребёнка в новых впечатлениях.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Чем разнообразнее и интенсивнее поисковая деятельность, тем больше новой информации получает ребёнок, тем быстрее и полноценнее он развивается. 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( крепко и надолго знания усваивается тогда, когда ребенок слышит, видит и делает что-то сам.)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odkzn.ru/files/yo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6420" y="1412776"/>
            <a:ext cx="3457579" cy="54452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Значение исследовательской деятельности для детей: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7236296" cy="547260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Обогащается память  и активизируются  мыслительные процессы;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Развивается речь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ребенка;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Происходит накопление фонда умственных приемов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операций;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Формируется и развивается самостоятельность, способность преобразовывать какие – либо предметы и явления для достижения определенного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результата;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Развивается эмоциональная сфера ребенка, его творческие способности.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skazachok.ru/wp-content/uploads/2017/03/professor-lab-glass-clipart-picture-cartoon-character-36777690.jpg"/>
          <p:cNvPicPr>
            <a:picLocks noChangeAspect="1" noChangeArrowheads="1"/>
          </p:cNvPicPr>
          <p:nvPr/>
        </p:nvPicPr>
        <p:blipFill>
          <a:blip r:embed="rId2" cstate="print"/>
          <a:srcRect l="9884" t="7581" r="11044" b="2708"/>
          <a:stretch>
            <a:fillRect/>
          </a:stretch>
        </p:blipFill>
        <p:spPr bwMode="auto">
          <a:xfrm>
            <a:off x="3635896" y="4210420"/>
            <a:ext cx="2088232" cy="26475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9"/>
            <a:ext cx="8686800" cy="475252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Николай Николаевич  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Подьяков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выделяет два основных вида исследовательской (поисковой) деятельности у дошкольников: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 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                                    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Первый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– когда активность в процессе деятельности полностью исходит от самого ребенка. Вначале ребенок как бы бескорыстно опробует разные объекты,  затем ставит цель, ищет пути и способы её достижения. В этом случае ребенок удовлетворяет свои потребности, свои интересы, свою волю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Второй вид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когда ориентировочно-исследовательская деятельность организуется взрослым, который выделяет существенные элементы ситуации, обучает ребенка определенному алгоритму действий. Таким образом, дети получают те результаты, которые им заранее определили.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://umka-polus.ru/thumb/Zy18sWqF-0jT34BsNB7R0A/360r300/818966/%D0%A0%D0%B8%D1%81%D1%83%D0%BD%D0%BE%D0%B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0350" y="4000500"/>
            <a:ext cx="2533650" cy="2857500"/>
          </a:xfrm>
          <a:prstGeom prst="rect">
            <a:avLst/>
          </a:prstGeom>
          <a:noFill/>
        </p:spPr>
      </p:pic>
      <p:pic>
        <p:nvPicPr>
          <p:cNvPr id="29700" name="Picture 4" descr="https://cbs-angarsk.ru/social/sites/default/files/users/MariPoppins/22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43374"/>
            <a:ext cx="2524125" cy="2714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social.novo-sibirsk.ru/SiteKCSON/zarja/DocLib7/314.jpg"/>
          <p:cNvPicPr>
            <a:picLocks noChangeAspect="1" noChangeArrowheads="1"/>
          </p:cNvPicPr>
          <p:nvPr/>
        </p:nvPicPr>
        <p:blipFill>
          <a:blip r:embed="rId2" cstate="print"/>
          <a:srcRect l="7381" t="2557" r="7207"/>
          <a:stretch>
            <a:fillRect/>
          </a:stretch>
        </p:blipFill>
        <p:spPr bwMode="auto">
          <a:xfrm>
            <a:off x="5915155" y="3819582"/>
            <a:ext cx="3228845" cy="303841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Модель исследовательской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включает в себя следующие этапы: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0" y="1340768"/>
            <a:ext cx="6948264" cy="525688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ситуация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ее  формулирование (выявление непонятных явлений – постановка проблемы)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Выдвижение  гипотез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Подбор  материала  для  проверки  гипотез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Проверка 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гипотез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Формулирование и оформление  вывода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153</Words>
  <Application>Microsoft Office PowerPoint</Application>
  <PresentationFormat>Экран (4:3)</PresentationFormat>
  <Paragraphs>48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Исследовательская деятельность в детском саду </vt:lpstr>
      <vt:lpstr>Слайд 2</vt:lpstr>
      <vt:lpstr>Слайд 3</vt:lpstr>
      <vt:lpstr>Слайд 4</vt:lpstr>
      <vt:lpstr>Слайд 5</vt:lpstr>
      <vt:lpstr>Слайд 6</vt:lpstr>
      <vt:lpstr>Значение исследовательской деятельности для детей: </vt:lpstr>
      <vt:lpstr>Слайд 8</vt:lpstr>
      <vt:lpstr>Модель исследовательской работы  включает в себя следующие этапы: </vt:lpstr>
      <vt:lpstr>Слайд 10</vt:lpstr>
      <vt:lpstr>Сухой и мокрый платочек</vt:lpstr>
      <vt:lpstr>Слайд 12</vt:lpstr>
      <vt:lpstr>Слайд 13</vt:lpstr>
      <vt:lpstr>Цветы и источник света</vt:lpstr>
      <vt:lpstr>Слайд 15</vt:lpstr>
      <vt:lpstr>Ветер</vt:lpstr>
      <vt:lpstr>Снег и тепло</vt:lpstr>
      <vt:lpstr>Слайд 18</vt:lpstr>
      <vt:lpstr>Следопыты</vt:lpstr>
      <vt:lpstr>Снежные тайны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18</cp:revision>
  <dcterms:created xsi:type="dcterms:W3CDTF">2018-11-27T01:34:15Z</dcterms:created>
  <dcterms:modified xsi:type="dcterms:W3CDTF">2018-12-09T15:52:55Z</dcterms:modified>
</cp:coreProperties>
</file>