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0" r:id="rId2"/>
  </p:sldMasterIdLst>
  <p:notesMasterIdLst>
    <p:notesMasterId r:id="rId12"/>
  </p:notesMasterIdLst>
  <p:sldIdLst>
    <p:sldId id="256" r:id="rId3"/>
    <p:sldId id="258" r:id="rId4"/>
    <p:sldId id="269" r:id="rId5"/>
    <p:sldId id="265" r:id="rId6"/>
    <p:sldId id="268" r:id="rId7"/>
    <p:sldId id="272" r:id="rId8"/>
    <p:sldId id="270" r:id="rId9"/>
    <p:sldId id="27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4675" autoAdjust="0"/>
  </p:normalViewPr>
  <p:slideViewPr>
    <p:cSldViewPr>
      <p:cViewPr>
        <p:scale>
          <a:sx n="114" d="100"/>
          <a:sy n="114" d="100"/>
        </p:scale>
        <p:origin x="-83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74AED-F396-4E5A-AF0D-E02A06070911}" type="datetimeFigureOut">
              <a:rPr lang="ru-RU" smtClean="0"/>
              <a:t>26.12.2018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C2E10-BB92-4AA4-B18D-7C9AE388BE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29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E10-BB92-4AA4-B18D-7C9AE388BE9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48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E10-BB92-4AA4-B18D-7C9AE388BE9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74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 err="1" smtClean="0"/>
              <a:t>тьютера</a:t>
            </a:r>
            <a:r>
              <a:rPr lang="ru-RU" baseline="0" dirty="0" smtClean="0"/>
              <a:t> и работа воспитателя в сфере сопровождения схожи.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E10-BB92-4AA4-B18D-7C9AE388BE9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52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E10-BB92-4AA4-B18D-7C9AE388BE9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44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29F5-8618-4251-A4EE-20B71D3EF8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5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802E-B1F1-40A7-8C0A-9E8A9F01E1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2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276E-EDF7-4C68-A5BE-08AE5A7758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19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CE42-DC88-458D-AE7E-A1236B96E1DF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0776-4CCE-4ECE-A5FA-CDA656C63192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FBD0-D2E8-48FA-9792-694B4A4F3A66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9BE0-6D62-4ED1-A4AE-CE9A24816256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C176-0F0C-4E0A-BDDF-3BA3F4C56FCB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B590-542C-4D70-AEC6-FE2A2FD0311C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43E8-ABAA-45E2-A2A4-14AED84456D3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10CE-4DA4-4BD1-92AE-7B916E148BDE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E2E3-C902-48EE-B329-71C7AF588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20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8D31-4BE6-46F1-B971-C2A71BAFC9D4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8EA9-9F30-402D-B65C-AB468CAB644B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78A9-0B4B-48CD-8B42-0843F568E56C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112-B717-4A8B-BEA8-BB8E28CA02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9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8206-4E36-45D7-9F2B-F3FCF5B40E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3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EB7A-D2DC-4E67-BE5C-96E1ADD015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7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3EE3-08A3-4D67-946D-42BEDEB3BA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9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0C9B-1BD9-4F0D-9C79-7DF8184EEF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4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3E6-E9DF-44CC-8F6D-22585131C2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9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9D50-83BB-46E8-920D-42138BA52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8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3513E-9CFF-4167-944A-5F102DA901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0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0E27D2-2590-48DC-9D04-2FB06C68A6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7" y="188639"/>
            <a:ext cx="5809122" cy="641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99153" y="1052736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Тьюторская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педагогика и технология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9568" y="5592172"/>
            <a:ext cx="424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Воспитатель Акимова Ольга Эдуардовна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96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66681" y="836712"/>
            <a:ext cx="8172400" cy="835460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Тьютор</a:t>
            </a:r>
            <a:r>
              <a:rPr lang="ru-RU" dirty="0">
                <a:solidFill>
                  <a:schemeClr val="tx1"/>
                </a:solidFill>
              </a:rPr>
              <a:t> (англ. </a:t>
            </a:r>
            <a:r>
              <a:rPr lang="ru-RU" dirty="0" err="1">
                <a:solidFill>
                  <a:schemeClr val="tx1"/>
                </a:solidFill>
              </a:rPr>
              <a:t>tutor</a:t>
            </a:r>
            <a:r>
              <a:rPr lang="ru-RU" dirty="0">
                <a:solidFill>
                  <a:schemeClr val="tx1"/>
                </a:solidFill>
              </a:rPr>
              <a:t> — наставник) — исторически сложившаяся особая педагогическая должность. </a:t>
            </a:r>
            <a:r>
              <a:rPr lang="ru-RU" dirty="0" err="1">
                <a:solidFill>
                  <a:schemeClr val="tx1"/>
                </a:solidFill>
              </a:rPr>
              <a:t>Тьютор</a:t>
            </a:r>
            <a:r>
              <a:rPr lang="ru-RU" dirty="0">
                <a:solidFill>
                  <a:schemeClr val="tx1"/>
                </a:solidFill>
              </a:rPr>
              <a:t> обеспечивает разработку индивидуальных образовательных программ учащихся и студентов и сопровождает процесс индивидуализации и индивидуального образования в школе, вузе, в системах дополнительного образования.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645024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Феномен </a:t>
            </a:r>
            <a:r>
              <a:rPr lang="ru-RU" dirty="0" err="1"/>
              <a:t>тьюторства</a:t>
            </a:r>
            <a:r>
              <a:rPr lang="ru-RU" dirty="0"/>
              <a:t> тесно связан с историей европейских университетов и происходит из </a:t>
            </a:r>
            <a:r>
              <a:rPr lang="ru-RU" dirty="0" err="1" smtClean="0"/>
              <a:t>Великобритании.Под</a:t>
            </a:r>
            <a:r>
              <a:rPr lang="ru-RU" dirty="0" smtClean="0"/>
              <a:t> </a:t>
            </a:r>
            <a:r>
              <a:rPr lang="ru-RU" dirty="0" err="1" smtClean="0"/>
              <a:t>тьюторством</a:t>
            </a:r>
            <a:r>
              <a:rPr lang="ru-RU" dirty="0" smtClean="0"/>
              <a:t> </a:t>
            </a:r>
            <a:r>
              <a:rPr lang="ru-RU" dirty="0"/>
              <a:t>понимают сложившуюся форму университетского наставничества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81" y="3625034"/>
            <a:ext cx="3217168" cy="297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2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966666" cy="590930"/>
          </a:xfrm>
        </p:spPr>
        <p:txBody>
          <a:bodyPr/>
          <a:lstStyle/>
          <a:p>
            <a:r>
              <a:rPr lang="ru-RU" dirty="0" smtClean="0"/>
              <a:t>Функции </a:t>
            </a:r>
            <a:r>
              <a:rPr lang="ru-RU" dirty="0" err="1" smtClean="0"/>
              <a:t>тьютора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91683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·  </a:t>
            </a:r>
            <a:r>
              <a:rPr lang="ru-RU" dirty="0" smtClean="0"/>
              <a:t> </a:t>
            </a:r>
            <a:r>
              <a:rPr lang="ru-RU" dirty="0"/>
              <a:t>диагностика состояния и процесса обучения обучающихся;</a:t>
            </a:r>
          </a:p>
          <a:p>
            <a:endParaRPr lang="ru-RU" dirty="0"/>
          </a:p>
          <a:p>
            <a:r>
              <a:rPr lang="ru-RU" dirty="0"/>
              <a:t>·  </a:t>
            </a:r>
            <a:r>
              <a:rPr lang="ru-RU" dirty="0" smtClean="0"/>
              <a:t> </a:t>
            </a:r>
            <a:r>
              <a:rPr lang="ru-RU" dirty="0"/>
              <a:t>осуществление целеполагания;</a:t>
            </a:r>
          </a:p>
          <a:p>
            <a:endParaRPr lang="ru-RU" dirty="0"/>
          </a:p>
          <a:p>
            <a:r>
              <a:rPr lang="ru-RU" dirty="0"/>
              <a:t>· </a:t>
            </a:r>
            <a:r>
              <a:rPr lang="ru-RU" dirty="0" smtClean="0"/>
              <a:t> </a:t>
            </a:r>
            <a:r>
              <a:rPr lang="ru-RU" dirty="0"/>
              <a:t>мотивация и вовлечение обучающихся;</a:t>
            </a:r>
          </a:p>
          <a:p>
            <a:endParaRPr lang="ru-RU" dirty="0"/>
          </a:p>
          <a:p>
            <a:r>
              <a:rPr lang="ru-RU" dirty="0"/>
              <a:t>· </a:t>
            </a:r>
            <a:r>
              <a:rPr lang="ru-RU" dirty="0" smtClean="0"/>
              <a:t> </a:t>
            </a:r>
            <a:r>
              <a:rPr lang="ru-RU" dirty="0"/>
              <a:t>управление деятельностью и мыследеятельностью обучающихся;</a:t>
            </a:r>
          </a:p>
          <a:p>
            <a:endParaRPr lang="ru-RU" dirty="0"/>
          </a:p>
          <a:p>
            <a:r>
              <a:rPr lang="ru-RU" dirty="0"/>
              <a:t>· </a:t>
            </a:r>
            <a:r>
              <a:rPr lang="ru-RU" dirty="0" smtClean="0"/>
              <a:t> </a:t>
            </a:r>
            <a:r>
              <a:rPr lang="ru-RU" dirty="0"/>
              <a:t>коррекция деятельности обучающихся;</a:t>
            </a:r>
          </a:p>
          <a:p>
            <a:endParaRPr lang="ru-RU" dirty="0"/>
          </a:p>
          <a:p>
            <a:r>
              <a:rPr lang="ru-RU" dirty="0"/>
              <a:t>· </a:t>
            </a:r>
            <a:r>
              <a:rPr lang="ru-RU" dirty="0" smtClean="0"/>
              <a:t>рефлексия </a:t>
            </a:r>
            <a:r>
              <a:rPr lang="ru-RU" dirty="0"/>
              <a:t>деятельности (своей и обучающихся).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4139952" cy="31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6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2655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Основные направления </a:t>
            </a:r>
            <a:r>
              <a:rPr lang="ru-RU" sz="2800" dirty="0" err="1" smtClean="0"/>
              <a:t>тьютора</a:t>
            </a:r>
            <a:r>
              <a:rPr lang="ru-RU" sz="2800" dirty="0" smtClean="0"/>
              <a:t> </a:t>
            </a:r>
            <a:r>
              <a:rPr lang="ru-RU" sz="2800" dirty="0" smtClean="0"/>
              <a:t>по сопровождению        особого ребенка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26441"/>
              </p:ext>
            </p:extLst>
          </p:nvPr>
        </p:nvGraphicFramePr>
        <p:xfrm>
          <a:off x="1295636" y="1412776"/>
          <a:ext cx="6696744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5194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ребенка </a:t>
                      </a:r>
                      <a:endParaRPr lang="ru-RU" dirty="0"/>
                    </a:p>
                  </a:txBody>
                  <a:tcPr/>
                </a:tc>
              </a:tr>
              <a:tr h="5266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Маршрутная деятельность</a:t>
                      </a:r>
                      <a:endParaRPr lang="ru-RU" dirty="0"/>
                    </a:p>
                  </a:txBody>
                  <a:tcPr/>
                </a:tc>
              </a:tr>
              <a:tr h="5266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Витальная деятельность (навыки самообслуживания)</a:t>
                      </a:r>
                      <a:endParaRPr lang="ru-RU" dirty="0"/>
                    </a:p>
                  </a:txBody>
                  <a:tcPr/>
                </a:tc>
              </a:tr>
              <a:tr h="5266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Коммуникативная деятельность </a:t>
                      </a:r>
                      <a:endParaRPr lang="ru-RU" dirty="0"/>
                    </a:p>
                  </a:txBody>
                  <a:tcPr/>
                </a:tc>
              </a:tr>
              <a:tr h="5266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Учебная деятельность</a:t>
                      </a:r>
                      <a:endParaRPr lang="ru-RU" dirty="0"/>
                    </a:p>
                  </a:txBody>
                  <a:tcPr/>
                </a:tc>
              </a:tr>
              <a:tr h="5266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Этика отношений</a:t>
                      </a:r>
                      <a:endParaRPr lang="ru-RU" dirty="0"/>
                    </a:p>
                  </a:txBody>
                  <a:tcPr/>
                </a:tc>
              </a:tr>
              <a:tr h="519476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Осознавание</a:t>
                      </a:r>
                      <a:r>
                        <a:rPr lang="ru-RU" dirty="0" smtClean="0"/>
                        <a:t> себя и смысла учебы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3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934079" cy="39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20824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Цель деятельности </a:t>
            </a:r>
            <a:r>
              <a:rPr lang="ru-RU" sz="2400" dirty="0" err="1" smtClean="0"/>
              <a:t>тьютора</a:t>
            </a:r>
            <a:r>
              <a:rPr lang="ru-RU" sz="2400" dirty="0" smtClean="0"/>
              <a:t> </a:t>
            </a:r>
            <a:r>
              <a:rPr lang="ru-RU" sz="2400" dirty="0" smtClean="0"/>
              <a:t>заключается в успешном включении ребенка с ОВЗ в социальную среду. (среду общеобразовательного учреждения и формирование межличностных отношений в коллективе).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79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64704"/>
          </a:xfrm>
        </p:spPr>
        <p:txBody>
          <a:bodyPr/>
          <a:lstStyle/>
          <a:p>
            <a:pPr algn="ctr"/>
            <a:r>
              <a:rPr lang="ru-RU" sz="4000" dirty="0" smtClean="0"/>
              <a:t>Коммуникативная деятельность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6</a:t>
            </a:fld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0" y="1689143"/>
            <a:ext cx="742899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2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6667" y="548680"/>
            <a:ext cx="6183828" cy="1325099"/>
          </a:xfrm>
        </p:spPr>
        <p:txBody>
          <a:bodyPr/>
          <a:lstStyle/>
          <a:p>
            <a:r>
              <a:rPr lang="ru-RU" sz="3600" dirty="0" smtClean="0"/>
              <a:t>Навыки самообслуживания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7</a:t>
            </a:fld>
            <a:endParaRPr lang="ru-RU" dirty="0"/>
          </a:p>
        </p:txBody>
      </p:sp>
      <p:pic>
        <p:nvPicPr>
          <p:cNvPr id="2056" name="Picture 8" descr="C:\Users\копа\Desktop\Маин флеш\WP_20180330_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4" r="22849"/>
          <a:stretch/>
        </p:blipFill>
        <p:spPr bwMode="auto">
          <a:xfrm rot="5400000">
            <a:off x="-310250" y="3400947"/>
            <a:ext cx="3481181" cy="236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копа\Desktop\Маин флеш\WP_20180330_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/>
          <a:stretch/>
        </p:blipFill>
        <p:spPr bwMode="auto">
          <a:xfrm flipV="1">
            <a:off x="2792075" y="3085651"/>
            <a:ext cx="3245086" cy="26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копа\Desktop\Маин флеш\WP_20180330_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057962" y="1862921"/>
            <a:ext cx="5020414" cy="28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762" y="641553"/>
            <a:ext cx="6607477" cy="648072"/>
          </a:xfrm>
        </p:spPr>
        <p:txBody>
          <a:bodyPr/>
          <a:lstStyle/>
          <a:p>
            <a:r>
              <a:rPr lang="ru-RU" sz="4000" dirty="0" smtClean="0"/>
              <a:t>Учебная деятельность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/>
              <a:t>8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5" y="209505"/>
            <a:ext cx="195029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821"/>
            <a:ext cx="199808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16702"/>
            <a:ext cx="6432550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0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7232" y="9576683"/>
            <a:ext cx="3672408" cy="206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47C-281E-4145-B85C-0F68C014F787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9492"/>
            <a:ext cx="5567972" cy="54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8" y="779492"/>
            <a:ext cx="3096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Спасибо за </a:t>
            </a:r>
          </a:p>
          <a:p>
            <a:r>
              <a:rPr lang="ru-RU" sz="4400" dirty="0" smtClean="0"/>
              <a:t>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152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194</Words>
  <Application>Microsoft Office PowerPoint</Application>
  <PresentationFormat>Экран (4:3)</PresentationFormat>
  <Paragraphs>44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1_Тема Office</vt:lpstr>
      <vt:lpstr>Воздушный поток</vt:lpstr>
      <vt:lpstr>Презентация PowerPoint</vt:lpstr>
      <vt:lpstr>Презентация PowerPoint</vt:lpstr>
      <vt:lpstr>Функции тьютора</vt:lpstr>
      <vt:lpstr>Презентация PowerPoint</vt:lpstr>
      <vt:lpstr>Презентация PowerPoint</vt:lpstr>
      <vt:lpstr>Коммуникативная деятельность</vt:lpstr>
      <vt:lpstr>Навыки самообслуживания</vt:lpstr>
      <vt:lpstr>Учебная деятельность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87</cp:revision>
  <dcterms:created xsi:type="dcterms:W3CDTF">2018-02-14T18:26:59Z</dcterms:created>
  <dcterms:modified xsi:type="dcterms:W3CDTF">2018-12-26T11:47:09Z</dcterms:modified>
</cp:coreProperties>
</file>