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82" r:id="rId3"/>
    <p:sldId id="259" r:id="rId4"/>
    <p:sldId id="256" r:id="rId5"/>
    <p:sldId id="261" r:id="rId6"/>
    <p:sldId id="378" r:id="rId7"/>
    <p:sldId id="379" r:id="rId8"/>
    <p:sldId id="383" r:id="rId9"/>
    <p:sldId id="360" r:id="rId10"/>
    <p:sldId id="380" r:id="rId11"/>
    <p:sldId id="381" r:id="rId12"/>
    <p:sldId id="384" r:id="rId13"/>
    <p:sldId id="385" r:id="rId14"/>
    <p:sldId id="386" r:id="rId15"/>
    <p:sldId id="387" r:id="rId16"/>
    <p:sldId id="374" r:id="rId17"/>
    <p:sldId id="269" r:id="rId18"/>
    <p:sldId id="371" r:id="rId19"/>
    <p:sldId id="375" r:id="rId20"/>
    <p:sldId id="388" r:id="rId21"/>
    <p:sldId id="389" r:id="rId22"/>
    <p:sldId id="366" r:id="rId23"/>
    <p:sldId id="3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clrMru>
    <a:srgbClr val="660066"/>
    <a:srgbClr val="009900"/>
    <a:srgbClr val="ED55D7"/>
    <a:srgbClr val="0000CC"/>
    <a:srgbClr val="660033"/>
    <a:srgbClr val="FF0000"/>
    <a:srgbClr val="00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93C4A0-09BD-4C46-B4B6-BB979F2DD8E3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98146D-1661-4966-829E-8F986726F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A8D71-A006-4BFA-B837-10F69631E22C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8DDD-08E3-4A70-9E09-188688450CD7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0958-F01D-45D6-A74C-DEB1A0DF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9CFA-954D-44CF-8CB2-1BA894912556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CCC9-7516-4F24-92E1-ED64AF3B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28B4-8E13-48FF-8707-7B82D7F68BFC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A540-4898-40DA-B24D-44D679E5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0B57-CBD4-404D-92E5-63824D7127A1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2F67-C0C9-44DB-A4F1-F8EE02D0E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F1C6-E9A7-4B43-8EEF-6058054B1BC7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03A4-8AE5-49A0-A9E8-6BD07C26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03E8-59FA-41CE-AC81-D26972F3C918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F2CF-053E-4FB7-9DFE-4C24503C4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209C5-0DA9-4F19-90DC-FC955F813A3D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D1D8-E246-44A0-A776-036F74AB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D565-C361-41A3-AA6B-3B788093B0CC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B434-BAEB-4510-8160-A899C5B4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2A8F-5CAA-428F-BE73-743AE8354672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413F-24FB-4C7B-A6CD-AA4F7F260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0C73-B800-41E1-9842-BE19245C8AA9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5D40-B6BB-4AEB-9346-19F332645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C55F-64AB-46BC-AC14-7BF00BDC4EAA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1F58-98DA-404D-B256-C9E8A84B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54A8-6422-499A-8915-2AE6A8E09AB3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298A-F98B-4A02-B93E-0D23F9A68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A131-B454-40DE-885B-13D390160452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9BF1-1FE0-419C-90BA-C64525FEC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98E0-C337-4563-A8CB-4F3B50620668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E5F6-9484-4EBC-9242-3336F955C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9B0C-5BFC-4161-851F-52B3759A3BB0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5C6D-9AF5-4A11-94C4-4040D5A8A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580F-BD38-4F99-BC13-4AD279A3623A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18FD-0D3E-41EE-9E49-EB412392B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96BC-946C-40CC-80D0-78A5BDF9BF9A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7E12D-8BAD-4DF0-B4FF-0BF169234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F19D2E-A71D-438F-8998-369F12C68C39}" type="datetime1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92BC43D-4104-4F01-83A0-86720074C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87;&#1083;&#1072;&#1089;&#1090;&#1080;&#1083;/&#1080;&#1080;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87;&#1083;&#1072;&#1089;&#1090;&#1080;&#1083;/imag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33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№123» г. Владивосток</a:t>
            </a:r>
            <a: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Monotype Corsiva" pitchFamily="66" charset="0"/>
              </a:rPr>
              <a:t>Виды изобразительной деятельности в работе с детьми дошкольного возраста.</a:t>
            </a:r>
            <a:br>
              <a:rPr lang="ru-RU" sz="3600" b="1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2048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27538" y="6092825"/>
            <a:ext cx="4608512" cy="504825"/>
          </a:xfrm>
        </p:spPr>
        <p:txBody>
          <a:bodyPr/>
          <a:lstStyle/>
          <a:p>
            <a:r>
              <a:rPr lang="ru-RU" sz="2800" smtClean="0">
                <a:latin typeface="Monotype Corsiva" pitchFamily="66" charset="0"/>
              </a:rPr>
              <a:t>Выполнила: </a:t>
            </a:r>
            <a:r>
              <a:rPr lang="ru-RU" sz="2800" smtClean="0"/>
              <a:t>Марченко И.В</a:t>
            </a:r>
            <a:r>
              <a:rPr lang="ru-RU" sz="2800" smtClean="0">
                <a:latin typeface="Monotype Corsiva" pitchFamily="66" charset="0"/>
              </a:rPr>
              <a:t> </a:t>
            </a:r>
          </a:p>
        </p:txBody>
      </p:sp>
      <p:pic>
        <p:nvPicPr>
          <p:cNvPr id="20484" name="Picture 5" descr="459631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79930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4"/>
          <p:cNvSpPr>
            <a:spLocks noChangeArrowheads="1"/>
          </p:cNvSpPr>
          <p:nvPr/>
        </p:nvSpPr>
        <p:spPr bwMode="auto">
          <a:xfrm>
            <a:off x="1547813" y="549275"/>
            <a:ext cx="61198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Monotype Corsiva" pitchFamily="66" charset="0"/>
              </a:rPr>
              <a:t>Приемы работы с пластилином:</a:t>
            </a:r>
            <a:r>
              <a:rPr lang="ru-RU" sz="3600">
                <a:solidFill>
                  <a:srgbClr val="0070C0"/>
                </a:solidFill>
                <a:latin typeface="Monotype Corsiva" pitchFamily="66" charset="0"/>
                <a:hlinkClick r:id="rId2" action="ppaction://hlinkfile"/>
              </a:rPr>
              <a:t>пластил\ии.jpg</a:t>
            </a:r>
            <a:endParaRPr lang="ru-RU" sz="360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539750" y="1628775"/>
            <a:ext cx="38877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Сплющивание 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Раскатывание 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Вытягивание 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Налепливание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Прижимание 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Надавливание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 Намазывание </a:t>
            </a:r>
          </a:p>
          <a:p>
            <a:pPr marL="514350" indent="-514350">
              <a:buFont typeface="Arial" charset="0"/>
              <a:buChar char="•"/>
            </a:pPr>
            <a:r>
              <a:rPr lang="ru-RU" sz="3200">
                <a:latin typeface="Monotype Corsiva" pitchFamily="66" charset="0"/>
              </a:rPr>
              <a:t>Размазывание</a:t>
            </a:r>
          </a:p>
        </p:txBody>
      </p:sp>
      <p:pic>
        <p:nvPicPr>
          <p:cNvPr id="27651" name="Picture 7" descr="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933825"/>
            <a:ext cx="3168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611188" y="228600"/>
            <a:ext cx="82089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 algn="just"/>
            <a:r>
              <a:rPr lang="ru-RU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Прямая пластилинография </a:t>
            </a:r>
            <a:r>
              <a:rPr lang="ru-RU" b="0">
                <a:solidFill>
                  <a:srgbClr val="87439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поверхности.</a:t>
            </a:r>
          </a:p>
        </p:txBody>
      </p:sp>
      <p:pic>
        <p:nvPicPr>
          <p:cNvPr id="31748" name="Picture 8" descr="P_20170202_133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0322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P_20170202_133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4003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611188" y="13398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539750" y="58102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Контурная пластилинография</a:t>
            </a:r>
            <a:r>
              <a:rPr lang="ru-RU" sz="2400" b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изображение объекта по контуру, с использованием «жгутиков».</a:t>
            </a:r>
          </a:p>
          <a:p>
            <a:pPr indent="539750" eaLnBrk="0" hangingPunct="0"/>
            <a:endParaRPr lang="ru-RU" sz="2400" b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Picture 8" descr="P_20170124_135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73238"/>
            <a:ext cx="40830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P_20170124_135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39909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611188" y="13398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539750" y="474663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</a:t>
            </a:r>
            <a:r>
              <a:rPr lang="ru-RU" sz="2400" b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–объемное изображение лепной картины на горизонтальной поверхности, с последовательным нанесением слоев.</a:t>
            </a:r>
          </a:p>
        </p:txBody>
      </p:sp>
      <p:pic>
        <p:nvPicPr>
          <p:cNvPr id="34821" name="Picture 9" descr="P_20170202_133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90048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plastilinogra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385286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611188" y="13398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539750" y="400050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изображение лепной картины на горизонтальной поверхности с использованием валиков, шариков, косичек, многослойных дисков.</a:t>
            </a:r>
          </a:p>
        </p:txBody>
      </p:sp>
      <p:pic>
        <p:nvPicPr>
          <p:cNvPr id="35845" name="Picture 7" descr="P_20170202_133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50863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611188" y="1339850"/>
            <a:ext cx="820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468313" y="482600"/>
            <a:ext cx="86756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Мозаичная пластилинография</a:t>
            </a:r>
            <a:r>
              <a:rPr lang="ru-RU" sz="2400" b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 горизонтальной поверхности с помощью шариков из пластилина или шарикового пластилина.</a:t>
            </a:r>
          </a:p>
        </p:txBody>
      </p:sp>
      <p:pic>
        <p:nvPicPr>
          <p:cNvPr id="36869" name="Picture 7" descr="P_20170202_133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45323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rgbClr val="EE463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015288" cy="4535487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1" name="Picture 4" descr="P_20170213_173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3887787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P_20170213_1738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052513"/>
            <a:ext cx="36449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9939" name="Picture 7" descr="P_20170202_135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349500"/>
            <a:ext cx="38719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P_20170213_173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39973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rgbClr val="3BC6E7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u="sng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40963" name="Picture 3" descr="P_20170213_164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217987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P_20170213_164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16113"/>
            <a:ext cx="4271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_20170217_153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396081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P_20170217_152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81300"/>
            <a:ext cx="45386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8459787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</a:p>
        </p:txBody>
      </p:sp>
      <p:pic>
        <p:nvPicPr>
          <p:cNvPr id="22531" name="Picture 4" descr="13382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8280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_20170213_170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0338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P_20170217_152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20713"/>
            <a:ext cx="41179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P_20170217_153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0322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7" descr="P_20170217_15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765175"/>
            <a:ext cx="37973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570038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это универсальный метод развития эстетического вкуса, мелкой моторики пальцев,  творческих способностей  дошкольников любого возраста.</a:t>
            </a: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</a:br>
            <a:endParaRPr lang="ru-RU" sz="4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60" name="Picture 4" descr="754811aafc8a017c7a5d87b405b8cd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24175"/>
            <a:ext cx="2768600" cy="3694113"/>
          </a:xfrm>
          <a:prstGeom prst="rect">
            <a:avLst/>
          </a:prstGeom>
          <a:noFill/>
        </p:spPr>
      </p:pic>
      <p:pic>
        <p:nvPicPr>
          <p:cNvPr id="45061" name="Picture 5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068638"/>
            <a:ext cx="4608513" cy="360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lide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692150"/>
            <a:ext cx="702945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Что такое « </a:t>
            </a:r>
            <a:r>
              <a:rPr lang="ru-RU" sz="4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  <a:r>
              <a:rPr lang="ru-RU" sz="4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»?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0800"/>
            <a:ext cx="9144000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— это нетрадиционная техника лепки, которая выражается в  «рисовании» пластилином более или менее выпуклых по объёму (барельефных) изображений на горизонтальной поверхности.</a:t>
            </a:r>
          </a:p>
        </p:txBody>
      </p:sp>
      <p:pic>
        <p:nvPicPr>
          <p:cNvPr id="24580" name="Picture 4" descr="0705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59039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542925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Что такое пластилин?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8064500" cy="3429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00CC"/>
                </a:solidFill>
                <a:latin typeface="Monotype Corsiva" pitchFamily="66" charset="0"/>
              </a:rPr>
              <a:t>Пластилин (итал. plastilina, от др.-греч. πλαστός — лепной) — материал для лепки.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  <a:latin typeface="Monotype Corsiva" pitchFamily="66" charset="0"/>
              </a:rPr>
              <a:t>Изготовляется из очищенного и размельченного порошка глины с добавлением воска, сала и других веществ, препятствующих высыханию. Окрашивается в различные цвета.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660066"/>
                </a:solidFill>
                <a:latin typeface="Monotype Corsiva" pitchFamily="66" charset="0"/>
              </a:rPr>
              <a:t>Служит для выполнения различных фигур и изображений.</a:t>
            </a:r>
          </a:p>
        </p:txBody>
      </p:sp>
      <p:pic>
        <p:nvPicPr>
          <p:cNvPr id="6150" name="Picture 5" descr="i[9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60" y="194345"/>
            <a:ext cx="2224623" cy="1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26" name="Picture 8" descr="527e43d45f890696a33ea6ba1c8c67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68413"/>
            <a:ext cx="388778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CC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38915" name="Picture 5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248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8496300" cy="59753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9900"/>
                </a:solidFill>
                <a:latin typeface="Monotype Corsiva" pitchFamily="66" charset="0"/>
              </a:rPr>
              <a:t>         ЦЕЛЬ: всестороннее развитие ребёнка дошкольного возраста посредством </a:t>
            </a:r>
            <a:r>
              <a:rPr lang="ru-RU" sz="3600" b="1" dirty="0" err="1" smtClean="0">
                <a:solidFill>
                  <a:srgbClr val="009900"/>
                </a:solidFill>
                <a:latin typeface="Monotype Corsiva" pitchFamily="66" charset="0"/>
              </a:rPr>
              <a:t>пластилинографии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3" name="Picture 4" descr="1421487192_plasti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43211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17-683x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76475"/>
            <a:ext cx="3025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85225" cy="60483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</a:t>
            </a: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ЗАДАЧИ: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1. Научить передавать образ предметов, явлений окружающего мира посредством </a:t>
            </a:r>
            <a:r>
              <a:rPr lang="ru-RU" sz="2400" b="1" dirty="0" err="1" smtClean="0">
                <a:solidFill>
                  <a:srgbClr val="660066"/>
                </a:solidFill>
                <a:latin typeface="Monotype Corsiva" pitchFamily="66" charset="0"/>
              </a:rPr>
              <a:t>пластилинографии</a:t>
            </a: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2.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3. Знакомить с цветовой гаммой, с вариантами композиций и разным расположением изображения на листе бумаг.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4. Поддерживать стремление самостоятельно сочетать знакомые техники, помогать осваивать новые, по собственной инициативе объединять различные способы изображения.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5. Поощрять детей воплощать в художественной форме свои представления, переживания, чувства, мысли; поддерживать личностное творческое начало.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6. Развивать мелкую моторику, координацию движения рук, глазомер.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7. Воспитывать навыки аккуратной работы с пластилином.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611188" y="804863"/>
            <a:ext cx="82089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endParaRPr lang="ru-RU" sz="1400">
              <a:ea typeface="Calibri" pitchFamily="34" charset="0"/>
              <a:cs typeface="Times New Roman" pitchFamily="18" charset="0"/>
            </a:endParaRPr>
          </a:p>
          <a:p>
            <a:pPr indent="539750"/>
            <a:r>
              <a:rPr lang="ru-RU" sz="2400">
                <a:ea typeface="Calibri" pitchFamily="34" charset="0"/>
                <a:cs typeface="Times New Roman" pitchFamily="18" charset="0"/>
                <a:hlinkClick r:id="rId2" action="ppaction://hlinkfile"/>
              </a:rPr>
              <a:t>пластил\images.jpg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2" name="Picture 5" descr="slid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828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DSCN43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052513"/>
            <a:ext cx="36353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860800"/>
            <a:ext cx="36718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xfrm flipH="1" flipV="1">
            <a:off x="6019800" y="6721475"/>
            <a:ext cx="568325" cy="136525"/>
          </a:xfrm>
          <a:noFill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013700" cy="1152525"/>
          </a:xfrm>
        </p:spPr>
        <p:txBody>
          <a:bodyPr/>
          <a:lstStyle/>
          <a:p>
            <a:r>
              <a:rPr lang="ru-RU" sz="3600" b="1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Материалы,  используемые в пластилинографии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068638"/>
            <a:ext cx="8208962" cy="31686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Бросовый материал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8677" name="Picture 7" descr="пластилин-для-леп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96975"/>
            <a:ext cx="27352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13689_33a827e78880c684b81a971473094c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3455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3599</TotalTime>
  <Words>325</Words>
  <Application>Microsoft Office PowerPoint</Application>
  <PresentationFormat>Экран (4:3)</PresentationFormat>
  <Paragraphs>49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Calibri</vt:lpstr>
      <vt:lpstr>Monotype Corsiva</vt:lpstr>
      <vt:lpstr>Оформление по умолчанию</vt:lpstr>
      <vt:lpstr>     Муниципальное бюджетное дошкольное образовательное учреждение «Детский сад №123» г. Владивосток Виды изобразительной деятельности в работе с детьми дошкольного возраста. </vt:lpstr>
      <vt:lpstr>Пластилинография</vt:lpstr>
      <vt:lpstr>Что такое « Пластилинография »?</vt:lpstr>
      <vt:lpstr> Что такое пластилин?</vt:lpstr>
      <vt:lpstr>Слайд 5</vt:lpstr>
      <vt:lpstr>Слайд 6</vt:lpstr>
      <vt:lpstr>Слайд 7</vt:lpstr>
      <vt:lpstr>Слайд 8</vt:lpstr>
      <vt:lpstr>Материалы,  используемые в пластилинографии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</vt:lpstr>
      <vt:lpstr>Слайд 19</vt:lpstr>
      <vt:lpstr>Слайд 20</vt:lpstr>
      <vt:lpstr>Слайд 21</vt:lpstr>
      <vt:lpstr>Пластилинография – это универсальный метод развития эстетического вкуса, мелкой моторики пальцев,  творческих способностей  дошкольников любого возраста. </vt:lpstr>
      <vt:lpstr>Слайд 23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Сергей-2016</cp:lastModifiedBy>
  <cp:revision>778</cp:revision>
  <dcterms:created xsi:type="dcterms:W3CDTF">2011-05-21T12:36:00Z</dcterms:created>
  <dcterms:modified xsi:type="dcterms:W3CDTF">2017-02-20T07:49:59Z</dcterms:modified>
</cp:coreProperties>
</file>