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94" r:id="rId2"/>
    <p:sldId id="297" r:id="rId3"/>
    <p:sldId id="298" r:id="rId4"/>
    <p:sldId id="299" r:id="rId5"/>
    <p:sldId id="300" r:id="rId6"/>
    <p:sldId id="301" r:id="rId7"/>
    <p:sldId id="303" r:id="rId8"/>
    <p:sldId id="304" r:id="rId9"/>
    <p:sldId id="305" r:id="rId10"/>
    <p:sldId id="309" r:id="rId11"/>
    <p:sldId id="30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69" autoAdjust="0"/>
    <p:restoredTop sz="94713" autoAdjust="0"/>
  </p:normalViewPr>
  <p:slideViewPr>
    <p:cSldViewPr>
      <p:cViewPr>
        <p:scale>
          <a:sx n="73" d="100"/>
          <a:sy n="73" d="100"/>
        </p:scale>
        <p:origin x="-1104" y="-7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15306-B212-4643-97DA-A744EA781663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06A6B-6921-4B79-BEDD-C9C3010BF3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705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7C99-CBDC-40DB-8383-F7DB2E37CEA9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11A7-8D89-4289-A79B-1F1C3327A3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04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7C99-CBDC-40DB-8383-F7DB2E37CEA9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11A7-8D89-4289-A79B-1F1C3327A3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1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7C99-CBDC-40DB-8383-F7DB2E37CEA9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11A7-8D89-4289-A79B-1F1C3327A3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254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7C99-CBDC-40DB-8383-F7DB2E37CEA9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11A7-8D89-4289-A79B-1F1C3327A3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482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7C99-CBDC-40DB-8383-F7DB2E37CEA9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11A7-8D89-4289-A79B-1F1C3327A3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10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7C99-CBDC-40DB-8383-F7DB2E37CEA9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11A7-8D89-4289-A79B-1F1C3327A3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938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7C99-CBDC-40DB-8383-F7DB2E37CEA9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11A7-8D89-4289-A79B-1F1C3327A3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219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7C99-CBDC-40DB-8383-F7DB2E37CEA9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11A7-8D89-4289-A79B-1F1C3327A3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78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7C99-CBDC-40DB-8383-F7DB2E37CEA9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11A7-8D89-4289-A79B-1F1C3327A3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824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7C99-CBDC-40DB-8383-F7DB2E37CEA9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11A7-8D89-4289-A79B-1F1C3327A3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153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7C99-CBDC-40DB-8383-F7DB2E37CEA9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11A7-8D89-4289-A79B-1F1C3327A3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825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37C99-CBDC-40DB-8383-F7DB2E37CEA9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211A7-8D89-4289-A79B-1F1C3327A34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86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Значение детской художественной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литературы 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79512" y="1700808"/>
            <a:ext cx="8754176" cy="4547592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Художественная литература является важным средством умственного, нравственного и эстетического развития ребенка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Художественная литература открывает и объясняет ребенку жизнь общества и природы, мир человеческих чувств и взаимоотношений. Она развивает мышление и воображение ребенка, обогащает его эмоции, дает прекрасные образцы русского литературного языка, воздействует на личность ребенка, развивает умение тонко чувствовать форму и ритм родного языка.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Воспитательная функция литературы осуществляется особым, присущим лишь искусству способом - </a:t>
            </a:r>
            <a:r>
              <a:rPr lang="ru-RU" sz="2400" b="1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силой воздействия художественного образа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3"/>
          <p:cNvSpPr txBox="1">
            <a:spLocks/>
          </p:cNvSpPr>
          <p:nvPr/>
        </p:nvSpPr>
        <p:spPr>
          <a:xfrm>
            <a:off x="611560" y="764704"/>
            <a:ext cx="8322128" cy="5904656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ru-RU" sz="2400" dirty="0" smtClean="0"/>
              <a:t>       </a:t>
            </a:r>
            <a:r>
              <a:rPr lang="ru-RU" sz="2400" b="1" u="sng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занятия</a:t>
            </a:r>
          </a:p>
          <a:p>
            <a:pPr>
              <a:buFont typeface="Arial" pitchFamily="34" charset="0"/>
              <a:buNone/>
            </a:pPr>
            <a:r>
              <a:rPr lang="ru-RU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часть</a:t>
            </a:r>
          </a:p>
          <a:p>
            <a:pPr>
              <a:buFont typeface="Arial" pitchFamily="34" charset="0"/>
              <a:buNone/>
            </a:pPr>
            <a:r>
              <a:rPr lang="ru-RU" sz="2400" b="1" u="sng" dirty="0" smtClean="0">
                <a:solidFill>
                  <a:srgbClr val="7030A0"/>
                </a:solidFill>
              </a:rPr>
              <a:t>Цель</a:t>
            </a:r>
            <a:r>
              <a:rPr lang="ru-RU" sz="2400" b="1" dirty="0" smtClean="0">
                <a:solidFill>
                  <a:srgbClr val="7030A0"/>
                </a:solidFill>
              </a:rPr>
              <a:t>- ввести детей в мир будущего произведения, заинтересовать, объяснить трудные слова.</a:t>
            </a:r>
          </a:p>
          <a:p>
            <a:pPr>
              <a:buFont typeface="Arial" pitchFamily="34" charset="0"/>
              <a:buNone/>
            </a:pPr>
            <a:r>
              <a:rPr lang="ru-RU" sz="2400" b="1" dirty="0" smtClean="0">
                <a:solidFill>
                  <a:srgbClr val="7030A0"/>
                </a:solidFill>
              </a:rPr>
              <a:t>Организуется в виде беседы и чтения произведения.</a:t>
            </a:r>
          </a:p>
          <a:p>
            <a:pPr>
              <a:buFont typeface="Arial" pitchFamily="34" charset="0"/>
              <a:buNone/>
            </a:pPr>
            <a:r>
              <a:rPr lang="ru-RU" sz="2400" b="1" u="sng" dirty="0" smtClean="0">
                <a:solidFill>
                  <a:srgbClr val="7030A0"/>
                </a:solidFill>
              </a:rPr>
              <a:t>Прием</a:t>
            </a:r>
            <a:r>
              <a:rPr lang="ru-RU" sz="2400" b="1" dirty="0" smtClean="0">
                <a:solidFill>
                  <a:srgbClr val="7030A0"/>
                </a:solidFill>
              </a:rPr>
              <a:t>: в младших группах- наглядный материал, в старших- вводная беседа, в которой актуализируется  опыт детей, сообщаются  краткие сведения об авторе.</a:t>
            </a:r>
          </a:p>
          <a:p>
            <a:pPr>
              <a:buFont typeface="Arial" pitchFamily="34" charset="0"/>
              <a:buNone/>
            </a:pPr>
            <a:endParaRPr lang="ru-RU" sz="2400" b="1" dirty="0" smtClean="0">
              <a:solidFill>
                <a:srgbClr val="7030A0"/>
              </a:solidFill>
            </a:endParaRPr>
          </a:p>
          <a:p>
            <a:pPr>
              <a:buFont typeface="Arial" pitchFamily="34" charset="0"/>
              <a:buNone/>
            </a:pPr>
            <a:r>
              <a:rPr lang="ru-RU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часть</a:t>
            </a:r>
            <a:r>
              <a:rPr lang="ru-RU" sz="2400" b="1" dirty="0" smtClean="0">
                <a:solidFill>
                  <a:srgbClr val="FF0000"/>
                </a:solidFill>
              </a:rPr>
              <a:t>  </a:t>
            </a:r>
            <a:r>
              <a:rPr lang="ru-RU" sz="2400" b="1" dirty="0" smtClean="0">
                <a:solidFill>
                  <a:srgbClr val="7030A0"/>
                </a:solidFill>
              </a:rPr>
              <a:t>Беседа о литературном произведении.</a:t>
            </a:r>
          </a:p>
          <a:p>
            <a:pPr>
              <a:buFont typeface="Arial" pitchFamily="34" charset="0"/>
              <a:buNone/>
            </a:pPr>
            <a:r>
              <a:rPr lang="ru-RU" sz="2400" b="1" u="sng" dirty="0" smtClean="0">
                <a:solidFill>
                  <a:srgbClr val="7030A0"/>
                </a:solidFill>
              </a:rPr>
              <a:t>Цель</a:t>
            </a:r>
            <a:r>
              <a:rPr lang="ru-RU" sz="2400" b="1" dirty="0" smtClean="0">
                <a:solidFill>
                  <a:srgbClr val="7030A0"/>
                </a:solidFill>
              </a:rPr>
              <a:t> – углубить первоначальное восприятие, помочь осознать смысл произведения, усилить эмоциональное восприятие, побудить воображение.</a:t>
            </a:r>
          </a:p>
          <a:p>
            <a:pPr>
              <a:buFont typeface="Arial" pitchFamily="34" charset="0"/>
              <a:buNone/>
            </a:pPr>
            <a:r>
              <a:rPr lang="ru-RU" sz="2400" b="1" u="sng" dirty="0" smtClean="0">
                <a:solidFill>
                  <a:srgbClr val="7030A0"/>
                </a:solidFill>
              </a:rPr>
              <a:t>Ведущий прием</a:t>
            </a:r>
            <a:r>
              <a:rPr lang="ru-RU" sz="2400" b="1" dirty="0" smtClean="0">
                <a:solidFill>
                  <a:srgbClr val="7030A0"/>
                </a:solidFill>
              </a:rPr>
              <a:t>: вопросы ( должны быть оправданы и целесообразны)</a:t>
            </a:r>
          </a:p>
        </p:txBody>
      </p:sp>
    </p:spTree>
    <p:extLst>
      <p:ext uri="{BB962C8B-B14F-4D97-AF65-F5344CB8AC3E}">
        <p14:creationId xmlns:p14="http://schemas.microsoft.com/office/powerpoint/2010/main" val="1556169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Ведущий прием в беседе - </a:t>
            </a: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</a:t>
            </a:r>
            <a:endParaRPr lang="ru-RU" sz="3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95536" y="1268760"/>
            <a:ext cx="8538152" cy="5400600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>
              <a:buNone/>
            </a:pPr>
            <a:r>
              <a:rPr 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вопросов: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2000" b="1" i="1" dirty="0" smtClean="0"/>
              <a:t>Вопросы по содержанию литературного произведения (в старших группах эти вопросы должны быть очень точными, воспроизводить существенные для понимания смысла детали);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2000" b="1" i="1" dirty="0" smtClean="0"/>
              <a:t>Вопросы, выясняющие эмоциональное отношение детей к прочитанному;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2000" b="1" i="1" dirty="0" smtClean="0"/>
              <a:t>Вопросы, помогающие ребенку установить причинно-следственные связи, раскрыть мотивы поступков героев;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2000" b="1" i="1" dirty="0" smtClean="0"/>
              <a:t>Вопросы, обогащающие внимание детей на авторские приемы изображения (язык);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2000" b="1" i="1" dirty="0" smtClean="0"/>
              <a:t>Вопросы, помогающие детям осознать авторский замысел произведения;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2000" b="1" i="1" dirty="0" smtClean="0"/>
              <a:t>Вопросы, помогающие детям связать личный жизненный опыт с            авторским текстом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82168" cy="936104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algn="l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Особенности восприятия </a:t>
            </a:r>
            <a:b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литературных произведений детьми </a:t>
            </a:r>
            <a:b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ru-RU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младшего дошкольного возраста</a:t>
            </a:r>
            <a:endParaRPr lang="ru-RU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3528" y="1196752"/>
            <a:ext cx="8610160" cy="5328592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70000" lnSpcReduction="20000"/>
          </a:bodyPr>
          <a:lstStyle/>
          <a:p>
            <a:pPr>
              <a:buClr>
                <a:schemeClr val="accent3"/>
              </a:buClr>
              <a:buFont typeface="Wingdings" pitchFamily="2" charset="2"/>
              <a:buChar char="q"/>
            </a:pPr>
            <a:r>
              <a:rPr lang="ru-RU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Тесная зависимость понимания художественного произведения от непосредственного личного опыта ребёнка;</a:t>
            </a:r>
          </a:p>
          <a:p>
            <a:pPr>
              <a:buClr>
                <a:schemeClr val="accent3"/>
              </a:buClr>
              <a:buFont typeface="Wingdings" pitchFamily="2" charset="2"/>
              <a:buChar char="q"/>
            </a:pPr>
            <a:r>
              <a:rPr lang="ru-RU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Детей интересует прежде всего фабула ( цепь связанных между собой событий);</a:t>
            </a:r>
          </a:p>
          <a:p>
            <a:pPr>
              <a:buClr>
                <a:schemeClr val="accent3"/>
              </a:buClr>
              <a:buFont typeface="Wingdings" pitchFamily="2" charset="2"/>
              <a:buChar char="q"/>
            </a:pPr>
            <a:r>
              <a:rPr lang="ru-RU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Установление наиболее легко осознаваемых связей, когда события чётко следует друг за другом и последующее логически вытекает из предыдущего;</a:t>
            </a:r>
          </a:p>
          <a:p>
            <a:pPr>
              <a:buClr>
                <a:schemeClr val="accent3"/>
              </a:buClr>
              <a:buFont typeface="Wingdings" pitchFamily="2" charset="2"/>
              <a:buChar char="q"/>
            </a:pPr>
            <a:r>
              <a:rPr lang="ru-RU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Способность некоторое время сосредоточенно слушать, не отвлекаясь;</a:t>
            </a:r>
          </a:p>
          <a:p>
            <a:pPr>
              <a:buClr>
                <a:schemeClr val="accent3"/>
              </a:buClr>
              <a:buFont typeface="Wingdings" pitchFamily="2" charset="2"/>
              <a:buChar char="q"/>
            </a:pPr>
            <a:r>
              <a:rPr lang="ru-RU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центре внимания детей – главный персонаж; </a:t>
            </a:r>
          </a:p>
          <a:p>
            <a:pPr>
              <a:buClr>
                <a:schemeClr val="accent3"/>
              </a:buClr>
              <a:buFont typeface="Wingdings" pitchFamily="2" charset="2"/>
              <a:buChar char="q"/>
            </a:pPr>
            <a:r>
              <a:rPr lang="ru-RU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Эмоциональное отношение к героям ярко выражено;</a:t>
            </a:r>
          </a:p>
          <a:p>
            <a:pPr>
              <a:buClr>
                <a:schemeClr val="accent3"/>
              </a:buClr>
              <a:buFont typeface="Wingdings" pitchFamily="2" charset="2"/>
              <a:buChar char="q"/>
            </a:pPr>
            <a:r>
              <a:rPr lang="ru-RU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Ребёнок прежде всего видит действия и поступки персонажа, но не понимает мотивов его поведения;</a:t>
            </a:r>
          </a:p>
          <a:p>
            <a:pPr>
              <a:buClr>
                <a:schemeClr val="accent3"/>
              </a:buClr>
              <a:buFont typeface="Wingdings" pitchFamily="2" charset="2"/>
              <a:buChar char="q"/>
            </a:pPr>
            <a:r>
              <a:rPr lang="ru-RU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Тяга к ритмической структуре речи, рифме (дети повторяют слова, которые в тексте ритмически чередуются, качают головой, хлопают в ладоши и пр.);</a:t>
            </a:r>
          </a:p>
          <a:p>
            <a:pPr>
              <a:buClr>
                <a:schemeClr val="accent3"/>
              </a:buClr>
              <a:buFont typeface="Wingdings" pitchFamily="2" charset="2"/>
              <a:buChar char="q"/>
            </a:pPr>
            <a:r>
              <a:rPr lang="ru-RU" sz="29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Открытое непосредственное выражение эмоций (улыбка, смех, радостные восклицания, выразительная мимика).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274320"/>
            <a:ext cx="8754176" cy="1426488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Особенности восприятия </a:t>
            </a:r>
            <a:b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литературных произведений детьми </a:t>
            </a:r>
            <a:b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ru-RU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среднего дошкольного возраста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251520" y="1556792"/>
            <a:ext cx="8682168" cy="4968552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47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2900" b="1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Способны глубже вникать в содержание произведения, осваивать в известной мере возникающие у них чувства и, руководствуясь ими, определять своё отношение к событиям, героям;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48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Уже в состоянии не просто слушать, но и вслушиваться в звучание художественной речи, отличать присущие ей особенности;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48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Легко устанавливают простые причинно-следственные связи в сюжете;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48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Характеризуя героев, чаще всего высказывают правильные суждения об их поступках, опираясь при этом на свои представления о нормах поведения и личный опыт;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48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Проявляют ярко выраженную реакцию на слово, интерес к нему, стремление неоднократно воспроизводить его, обыгрывать</a:t>
            </a:r>
            <a:r>
              <a:rPr lang="ru-RU" sz="48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RU" sz="4800" b="1" i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54176" cy="792088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Особенности восприятия </a:t>
            </a:r>
            <a:b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литературных произведений  </a:t>
            </a:r>
            <a:b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r>
              <a:rPr lang="ru-RU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старшими дошкольниками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0" y="1124744"/>
            <a:ext cx="8933688" cy="5544616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77500" lnSpcReduction="20000"/>
          </a:bodyPr>
          <a:lstStyle/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2900" b="1" i="1" dirty="0" smtClean="0"/>
              <a:t>Пристальный интерес к содержанию произведения, к установлению многообразных связей;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2900" b="1" i="1" dirty="0" smtClean="0"/>
              <a:t> Формирование умения воспринимать литературное произведение в единстве содержания и формы;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2900" b="1" i="1" dirty="0" smtClean="0"/>
              <a:t>Рост внимания к выразительным средствам языка;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2900" b="1" i="1" dirty="0" smtClean="0"/>
              <a:t>Герои произведения становятся им ближе и понятнее;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2900" b="1" i="1" dirty="0" smtClean="0"/>
              <a:t>Сочувствие персонажам, волнение за их судьбу приобретают осознанный характер;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2900" b="1" i="1" dirty="0" smtClean="0"/>
              <a:t>Понимание сложных скрытых мотивов поведения героев;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2900" b="1" i="1" dirty="0" smtClean="0"/>
              <a:t> Чувства и переживания детей при слушании произведений уже достаточно глубоки и устойчивы, разнообразны и способы их выражения: в одних случаях ребята улыбаются, громко смеются, откидываются на спинку стула, поворачиваются друг к другу, в других же – их внешняя активность тормозится (они затихают, сидят неподвижно, напряжённо слушают читающего);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2900" b="1" i="1" dirty="0" smtClean="0"/>
              <a:t>Способность к элементарному анализу литературных произведений</a:t>
            </a:r>
            <a:r>
              <a:rPr lang="ru-RU" sz="29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54176" cy="778098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Задачи и содержание ознакомления </a:t>
            </a:r>
            <a:b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детей с  художественной литературой</a:t>
            </a:r>
            <a:endParaRPr lang="ru-RU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23528" y="1124744"/>
            <a:ext cx="8610160" cy="5256584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>
              <a:buClr>
                <a:srgbClr val="7030A0"/>
              </a:buClr>
              <a:buFont typeface="Wingdings" pitchFamily="2" charset="2"/>
              <a:buChar char="q"/>
            </a:pPr>
            <a:r>
              <a:rPr lang="ru-RU" sz="2400" b="1" i="1" u="sng" dirty="0" smtClean="0"/>
              <a:t>Воспитывать интерес к художественной литературе</a:t>
            </a:r>
            <a:r>
              <a:rPr lang="ru-RU" sz="2400" b="1" i="1" dirty="0" smtClean="0"/>
              <a:t>, развивать способность к целостному восприятию произведений разных жанров, обеспечить усвоение содержания произведения и эмоциональную отзывчивость на него;</a:t>
            </a:r>
          </a:p>
          <a:p>
            <a:pPr>
              <a:buClr>
                <a:srgbClr val="7030A0"/>
              </a:buClr>
              <a:buFont typeface="Wingdings" pitchFamily="2" charset="2"/>
              <a:buChar char="q"/>
            </a:pPr>
            <a:r>
              <a:rPr lang="ru-RU" sz="2400" b="1" i="1" u="sng" dirty="0" smtClean="0"/>
              <a:t>Формировать первоначальные представления о жанрах художественной литературы, их особенностях</a:t>
            </a:r>
            <a:r>
              <a:rPr lang="ru-RU" sz="2400" b="1" i="1" dirty="0" smtClean="0"/>
              <a:t>;                        о композиции, о простейших элементах образности в языке; улавливать музыкальность, звучность, ритмичность, красоту и поэтичность рассказов, сказок, стихов;</a:t>
            </a:r>
          </a:p>
          <a:p>
            <a:pPr>
              <a:buClr>
                <a:srgbClr val="7030A0"/>
              </a:buClr>
              <a:buFont typeface="Wingdings" pitchFamily="2" charset="2"/>
              <a:buChar char="q"/>
            </a:pPr>
            <a:r>
              <a:rPr lang="ru-RU" sz="2400" b="1" i="1" u="sng" dirty="0" smtClean="0"/>
              <a:t>Воспитывать литературно-художественный вкус,  любовь  к художественной литературе</a:t>
            </a:r>
            <a:endParaRPr lang="ru-RU" sz="2400" b="1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274320"/>
            <a:ext cx="8754176" cy="634400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             </a:t>
            </a:r>
            <a:r>
              <a:rPr lang="ru-RU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Формы работы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по ознакомлению</a:t>
            </a:r>
            <a:b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с художественной литературой </a:t>
            </a:r>
            <a:b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детей дошкольного возраста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395536" y="1196752"/>
            <a:ext cx="8496944" cy="5472608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17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700" b="1" i="1" dirty="0" smtClean="0"/>
              <a:t>Чтение художественных произведений;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1700" b="1" i="1" dirty="0" smtClean="0"/>
              <a:t> Беседа после прочтения;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1700" b="1" i="1" dirty="0" smtClean="0"/>
              <a:t> Проигрывание ситуаций;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1700" b="1" i="1" dirty="0" smtClean="0"/>
              <a:t> Тематические выставки, посвященные творчеству писателей; ознакомление с биографиями писателей;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1700" b="1" i="1" dirty="0" smtClean="0"/>
              <a:t> Театрализация;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1700" b="1" i="1" dirty="0" smtClean="0"/>
              <a:t> Придумывание сказок, рассказов;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1700" b="1" i="1" dirty="0" smtClean="0"/>
              <a:t>Оформление книжных уголков;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1700" b="1" i="1" dirty="0" smtClean="0"/>
              <a:t>Создание  «</a:t>
            </a:r>
            <a:r>
              <a:rPr lang="ru-RU" sz="1700" b="1" i="1" dirty="0" err="1" smtClean="0"/>
              <a:t>Книжкиной</a:t>
            </a:r>
            <a:r>
              <a:rPr lang="ru-RU" sz="1700" b="1" i="1" dirty="0" smtClean="0"/>
              <a:t>  больницы»;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1700" b="1" i="1" dirty="0" smtClean="0"/>
              <a:t>Выставки рисунков и поделок;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1700" b="1" i="1" dirty="0" smtClean="0"/>
              <a:t>Создание книжек-самоделок;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1700" b="1" i="1" dirty="0" smtClean="0"/>
              <a:t>Празднование именин произведения;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1700" b="1" i="1" dirty="0" smtClean="0"/>
              <a:t>Оформление макетов по мотивам любимых сказок;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1700" b="1" i="1" dirty="0" smtClean="0"/>
              <a:t>Создание семейных библиотек;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1700" b="1" i="1" dirty="0" smtClean="0"/>
              <a:t>Посещение занятий в библиотеках;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1700" b="1" i="1" dirty="0" smtClean="0"/>
              <a:t>Вечера сказок, загадок; 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1700" b="1" i="1" dirty="0" smtClean="0"/>
              <a:t>Литературные викторины</a:t>
            </a:r>
            <a:r>
              <a:rPr lang="ru-RU" sz="1700" b="1" i="1" dirty="0" smtClean="0"/>
              <a:t>.</a:t>
            </a:r>
            <a:endParaRPr lang="ru-RU" sz="1700" b="1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274320"/>
            <a:ext cx="8466144" cy="1138456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 методы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ознакомления </a:t>
            </a:r>
            <a:b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  художественной литературой 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539552" y="1916832"/>
            <a:ext cx="8424936" cy="4248472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>
              <a:spcBef>
                <a:spcPts val="0"/>
              </a:spcBef>
              <a:buClr>
                <a:schemeClr val="accent3">
                  <a:lumMod val="75000"/>
                </a:schemeClr>
              </a:buClr>
              <a:buNone/>
            </a:pPr>
            <a:endParaRPr lang="ru-RU" sz="3200" b="1" i="1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0"/>
              </a:spcBef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30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000" b="1" i="1" dirty="0" smtClean="0"/>
              <a:t>Чтение воспитателя по   книге или наизусть;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3000" b="1" i="1" dirty="0" smtClean="0"/>
              <a:t> Рассказывание  воспитателя;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3000" b="1" i="1" dirty="0" smtClean="0"/>
              <a:t> </a:t>
            </a:r>
            <a:r>
              <a:rPr lang="ru-RU" sz="3000" b="1" i="1" dirty="0" err="1" smtClean="0"/>
              <a:t>Инсценирование</a:t>
            </a:r>
            <a:r>
              <a:rPr lang="ru-RU" sz="3000" b="1" i="1" dirty="0" smtClean="0"/>
              <a:t>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3000" b="1" i="1" dirty="0" smtClean="0"/>
              <a:t> Заучивание наизусть.</a:t>
            </a:r>
          </a:p>
          <a:p>
            <a:pPr>
              <a:buClr>
                <a:schemeClr val="accent3">
                  <a:lumMod val="75000"/>
                </a:schemeClr>
              </a:buClr>
              <a:buNone/>
            </a:pP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354480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занятий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ознакомлению </a:t>
            </a:r>
            <a:b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художественной литературой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51520" y="2060848"/>
            <a:ext cx="8682168" cy="4320480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36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600" b="1" i="1" dirty="0" smtClean="0"/>
              <a:t>Чтение и рассказывание</a:t>
            </a:r>
            <a:r>
              <a:rPr lang="ru-RU" sz="3600" b="1" i="1" dirty="0" smtClean="0"/>
              <a:t>;</a:t>
            </a:r>
            <a:endParaRPr lang="ru-RU" sz="3600" b="1" i="1" dirty="0" smtClean="0"/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3600" b="1" i="1" dirty="0" smtClean="0"/>
              <a:t> Беседы на литературные темы</a:t>
            </a:r>
            <a:r>
              <a:rPr lang="ru-RU" sz="3600" b="1" i="1" dirty="0" smtClean="0"/>
              <a:t>;</a:t>
            </a:r>
            <a:endParaRPr lang="ru-RU" sz="3600" b="1" i="1" dirty="0" smtClean="0"/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3600" b="1" i="1" dirty="0" smtClean="0"/>
              <a:t> Пересказ от лица литературного героя;</a:t>
            </a:r>
          </a:p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q"/>
            </a:pPr>
            <a:r>
              <a:rPr lang="ru-RU" sz="3600" b="1" i="1" dirty="0" smtClean="0"/>
              <a:t> Драматизация литературного </a:t>
            </a:r>
            <a:r>
              <a:rPr lang="ru-RU" sz="3600" b="1" i="1" dirty="0" smtClean="0"/>
              <a:t>произведения</a:t>
            </a:r>
            <a:endParaRPr lang="ru-RU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10160" cy="1152128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Методика проведения вида занятия: </a:t>
            </a:r>
            <a:b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ru-RU" sz="32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Чтение и рассказывание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55576" y="1484784"/>
            <a:ext cx="7632848" cy="5184576"/>
          </a:xfr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7030A0"/>
                </a:solidFill>
              </a:rPr>
              <a:t> </a:t>
            </a:r>
            <a:r>
              <a:rPr lang="ru-RU" sz="2400" b="1" u="sng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Подготовка к занятию</a:t>
            </a:r>
          </a:p>
          <a:p>
            <a:pPr>
              <a:buNone/>
            </a:pPr>
            <a:r>
              <a:rPr lang="ru-RU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Воспитателя</a:t>
            </a: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ru-RU" sz="2000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Знакомство с произведением</a:t>
            </a:r>
            <a:endParaRPr lang="ru-RU" sz="2000" u="sng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1700" b="1" dirty="0" smtClean="0">
                <a:solidFill>
                  <a:srgbClr val="7030A0"/>
                </a:solidFill>
              </a:rPr>
              <a:t>(элементарный литературоведческий анализ):</a:t>
            </a: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ru-RU" sz="1700" b="1" dirty="0" smtClean="0">
                <a:solidFill>
                  <a:srgbClr val="7030A0"/>
                </a:solidFill>
              </a:rPr>
              <a:t>Идея произведения</a:t>
            </a: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ru-RU" sz="1700" b="1" dirty="0" smtClean="0">
                <a:solidFill>
                  <a:srgbClr val="7030A0"/>
                </a:solidFill>
              </a:rPr>
              <a:t>Герои произведения</a:t>
            </a:r>
          </a:p>
          <a:p>
            <a:pPr>
              <a:buClr>
                <a:srgbClr val="7030A0"/>
              </a:buClr>
              <a:buFont typeface="Wingdings" pitchFamily="2" charset="2"/>
              <a:buChar char="§"/>
            </a:pPr>
            <a:r>
              <a:rPr lang="ru-RU" sz="1700" b="1" dirty="0" smtClean="0">
                <a:solidFill>
                  <a:srgbClr val="7030A0"/>
                </a:solidFill>
              </a:rPr>
              <a:t>Литературные детали, язык произведения</a:t>
            </a: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ru-RU" sz="2000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Выразительное прочтение</a:t>
            </a:r>
          </a:p>
          <a:p>
            <a:pPr>
              <a:buClr>
                <a:srgbClr val="7030A0"/>
              </a:buClr>
              <a:buNone/>
            </a:pPr>
            <a:r>
              <a:rPr lang="ru-RU" sz="2000" dirty="0" smtClean="0">
                <a:solidFill>
                  <a:srgbClr val="7030A0"/>
                </a:solidFill>
              </a:rPr>
              <a:t>     </a:t>
            </a:r>
            <a:r>
              <a:rPr lang="ru-RU" sz="1700" b="1" u="sng" dirty="0" smtClean="0">
                <a:solidFill>
                  <a:srgbClr val="7030A0"/>
                </a:solidFill>
              </a:rPr>
              <a:t>Цель</a:t>
            </a:r>
            <a:r>
              <a:rPr lang="ru-RU" sz="1700" b="1" dirty="0" smtClean="0">
                <a:solidFill>
                  <a:srgbClr val="7030A0"/>
                </a:solidFill>
              </a:rPr>
              <a:t>- донести авторский замысел, идею произведения, выразить свое отношение.</a:t>
            </a:r>
          </a:p>
          <a:p>
            <a:pPr>
              <a:buClr>
                <a:srgbClr val="7030A0"/>
              </a:buClr>
              <a:buFont typeface="Wingdings" pitchFamily="2" charset="2"/>
              <a:buChar char="Ø"/>
            </a:pPr>
            <a:r>
              <a:rPr lang="ru-RU" sz="1900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Отбор методических средств</a:t>
            </a:r>
            <a:endParaRPr lang="ru-RU" sz="1900" u="sng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sz="19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Детей</a:t>
            </a:r>
          </a:p>
          <a:p>
            <a:pPr>
              <a:buNone/>
            </a:pPr>
            <a:r>
              <a:rPr lang="ru-RU" sz="1800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</a:t>
            </a:r>
            <a:r>
              <a:rPr lang="ru-RU" sz="1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sz="1600" b="1" dirty="0" smtClean="0">
                <a:solidFill>
                  <a:srgbClr val="7030A0"/>
                </a:solidFill>
              </a:rPr>
              <a:t>накопление опыта, необходимого для осмысления литературного произведения (опыт знаний, наблюдений, эмоциональных переживаний)</a:t>
            </a:r>
            <a:endParaRPr lang="ru-RU" sz="1600" b="1" u="sng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1678</TotalTime>
  <Words>892</Words>
  <Application>Microsoft Office PowerPoint</Application>
  <PresentationFormat>Экран (4:3)</PresentationFormat>
  <Paragraphs>92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Значение детской художественной литературы </vt:lpstr>
      <vt:lpstr>                     Особенности восприятия            литературных произведений детьми               младшего дошкольного возраста</vt:lpstr>
      <vt:lpstr>                     Особенности восприятия          литературных произведений детьми               среднего дошкольного возраста</vt:lpstr>
      <vt:lpstr>                  Особенности восприятия              литературных произведений                   старшими дошкольниками</vt:lpstr>
      <vt:lpstr>       Задачи и содержание ознакомления       детей с  художественной литературой</vt:lpstr>
      <vt:lpstr>             Формы работы  по ознакомлению               с художественной литературой                  детей дошкольного возраста</vt:lpstr>
      <vt:lpstr> Основные  методы ознакомления   с  художественной литературой </vt:lpstr>
      <vt:lpstr>Виды занятий по ознакомлению  с художественной литературой</vt:lpstr>
      <vt:lpstr>Методика проведения вида занятия:               Чтение и рассказывание           </vt:lpstr>
      <vt:lpstr>Презентация PowerPoint</vt:lpstr>
      <vt:lpstr> Ведущий прием в беседе - вопрос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Детская психология  Презентация на тему  «Периодизация возрастного психического развития»</dc:title>
  <dc:creator>Аи</dc:creator>
  <cp:lastModifiedBy>Пользователь</cp:lastModifiedBy>
  <cp:revision>190</cp:revision>
  <dcterms:created xsi:type="dcterms:W3CDTF">2014-11-03T10:59:06Z</dcterms:created>
  <dcterms:modified xsi:type="dcterms:W3CDTF">2018-12-23T16:13:39Z</dcterms:modified>
</cp:coreProperties>
</file>