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94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5" r:id="rId10"/>
    <p:sldId id="309" r:id="rId11"/>
    <p:sldId id="30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9" autoAdjust="0"/>
    <p:restoredTop sz="94713" autoAdjust="0"/>
  </p:normalViewPr>
  <p:slideViewPr>
    <p:cSldViewPr>
      <p:cViewPr>
        <p:scale>
          <a:sx n="73" d="100"/>
          <a:sy n="73" d="100"/>
        </p:scale>
        <p:origin x="-110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15306-B212-4643-97DA-A744EA781663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06A6B-6921-4B79-BEDD-C9C3010BF3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70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25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8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0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3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1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8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2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5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2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7C99-CBDC-40DB-8383-F7DB2E37CEA9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6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детской художественной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литературы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700808"/>
            <a:ext cx="8754176" cy="4547592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Художественная литература является важным средством умственного, нравственного и эстетического развития ребенка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Художественная литература открывает и объясняет ребенку жизнь общества и природы, мир человеческих чувств и взаимоотношений. Она развивает мышление и воображение ребенка, обогащает его эмоции, дает прекрасные образцы русского литературного языка, воздействует на личность ребенка, развивает умение тонко чувствовать форму и ритм родного языка.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Воспитательная функция литературы осуществляется особым, присущим лишь искусству способом - </a:t>
            </a:r>
            <a:r>
              <a:rPr lang="ru-RU" sz="2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силой воздействия художественного образа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3"/>
          <p:cNvSpPr txBox="1">
            <a:spLocks/>
          </p:cNvSpPr>
          <p:nvPr/>
        </p:nvSpPr>
        <p:spPr>
          <a:xfrm>
            <a:off x="611560" y="764704"/>
            <a:ext cx="8322128" cy="5904656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400" dirty="0" smtClean="0"/>
              <a:t>      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занятия</a:t>
            </a: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часть</a:t>
            </a: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Цель</a:t>
            </a:r>
            <a:r>
              <a:rPr lang="ru-RU" sz="2400" b="1" dirty="0" smtClean="0">
                <a:solidFill>
                  <a:srgbClr val="7030A0"/>
                </a:solidFill>
              </a:rPr>
              <a:t>- ввести детей в мир будущего произведения, заинтересовать, объяснить трудные слова.</a:t>
            </a:r>
          </a:p>
          <a:p>
            <a:pPr>
              <a:buFont typeface="Arial" pitchFamily="34" charset="0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Организуется в виде беседы и чтения произведения.</a:t>
            </a: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Прием</a:t>
            </a:r>
            <a:r>
              <a:rPr lang="ru-RU" sz="2400" b="1" dirty="0" smtClean="0">
                <a:solidFill>
                  <a:srgbClr val="7030A0"/>
                </a:solidFill>
              </a:rPr>
              <a:t>: в младших группах- наглядный материал, в старших- вводная беседа, в которой актуализируется  опыт детей, сообщаются  краткие сведения об авторе.</a:t>
            </a:r>
          </a:p>
          <a:p>
            <a:pPr>
              <a:buFont typeface="Arial" pitchFamily="34" charset="0"/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часть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</a:rPr>
              <a:t>Беседа о литературном произведении.</a:t>
            </a: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Цель</a:t>
            </a:r>
            <a:r>
              <a:rPr lang="ru-RU" sz="2400" b="1" dirty="0" smtClean="0">
                <a:solidFill>
                  <a:srgbClr val="7030A0"/>
                </a:solidFill>
              </a:rPr>
              <a:t> – углубить первоначальное восприятие, помочь осознать смысл произведения, усилить эмоциональное восприятие, побудить воображение.</a:t>
            </a:r>
          </a:p>
          <a:p>
            <a:pPr>
              <a:buFont typeface="Arial" pitchFamily="34" charset="0"/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Ведущий прием</a:t>
            </a:r>
            <a:r>
              <a:rPr lang="ru-RU" sz="2400" b="1" dirty="0" smtClean="0">
                <a:solidFill>
                  <a:srgbClr val="7030A0"/>
                </a:solidFill>
              </a:rPr>
              <a:t>: вопросы ( должны быть оправданы и целесообразны)</a:t>
            </a:r>
          </a:p>
        </p:txBody>
      </p:sp>
    </p:spTree>
    <p:extLst>
      <p:ext uri="{BB962C8B-B14F-4D97-AF65-F5344CB8AC3E}">
        <p14:creationId xmlns:p14="http://schemas.microsoft.com/office/powerpoint/2010/main" val="155616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Ведущий прием в беседе -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</a:t>
            </a:r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268760"/>
            <a:ext cx="8538152" cy="54006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вопросов: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 по содержанию литературного произведения (в старших группах эти вопросы должны быть очень точными, воспроизводить существенные для понимания смысла детали);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Вопросы, выясняющие эмоциональное отношение детей к прочитанному;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Вопросы, помогающие ребенку установить причинно-следственные связи, раскрыть мотивы поступков героев;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Вопросы, обогащающие внимание детей на авторские приемы изображения (язык);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Вопросы, помогающие детям осознать авторский замысел произведения;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000" b="1" i="1" dirty="0" smtClean="0"/>
              <a:t>Вопросы, помогающие детям связать личный жизненный опыт с            авторским текстом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936104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Особенности восприятия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литературных произведений детьми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младшего дошкольного возраста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8610160" cy="5328592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Тесная зависимость понимания художественного произведения от непосредственного личного опыта ребёнка;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Детей интересует прежде всего фабула ( цепь связанных между собой событий);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Установление наиболее легко осознаваемых связей, когда события чётко следует друг за другом и последующее логически вытекает из предыдущего;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Способность некоторое время сосредоточенно слушать, не отвлекаясь;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центре внимания детей – главный персонаж; 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Эмоциональное отношение к героям ярко выражено;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Ребёнок прежде всего видит действия и поступки персонажа, но не понимает мотивов его поведения;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Тяга к ритмической структуре речи, рифме (дети повторяют слова, которые в тексте ритмически чередуются, качают головой, хлопают в ладоши и пр.);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Открытое непосредственное выражение эмоций (улыбка, смех, радостные восклицания, выразительная мимика).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142648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Особенности восприятия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литературных произведений детьми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 дошкольного возраста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1556792"/>
            <a:ext cx="8682168" cy="4968552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Способны глубже вникать в содержание произведения, осваивать в известной мере возникающие у них чувства и, руководствуясь ими, определять своё отношение к событиям, героям;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Уже в состоянии не просто слушать, но и вслушиваться в звучание художественной речи, отличать присущие ей особенности;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Легко устанавливают простые причинно-следственные связи в сюжете;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Характеризуя героев, чаще всего высказывают правильные суждения об их поступках, опираясь при этом на свои представления о нормах поведения и личный опыт;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Проявляют ярко выраженную реакцию на слово, интерес к нему, стремление неоднократно воспроизводить его, обыгрывать</a:t>
            </a: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4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54176" cy="79208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Особенности восприятия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литературных произведений 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старшими дошкольниками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1124744"/>
            <a:ext cx="8933688" cy="554461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Пристальный интерес к содержанию произведения, к установлению многообразных связей;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 Формирование умения воспринимать литературное произведение в единстве содержания и формы;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Рост внимания к выразительным средствам языка;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Герои произведения становятся им ближе и понятнее;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Сочувствие персонажам, волнение за их судьбу приобретают осознанный характер;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Понимание сложных скрытых мотивов поведения героев;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 Чувства и переживания детей при слушании произведений уже достаточно глубоки и устойчивы, разнообразны и способы их выражения: в одних случаях ребята улыбаются, громко смеются, откидываются на спинку стула, поворачиваются друг к другу, в других же – их внешняя активность тормозится (они затихают, сидят неподвижно, напряжённо слушают читающего);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900" b="1" i="1" dirty="0" smtClean="0"/>
              <a:t>Способность к элементарному анализу литературных произведений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77809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Задачи и содержание ознакомления </a:t>
            </a:r>
            <a:b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детей с  художественной литературой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24744"/>
            <a:ext cx="8610160" cy="5256584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400" b="1" i="1" u="sng" dirty="0" smtClean="0"/>
              <a:t>Воспитывать интерес к художественной литературе</a:t>
            </a:r>
            <a:r>
              <a:rPr lang="ru-RU" sz="2400" b="1" i="1" dirty="0" smtClean="0"/>
              <a:t>, развивать способность к целостному восприятию произведений разных жанров, обеспечить усвоение содержания произведения и эмоциональную отзывчивость на него;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400" b="1" i="1" u="sng" dirty="0" smtClean="0"/>
              <a:t>Формировать первоначальные представления о жанрах художественной литературы, их особенностях</a:t>
            </a:r>
            <a:r>
              <a:rPr lang="ru-RU" sz="2400" b="1" i="1" dirty="0" smtClean="0"/>
              <a:t>;                        о композиции, о простейших элементах образности в языке; улавливать музыкальность, звучность, ритмичность, красоту и поэтичность рассказов, сказок, стихов;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ru-RU" sz="2400" b="1" i="1" u="sng" dirty="0" smtClean="0"/>
              <a:t>Воспитывать литературно-художественный вкус,  любовь  к художественной литературе</a:t>
            </a:r>
            <a:endParaRPr lang="ru-RU" sz="24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6344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 ознакомлению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с художественной литературой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детей дошкольного возраста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8496944" cy="547260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700" b="1" i="1" dirty="0" smtClean="0"/>
              <a:t>Чтение художественных произведений;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 Беседа после прочтения;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 Проигрывание ситуаций;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 Тематические выставки, посвященные творчеству писателей; ознакомление с биографиями писателей;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 Театрализация;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 Придумывание сказок, рассказов;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Оформление книжных уголков;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Создание  «</a:t>
            </a:r>
            <a:r>
              <a:rPr lang="ru-RU" sz="1700" b="1" i="1" dirty="0" err="1" smtClean="0"/>
              <a:t>Книжкиной</a:t>
            </a:r>
            <a:r>
              <a:rPr lang="ru-RU" sz="1700" b="1" i="1" dirty="0" smtClean="0"/>
              <a:t>  больницы»;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Выставки рисунков и поделок;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Создание книжек-самоделок;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Празднование именин произведения;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Оформление макетов по мотивам любимых сказок;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Создание семейных библиотек;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Посещение занятий в библиотеках;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Вечера сказок, загадок; 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700" b="1" i="1" dirty="0" smtClean="0"/>
              <a:t>Литературные викторины</a:t>
            </a:r>
            <a:r>
              <a:rPr lang="ru-RU" sz="1700" b="1" i="1" dirty="0" smtClean="0"/>
              <a:t>.</a:t>
            </a:r>
            <a:endParaRPr lang="ru-RU" sz="17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74320"/>
            <a:ext cx="8466144" cy="113845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методы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ознакомления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 художественной литературой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39552" y="1916832"/>
            <a:ext cx="8424936" cy="4248472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endParaRPr lang="ru-RU" sz="3200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000" b="1" i="1" dirty="0" smtClean="0"/>
              <a:t>Чтение воспитателя по   книге или наизусть;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000" b="1" i="1" dirty="0" smtClean="0"/>
              <a:t> Рассказывание  воспитателя;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000" b="1" i="1" dirty="0" smtClean="0"/>
              <a:t> </a:t>
            </a:r>
            <a:r>
              <a:rPr lang="ru-RU" sz="3000" b="1" i="1" dirty="0" err="1" smtClean="0"/>
              <a:t>Инсценирование</a:t>
            </a:r>
            <a:r>
              <a:rPr lang="ru-RU" sz="3000" b="1" i="1" dirty="0" smtClean="0"/>
              <a:t>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000" b="1" i="1" dirty="0" smtClean="0"/>
              <a:t> Заучивание наизусть.</a:t>
            </a:r>
          </a:p>
          <a:p>
            <a:pPr>
              <a:buClr>
                <a:schemeClr val="accent3">
                  <a:lumMod val="75000"/>
                </a:schemeClr>
              </a:buCl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35448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занятий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ознакомлению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художественной литературой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2060848"/>
            <a:ext cx="8682168" cy="432048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b="1" i="1" dirty="0" smtClean="0"/>
              <a:t>Чтение и рассказывание</a:t>
            </a:r>
            <a:r>
              <a:rPr lang="ru-RU" sz="3600" b="1" i="1" dirty="0" smtClean="0"/>
              <a:t>;</a:t>
            </a:r>
            <a:endParaRPr lang="ru-RU" sz="3600" b="1" i="1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600" b="1" i="1" dirty="0" smtClean="0"/>
              <a:t> Беседы на литературные темы</a:t>
            </a:r>
            <a:r>
              <a:rPr lang="ru-RU" sz="3600" b="1" i="1" dirty="0" smtClean="0"/>
              <a:t>;</a:t>
            </a:r>
            <a:endParaRPr lang="ru-RU" sz="3600" b="1" i="1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600" b="1" i="1" dirty="0" smtClean="0"/>
              <a:t> Пересказ от лица литературного героя;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3600" b="1" i="1" dirty="0" smtClean="0"/>
              <a:t> Драматизация литературного </a:t>
            </a:r>
            <a:r>
              <a:rPr lang="ru-RU" sz="3600" b="1" i="1" dirty="0" smtClean="0"/>
              <a:t>произведения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10160" cy="115212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проведения вида занятия: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и рассказывание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484784"/>
            <a:ext cx="7632848" cy="518457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занятию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Воспитателя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ru-RU" sz="2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 с произведением</a:t>
            </a:r>
            <a:endParaRPr lang="ru-RU" sz="2000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7030A0"/>
                </a:solidFill>
              </a:rPr>
              <a:t>(элементарный литературоведческий анализ):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1700" b="1" dirty="0" smtClean="0">
                <a:solidFill>
                  <a:srgbClr val="7030A0"/>
                </a:solidFill>
              </a:rPr>
              <a:t>Идея произведения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1700" b="1" dirty="0" smtClean="0">
                <a:solidFill>
                  <a:srgbClr val="7030A0"/>
                </a:solidFill>
              </a:rPr>
              <a:t>Герои произведения</a:t>
            </a:r>
          </a:p>
          <a:p>
            <a:pPr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1700" b="1" dirty="0" smtClean="0">
                <a:solidFill>
                  <a:srgbClr val="7030A0"/>
                </a:solidFill>
              </a:rPr>
              <a:t>Литературные детали, язык произведения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ru-RU" sz="2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Выразительное прочтение</a:t>
            </a:r>
          </a:p>
          <a:p>
            <a:pPr>
              <a:buClr>
                <a:srgbClr val="7030A0"/>
              </a:buCl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</a:t>
            </a:r>
            <a:r>
              <a:rPr lang="ru-RU" sz="1700" b="1" u="sng" dirty="0" smtClean="0">
                <a:solidFill>
                  <a:srgbClr val="7030A0"/>
                </a:solidFill>
              </a:rPr>
              <a:t>Цель</a:t>
            </a:r>
            <a:r>
              <a:rPr lang="ru-RU" sz="1700" b="1" dirty="0" smtClean="0">
                <a:solidFill>
                  <a:srgbClr val="7030A0"/>
                </a:solidFill>
              </a:rPr>
              <a:t>- донести авторский замысел, идею произведения, выразить свое отношение.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ru-RU" sz="19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Отбор методических средств</a:t>
            </a:r>
            <a:endParaRPr lang="ru-RU" sz="1900" u="sng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9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</a:p>
          <a:p>
            <a:pPr>
              <a:buNone/>
            </a:pPr>
            <a:r>
              <a:rPr lang="ru-RU" sz="18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dirty="0" smtClean="0">
                <a:solidFill>
                  <a:srgbClr val="7030A0"/>
                </a:solidFill>
              </a:rPr>
              <a:t>накопление опыта, необходимого для осмысления литературного произведения (опыт знаний, наблюдений, эмоциональных переживаний)</a:t>
            </a:r>
            <a:endParaRPr lang="ru-RU" sz="16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892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Значение детской художественной литературы </vt:lpstr>
      <vt:lpstr>                     Особенности восприятия            литературных произведений детьми               младшего дошкольного возраста</vt:lpstr>
      <vt:lpstr>                     Особенности восприятия          литературных произведений детьми               среднего дошкольного возраста</vt:lpstr>
      <vt:lpstr>                  Особенности восприятия              литературных произведений                   старшими дошкольниками</vt:lpstr>
      <vt:lpstr>       Задачи и содержание ознакомления       детей с  художественной литературой</vt:lpstr>
      <vt:lpstr>             Формы работы  по ознакомлению               с художественной литературой                  детей дошкольного возраста</vt:lpstr>
      <vt:lpstr> Основные  методы ознакомления   с  художественной литературой </vt:lpstr>
      <vt:lpstr>Виды занятий по ознакомлению  с художественной литературой</vt:lpstr>
      <vt:lpstr>Методика проведения вида занятия:               Чтение и рассказывание           </vt:lpstr>
      <vt:lpstr>Презентация PowerPoint</vt:lpstr>
      <vt:lpstr> Ведущий прием в беседе - вопрос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психология  Презентация на тему  «Периодизация возрастного психического развития»</dc:title>
  <dc:creator>Аи</dc:creator>
  <cp:lastModifiedBy>Пользователь</cp:lastModifiedBy>
  <cp:revision>190</cp:revision>
  <dcterms:created xsi:type="dcterms:W3CDTF">2014-11-03T10:59:06Z</dcterms:created>
  <dcterms:modified xsi:type="dcterms:W3CDTF">2018-12-23T16:13:39Z</dcterms:modified>
</cp:coreProperties>
</file>