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5" r:id="rId1"/>
  </p:sldMasterIdLst>
  <p:notesMasterIdLst>
    <p:notesMasterId r:id="rId15"/>
  </p:notesMasterIdLst>
  <p:sldIdLst>
    <p:sldId id="256" r:id="rId2"/>
    <p:sldId id="257" r:id="rId3"/>
    <p:sldId id="269" r:id="rId4"/>
    <p:sldId id="259" r:id="rId5"/>
    <p:sldId id="258" r:id="rId6"/>
    <p:sldId id="261" r:id="rId7"/>
    <p:sldId id="262" r:id="rId8"/>
    <p:sldId id="263" r:id="rId9"/>
    <p:sldId id="267" r:id="rId10"/>
    <p:sldId id="266" r:id="rId11"/>
    <p:sldId id="264" r:id="rId12"/>
    <p:sldId id="268"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РМ Мвид" initials="АМ" lastIdx="0" clrIdx="0">
    <p:extLst>
      <p:ext uri="{19B8F6BF-5375-455C-9EA6-DF929625EA0E}">
        <p15:presenceInfo xmlns:p15="http://schemas.microsoft.com/office/powerpoint/2012/main" xmlns="" userId="55e14289dba512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26" autoAdjust="0"/>
    <p:restoredTop sz="94660"/>
  </p:normalViewPr>
  <p:slideViewPr>
    <p:cSldViewPr snapToGrid="0">
      <p:cViewPr varScale="1">
        <p:scale>
          <a:sx n="68" d="100"/>
          <a:sy n="68" d="100"/>
        </p:scale>
        <p:origin x="-822"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1330A1-53B7-417B-9B7D-459BCE4E8372}" type="datetimeFigureOut">
              <a:rPr lang="ru-RU" smtClean="0"/>
              <a:pPr/>
              <a:t>16.11.2018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EBE7EF-7A6C-443A-A855-6A2541D7A787}" type="slidenum">
              <a:rPr lang="ru-RU" smtClean="0"/>
              <a:pPr/>
              <a:t>‹#›</a:t>
            </a:fld>
            <a:endParaRPr lang="ru-RU"/>
          </a:p>
        </p:txBody>
      </p:sp>
    </p:spTree>
    <p:extLst>
      <p:ext uri="{BB962C8B-B14F-4D97-AF65-F5344CB8AC3E}">
        <p14:creationId xmlns:p14="http://schemas.microsoft.com/office/powerpoint/2010/main" xmlns="" val="3232093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FEBE7EF-7A6C-443A-A855-6A2541D7A787}" type="slidenum">
              <a:rPr lang="ru-RU" smtClean="0"/>
              <a:pPr/>
              <a:t>5</a:t>
            </a:fld>
            <a:endParaRPr lang="ru-RU"/>
          </a:p>
        </p:txBody>
      </p:sp>
    </p:spTree>
    <p:extLst>
      <p:ext uri="{BB962C8B-B14F-4D97-AF65-F5344CB8AC3E}">
        <p14:creationId xmlns:p14="http://schemas.microsoft.com/office/powerpoint/2010/main" xmlns="" val="2588049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ru-RU"/>
              <a:t>Образец заголовка</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3641675-E8C0-43C8-981A-3A2FDB2084CB}" type="datetimeFigureOut">
              <a:rPr lang="ru-RU" smtClean="0"/>
              <a:pPr/>
              <a:t>16.11.2018</a:t>
            </a:fld>
            <a:endParaRPr lang="ru-RU"/>
          </a:p>
        </p:txBody>
      </p:sp>
      <p:sp>
        <p:nvSpPr>
          <p:cNvPr id="5" name="Footer Placeholder 4"/>
          <p:cNvSpPr>
            <a:spLocks noGrp="1"/>
          </p:cNvSpPr>
          <p:nvPr>
            <p:ph type="ftr" sz="quarter" idx="11"/>
          </p:nvPr>
        </p:nvSpPr>
        <p:spPr>
          <a:xfrm>
            <a:off x="1451579" y="329307"/>
            <a:ext cx="5626774" cy="309201"/>
          </a:xfrm>
        </p:spPr>
        <p:txBody>
          <a:bodyPr/>
          <a:lstStyle/>
          <a:p>
            <a:endParaRPr lang="ru-RU"/>
          </a:p>
        </p:txBody>
      </p:sp>
      <p:sp>
        <p:nvSpPr>
          <p:cNvPr id="6" name="Slide Number Placeholder 5"/>
          <p:cNvSpPr>
            <a:spLocks noGrp="1"/>
          </p:cNvSpPr>
          <p:nvPr>
            <p:ph type="sldNum" sz="quarter" idx="12"/>
          </p:nvPr>
        </p:nvSpPr>
        <p:spPr>
          <a:xfrm>
            <a:off x="476834" y="798973"/>
            <a:ext cx="811019" cy="503578"/>
          </a:xfrm>
        </p:spPr>
        <p:txBody>
          <a:bodyPr/>
          <a:lstStyle/>
          <a:p>
            <a:fld id="{AB30FED8-743A-4377-B05A-8A9A51604F77}" type="slidenum">
              <a:rPr lang="ru-RU" smtClean="0"/>
              <a:pPr/>
              <a:t>‹#›</a:t>
            </a:fld>
            <a:endParaRPr lang="ru-RU"/>
          </a:p>
        </p:txBody>
      </p:sp>
    </p:spTree>
    <p:extLst>
      <p:ext uri="{BB962C8B-B14F-4D97-AF65-F5344CB8AC3E}">
        <p14:creationId xmlns:p14="http://schemas.microsoft.com/office/powerpoint/2010/main" xmlns="" val="3400788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641675-E8C0-43C8-981A-3A2FDB2084CB}" type="datetimeFigureOut">
              <a:rPr lang="ru-RU" smtClean="0"/>
              <a:pPr/>
              <a:t>16.11.2018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30FED8-743A-4377-B05A-8A9A51604F77}" type="slidenum">
              <a:rPr lang="ru-RU" smtClean="0"/>
              <a:pPr/>
              <a:t>‹#›</a:t>
            </a:fld>
            <a:endParaRPr lang="ru-RU"/>
          </a:p>
        </p:txBody>
      </p:sp>
    </p:spTree>
    <p:extLst>
      <p:ext uri="{BB962C8B-B14F-4D97-AF65-F5344CB8AC3E}">
        <p14:creationId xmlns:p14="http://schemas.microsoft.com/office/powerpoint/2010/main" xmlns="" val="1940856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641675-E8C0-43C8-981A-3A2FDB2084CB}" type="datetimeFigureOut">
              <a:rPr lang="ru-RU" smtClean="0"/>
              <a:pPr/>
              <a:t>16.11.2018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30FED8-743A-4377-B05A-8A9A51604F77}" type="slidenum">
              <a:rPr lang="ru-RU" smtClean="0"/>
              <a:pPr/>
              <a:t>‹#›</a:t>
            </a:fld>
            <a:endParaRPr lang="ru-RU"/>
          </a:p>
        </p:txBody>
      </p:sp>
    </p:spTree>
    <p:extLst>
      <p:ext uri="{BB962C8B-B14F-4D97-AF65-F5344CB8AC3E}">
        <p14:creationId xmlns:p14="http://schemas.microsoft.com/office/powerpoint/2010/main" xmlns="" val="3205826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641675-E8C0-43C8-981A-3A2FDB2084CB}" type="datetimeFigureOut">
              <a:rPr lang="ru-RU" smtClean="0"/>
              <a:pPr/>
              <a:t>16.11.2018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30FED8-743A-4377-B05A-8A9A51604F77}" type="slidenum">
              <a:rPr lang="ru-RU" smtClean="0"/>
              <a:pPr/>
              <a:t>‹#›</a:t>
            </a:fld>
            <a:endParaRPr lang="ru-RU"/>
          </a:p>
        </p:txBody>
      </p:sp>
    </p:spTree>
    <p:extLst>
      <p:ext uri="{BB962C8B-B14F-4D97-AF65-F5344CB8AC3E}">
        <p14:creationId xmlns:p14="http://schemas.microsoft.com/office/powerpoint/2010/main" xmlns="" val="3971195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ru-RU"/>
              <a:t>Образец заголовка</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3641675-E8C0-43C8-981A-3A2FDB2084CB}" type="datetimeFigureOut">
              <a:rPr lang="ru-RU" smtClean="0"/>
              <a:pPr/>
              <a:t>16.11.2018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30FED8-743A-4377-B05A-8A9A51604F77}" type="slidenum">
              <a:rPr lang="ru-RU" smtClean="0"/>
              <a:pPr/>
              <a:t>‹#›</a:t>
            </a:fld>
            <a:endParaRPr lang="ru-RU"/>
          </a:p>
        </p:txBody>
      </p:sp>
    </p:spTree>
    <p:extLst>
      <p:ext uri="{BB962C8B-B14F-4D97-AF65-F5344CB8AC3E}">
        <p14:creationId xmlns:p14="http://schemas.microsoft.com/office/powerpoint/2010/main" xmlns="" val="2884513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3641675-E8C0-43C8-981A-3A2FDB2084CB}" type="datetimeFigureOut">
              <a:rPr lang="ru-RU" smtClean="0"/>
              <a:pPr/>
              <a:t>16.11.2018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B30FED8-743A-4377-B05A-8A9A51604F77}" type="slidenum">
              <a:rPr lang="ru-RU" smtClean="0"/>
              <a:pPr/>
              <a:t>‹#›</a:t>
            </a:fld>
            <a:endParaRPr lang="ru-RU"/>
          </a:p>
        </p:txBody>
      </p:sp>
    </p:spTree>
    <p:extLst>
      <p:ext uri="{BB962C8B-B14F-4D97-AF65-F5344CB8AC3E}">
        <p14:creationId xmlns:p14="http://schemas.microsoft.com/office/powerpoint/2010/main" xmlns="" val="3546867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447191" y="2824269"/>
            <a:ext cx="4488794" cy="264445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56025" y="2821491"/>
            <a:ext cx="4488794" cy="263737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3641675-E8C0-43C8-981A-3A2FDB2084CB}" type="datetimeFigureOut">
              <a:rPr lang="ru-RU" smtClean="0"/>
              <a:pPr/>
              <a:t>16.11.2018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B30FED8-743A-4377-B05A-8A9A51604F77}" type="slidenum">
              <a:rPr lang="ru-RU" smtClean="0"/>
              <a:pPr/>
              <a:t>‹#›</a:t>
            </a:fld>
            <a:endParaRPr lang="ru-RU"/>
          </a:p>
        </p:txBody>
      </p:sp>
    </p:spTree>
    <p:extLst>
      <p:ext uri="{BB962C8B-B14F-4D97-AF65-F5344CB8AC3E}">
        <p14:creationId xmlns:p14="http://schemas.microsoft.com/office/powerpoint/2010/main" xmlns="" val="4292381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3641675-E8C0-43C8-981A-3A2FDB2084CB}" type="datetimeFigureOut">
              <a:rPr lang="ru-RU" smtClean="0"/>
              <a:pPr/>
              <a:t>16.11.2018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B30FED8-743A-4377-B05A-8A9A51604F77}" type="slidenum">
              <a:rPr lang="ru-RU" smtClean="0"/>
              <a:pPr/>
              <a:t>‹#›</a:t>
            </a:fld>
            <a:endParaRPr lang="ru-RU"/>
          </a:p>
        </p:txBody>
      </p:sp>
    </p:spTree>
    <p:extLst>
      <p:ext uri="{BB962C8B-B14F-4D97-AF65-F5344CB8AC3E}">
        <p14:creationId xmlns:p14="http://schemas.microsoft.com/office/powerpoint/2010/main" xmlns="" val="3689847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641675-E8C0-43C8-981A-3A2FDB2084CB}" type="datetimeFigureOut">
              <a:rPr lang="ru-RU" smtClean="0"/>
              <a:pPr/>
              <a:t>16.11.2018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B30FED8-743A-4377-B05A-8A9A51604F77}" type="slidenum">
              <a:rPr lang="ru-RU" smtClean="0"/>
              <a:pPr/>
              <a:t>‹#›</a:t>
            </a:fld>
            <a:endParaRPr lang="ru-RU"/>
          </a:p>
        </p:txBody>
      </p:sp>
    </p:spTree>
    <p:extLst>
      <p:ext uri="{BB962C8B-B14F-4D97-AF65-F5344CB8AC3E}">
        <p14:creationId xmlns:p14="http://schemas.microsoft.com/office/powerpoint/2010/main" xmlns="" val="2122378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ru-RU"/>
              <a:t>Образец заголовка</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3641675-E8C0-43C8-981A-3A2FDB2084CB}" type="datetimeFigureOut">
              <a:rPr lang="ru-RU" smtClean="0"/>
              <a:pPr/>
              <a:t>16.11.2018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B30FED8-743A-4377-B05A-8A9A51604F77}" type="slidenum">
              <a:rPr lang="ru-RU" smtClean="0"/>
              <a:pPr/>
              <a:t>‹#›</a:t>
            </a:fld>
            <a:endParaRPr lang="ru-RU"/>
          </a:p>
        </p:txBody>
      </p:sp>
    </p:spTree>
    <p:extLst>
      <p:ext uri="{BB962C8B-B14F-4D97-AF65-F5344CB8AC3E}">
        <p14:creationId xmlns:p14="http://schemas.microsoft.com/office/powerpoint/2010/main" xmlns="" val="2380857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ru-RU"/>
              <a:t>Вставка рисунка</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93641675-E8C0-43C8-981A-3A2FDB2084CB}" type="datetimeFigureOut">
              <a:rPr lang="ru-RU" smtClean="0"/>
              <a:pPr/>
              <a:t>16.11.2018</a:t>
            </a:fld>
            <a:endParaRPr lang="ru-RU"/>
          </a:p>
        </p:txBody>
      </p:sp>
      <p:sp>
        <p:nvSpPr>
          <p:cNvPr id="6" name="Footer Placeholder 5"/>
          <p:cNvSpPr>
            <a:spLocks noGrp="1"/>
          </p:cNvSpPr>
          <p:nvPr>
            <p:ph type="ftr" sz="quarter" idx="11"/>
          </p:nvPr>
        </p:nvSpPr>
        <p:spPr>
          <a:xfrm>
            <a:off x="1447382" y="318640"/>
            <a:ext cx="5541004" cy="320931"/>
          </a:xfrm>
        </p:spPr>
        <p:txBody>
          <a:bodyPr/>
          <a:lstStyle/>
          <a:p>
            <a:endParaRPr lang="ru-RU"/>
          </a:p>
        </p:txBody>
      </p:sp>
      <p:sp>
        <p:nvSpPr>
          <p:cNvPr id="7" name="Slide Number Placeholder 6"/>
          <p:cNvSpPr>
            <a:spLocks noGrp="1"/>
          </p:cNvSpPr>
          <p:nvPr>
            <p:ph type="sldNum" sz="quarter" idx="12"/>
          </p:nvPr>
        </p:nvSpPr>
        <p:spPr/>
        <p:txBody>
          <a:bodyPr/>
          <a:lstStyle/>
          <a:p>
            <a:fld id="{AB30FED8-743A-4377-B05A-8A9A51604F77}" type="slidenum">
              <a:rPr lang="ru-RU" smtClean="0"/>
              <a:pPr/>
              <a:t>‹#›</a:t>
            </a:fld>
            <a:endParaRPr lang="ru-RU"/>
          </a:p>
        </p:txBody>
      </p:sp>
    </p:spTree>
    <p:extLst>
      <p:ext uri="{BB962C8B-B14F-4D97-AF65-F5344CB8AC3E}">
        <p14:creationId xmlns:p14="http://schemas.microsoft.com/office/powerpoint/2010/main" xmlns="" val="3451481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3641675-E8C0-43C8-981A-3A2FDB2084CB}" type="datetimeFigureOut">
              <a:rPr lang="ru-RU" smtClean="0"/>
              <a:pPr/>
              <a:t>16.11.2018</a:t>
            </a:fld>
            <a:endParaRPr lang="ru-RU"/>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AB30FED8-743A-4377-B05A-8A9A51604F77}" type="slidenum">
              <a:rPr lang="ru-RU" smtClean="0"/>
              <a:pPr/>
              <a:t>‹#›</a:t>
            </a:fld>
            <a:endParaRPr lang="ru-RU"/>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xmlns=""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94434624"/>
      </p:ext>
    </p:extLst>
  </p:cSld>
  <p:clrMap bg1="dk1" tx1="lt1" bg2="dk2" tx2="lt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go.mail.ru/redir?via_page=1&amp;type=sr&amp;redir=eJzLKCkpKLbS1y8q1SvPzM4sSE3JTNTLL0rXB_H0VV0MVC2NQaSTE5i0AJMuYNIRTBroxINVOcPkDVUtTCEySDqcIIogHCMkaYhRrkjiECPMGRgMTU2MjM1MzI1MGFTNGW85zvni8lVd_NJtzk_ZAKojLfU" TargetMode="External"/><Relationship Id="rId2" Type="http://schemas.openxmlformats.org/officeDocument/2006/relationships/hyperlink" Target="http://go.mail.ru/redir?via_page=1&amp;type=sr&amp;redir=eJzLKCkpKLbS1zcyKc7N1MsvStdPTs1JTSrKLKnUNzEwMNDNzczOSMzM0U3PyczLTtTLKMnNYWAwNDUxMjYzMTcyYWDM7vw8cVqqJPe6o1u_SJYYAgBicBvg" TargetMode="External"/><Relationship Id="rId1" Type="http://schemas.openxmlformats.org/officeDocument/2006/relationships/slideLayout" Target="../slideLayouts/slideLayout6.xml"/><Relationship Id="rId4" Type="http://schemas.openxmlformats.org/officeDocument/2006/relationships/hyperlink" Target="http://go.mail.ru/redir?via_page=1&amp;type=sr&amp;redir=eJzLKCkpsNLXL88vykkpzcssLE3VKyrVLyjNyy7RNdTPLC7JL8qsTNQ3NjY3MtJNz8nMy07Uzc3MzkjMzNHNLEvMyy_LTM7QLSotLs7OzNLNzs8tyK_KBGpiYDA0NTEC6jIxNWbg1j27Uf915tR5-wq-X5_UugQA2wcsTA"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ru.wikipedia.org/wiki/%D0%9F%D0%BE%D0%BB%D1%8C%D1%81%D0%BA%D0%B8%D0%B9_%D1%8F%D0%B7%D1%8B%D0%BA" TargetMode="External"/><Relationship Id="rId3" Type="http://schemas.openxmlformats.org/officeDocument/2006/relationships/hyperlink" Target="https://ru.wikipedia.org/wiki/%D0%9D%D0%BE%D0%B2%D0%BE%D1%81%D0%BF%D0%B0%D1%81%D1%81%D0%BA%D0%BE%D0%B5_(%D0%A1%D0%BC%D0%BE%D0%BB%D0%B5%D0%BD%D1%81%D0%BA%D0%B0%D1%8F_%D0%BE%D0%B1%D0%BB%D0%B0%D1%81%D1%82%D1%8C)" TargetMode="External"/><Relationship Id="rId7" Type="http://schemas.openxmlformats.org/officeDocument/2006/relationships/hyperlink" Target="https://ru.wikipedia.org/wiki/%D0%A2%D1%88%D0%B0%D1%81%D0%BA%D0%B0_(%D0%B3%D0%B5%D1%80%D0%B1)" TargetMode="External"/><Relationship Id="rId12" Type="http://schemas.openxmlformats.org/officeDocument/2006/relationships/image" Target="../media/image4.png"/><Relationship Id="rId2" Type="http://schemas.openxmlformats.org/officeDocument/2006/relationships/hyperlink" Target="https://ru.wikipedia.org/wiki/1804_%D0%B3%D0%BE%D0%B4" TargetMode="External"/><Relationship Id="rId1" Type="http://schemas.openxmlformats.org/officeDocument/2006/relationships/slideLayout" Target="../slideLayouts/slideLayout1.xml"/><Relationship Id="rId6" Type="http://schemas.openxmlformats.org/officeDocument/2006/relationships/hyperlink" Target="https://ru.wikipedia.org/wiki/%D0%93%D0%BB%D0%B8%D0%BD%D0%BA%D0%B0_(%D0%B4%D0%B2%D0%BE%D1%80%D1%8F%D0%BD%D1%81%D0%BA%D0%B8%D0%B9_%D1%80%D0%BE%D0%B4)" TargetMode="External"/><Relationship Id="rId11" Type="http://schemas.openxmlformats.org/officeDocument/2006/relationships/hyperlink" Target="https://ru.wikipedia.org/wiki/%D0%A1%D0%BC%D0%BE%D0%BB%D0%B5%D0%BD%D1%81%D0%BA%D0%B0%D1%8F_%D1%88%D0%BB%D1%8F%D1%85%D1%82%D0%B0" TargetMode="External"/><Relationship Id="rId5" Type="http://schemas.openxmlformats.org/officeDocument/2006/relationships/hyperlink" Target="https://ru.wikipedia.org/wiki/%D0%A8%D0%BB%D1%8F%D1%85%D1%82%D0%B0" TargetMode="External"/><Relationship Id="rId10" Type="http://schemas.openxmlformats.org/officeDocument/2006/relationships/hyperlink" Target="https://ru.wikipedia.org/wiki/%D0%9F%D1%80%D0%B0%D0%B2%D0%BE%D1%81%D0%BB%D0%B0%D0%B2%D0%B8%D0%B5" TargetMode="External"/><Relationship Id="rId4" Type="http://schemas.openxmlformats.org/officeDocument/2006/relationships/hyperlink" Target="https://ru.wikipedia.org/wiki/%D0%A1%D0%BC%D0%BE%D0%BB%D0%B5%D0%BD%D1%81%D0%BA%D0%B0%D1%8F_%D0%B3%D1%83%D0%B1%D0%B5%D1%80%D0%BD%D0%B8%D1%8F" TargetMode="External"/><Relationship Id="rId9" Type="http://schemas.openxmlformats.org/officeDocument/2006/relationships/hyperlink" Target="https://ru.wikipedia.org/wiki/%D0%9E%D1%81%D0%B0%D0%B4%D0%B0_%D0%A1%D0%BC%D0%BE%D0%BB%D0%B5%D0%BD%D1%81%D0%BA%D0%B0_(1654)"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ru.wikipedia.org/wiki/%D0%A4%D0%BE%D1%80%D1%82%D0%B5%D0%BF%D0%B8%D0%B0%D0%BD%D0%BE" TargetMode="External"/><Relationship Id="rId2" Type="http://schemas.openxmlformats.org/officeDocument/2006/relationships/hyperlink" Target="https://ru.wikipedia.org/wiki/%D0%93%D0%BB%D0%B8%D0%BD%D0%BA%D0%B0,_%D0%9C%D0%B8%D1%85%D0%B0%D0%B8%D0%BB_%D0%98%D0%B2%D0%B0%D0%BD%D0%BE%D0%B2%D0%B8%D1%87" TargetMode="Externa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hyperlink" Target="https://ru.wikipedia.org/wiki/%D0%A1%D0%B0%D0%BD%D0%BA%D1%82-%D0%9F%D0%B5%D1%82%D0%B5%D1%80%D0%B1%D1%83%D1%80%D0%B3" TargetMode="External"/><Relationship Id="rId4" Type="http://schemas.openxmlformats.org/officeDocument/2006/relationships/hyperlink" Target="https://ru.wikipedia.org/wiki/%D0%A1%D0%BA%D1%80%D0%B8%D0%BF%D0%BA%D0%B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an.yandex.ru/count/UqzSyozMKUi50F01CQHDxLi00000EBhl2K02I09Wl0Xe1730yFZg3801XkkUbQUoYBfdY07HiVRiDf01sC_fi32O0RwWbgime07Mp-cmCAW1lA2Mgp2u0VAwjgeQm042s06SqzOLu078riSLw07M0VW1og_UlW680WcW0jhubXUv0iRuBqpLiuwny0AdmVIH2lW2We20W83GOR031B040RW4_m7e1Fam-0JBkGU81Skv1v05eD88e0MAdWAe1RZo0R05kF81k0MWcGB01V2P1yW5iEe1q0MKS-05MF050PW6gANCpW6W1b2e1b391fHk7XVSbWrzqGQK0bIEt9ODVTa600000880002f1vPE-FsYL1zUi0U0W90ym0UWevE31j070k07XWhu1mA020RG2BgAW820a802u0YjlCiBW0e1mGe00000003mFzWA0k0AW8bw-0h0_1M82nAg2n3JeJV2bau006DQzxMnUWK0m0k0emN82u3Kam7P2vPE-FsYL1zUw0lBkGVm2mQ83Cglthu1w0m3c0t6oMRW3GBo3G3w3G223W293W0000000F0_a0x0X3sO3fJT-RZ1s-M6VQ0Em8Gzi0u1eGy00000003mFwWFbftHa9EKrOzUsGypCpCpCpFpF-0F0O0GzjcH4W00?stat-id=9&amp;test-tag=429359613609985&amp;format-type=2&amp;banner-test-tags=eyI2NDkzNjQ3ODUyIjoiNDI5MzU5MjkwNjc5Mjk2In0=&amp;" TargetMode="External"/><Relationship Id="rId2" Type="http://schemas.openxmlformats.org/officeDocument/2006/relationships/hyperlink" Target="https://24smi.org/celebrity/3957-aleksandr-pushkin.html"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AF3D612-5B84-4846-ACB6-C693D1CE5BBC}"/>
              </a:ext>
            </a:extLst>
          </p:cNvPr>
          <p:cNvSpPr>
            <a:spLocks noGrp="1"/>
          </p:cNvSpPr>
          <p:nvPr>
            <p:ph type="ctrTitle"/>
          </p:nvPr>
        </p:nvSpPr>
        <p:spPr>
          <a:xfrm>
            <a:off x="1774424" y="155185"/>
            <a:ext cx="8637073" cy="1856495"/>
          </a:xfrm>
        </p:spPr>
        <p:txBody>
          <a:bodyPr/>
          <a:lstStyle/>
          <a:p>
            <a:r>
              <a:rPr lang="ru-RU" dirty="0">
                <a:solidFill>
                  <a:srgbClr val="C00000"/>
                </a:solidFill>
              </a:rPr>
              <a:t>Михаил Иванович глинка</a:t>
            </a:r>
          </a:p>
        </p:txBody>
      </p:sp>
      <p:sp>
        <p:nvSpPr>
          <p:cNvPr id="3" name="Подзаголовок 2">
            <a:extLst>
              <a:ext uri="{FF2B5EF4-FFF2-40B4-BE49-F238E27FC236}">
                <a16:creationId xmlns:a16="http://schemas.microsoft.com/office/drawing/2014/main" xmlns="" id="{007FB781-F319-4C80-9C54-7AF77115D57F}"/>
              </a:ext>
            </a:extLst>
          </p:cNvPr>
          <p:cNvSpPr>
            <a:spLocks noGrp="1"/>
          </p:cNvSpPr>
          <p:nvPr>
            <p:ph type="subTitle" idx="1"/>
          </p:nvPr>
        </p:nvSpPr>
        <p:spPr>
          <a:xfrm>
            <a:off x="7527620" y="5241030"/>
            <a:ext cx="4262510" cy="1616970"/>
          </a:xfrm>
        </p:spPr>
        <p:txBody>
          <a:bodyPr>
            <a:normAutofit fontScale="92500"/>
          </a:bodyPr>
          <a:lstStyle/>
          <a:p>
            <a:r>
              <a:rPr lang="ru-RU" dirty="0">
                <a:solidFill>
                  <a:schemeClr val="bg1"/>
                </a:solidFill>
              </a:rPr>
              <a:t>Работу выполнила</a:t>
            </a:r>
          </a:p>
          <a:p>
            <a:r>
              <a:rPr lang="ru-RU" dirty="0">
                <a:solidFill>
                  <a:schemeClr val="bg1"/>
                </a:solidFill>
              </a:rPr>
              <a:t>Ученица </a:t>
            </a:r>
            <a:r>
              <a:rPr lang="ru-RU" dirty="0" smtClean="0">
                <a:solidFill>
                  <a:schemeClr val="bg1"/>
                </a:solidFill>
              </a:rPr>
              <a:t>5 </a:t>
            </a:r>
            <a:r>
              <a:rPr lang="ru-RU" dirty="0" smtClean="0">
                <a:solidFill>
                  <a:schemeClr val="bg1"/>
                </a:solidFill>
              </a:rPr>
              <a:t>класса ДШИ «СВИРЕЛЬ»</a:t>
            </a:r>
            <a:endParaRPr lang="ru-RU" dirty="0">
              <a:solidFill>
                <a:schemeClr val="bg1"/>
              </a:solidFill>
            </a:endParaRPr>
          </a:p>
          <a:p>
            <a:r>
              <a:rPr lang="ru-RU" dirty="0">
                <a:solidFill>
                  <a:schemeClr val="bg1"/>
                </a:solidFill>
              </a:rPr>
              <a:t>Балабанова </a:t>
            </a:r>
            <a:r>
              <a:rPr lang="ru-RU" dirty="0" smtClean="0">
                <a:solidFill>
                  <a:schemeClr val="bg1"/>
                </a:solidFill>
              </a:rPr>
              <a:t>вика</a:t>
            </a:r>
          </a:p>
          <a:p>
            <a:endParaRPr lang="ru-RU" dirty="0" smtClean="0">
              <a:solidFill>
                <a:schemeClr val="bg1"/>
              </a:solidFill>
            </a:endParaRPr>
          </a:p>
          <a:p>
            <a:endParaRPr lang="ru-RU" dirty="0">
              <a:solidFill>
                <a:schemeClr val="bg1"/>
              </a:solidFill>
            </a:endParaRPr>
          </a:p>
        </p:txBody>
      </p:sp>
      <p:pic>
        <p:nvPicPr>
          <p:cNvPr id="7" name="Рисунок 6">
            <a:extLst>
              <a:ext uri="{FF2B5EF4-FFF2-40B4-BE49-F238E27FC236}">
                <a16:creationId xmlns:a16="http://schemas.microsoft.com/office/drawing/2014/main" xmlns="" id="{F9779410-0C93-497A-BDD8-77C963B6B202}"/>
              </a:ext>
            </a:extLst>
          </p:cNvPr>
          <p:cNvPicPr>
            <a:picLocks noChangeAspect="1"/>
          </p:cNvPicPr>
          <p:nvPr/>
        </p:nvPicPr>
        <p:blipFill>
          <a:blip r:embed="rId2"/>
          <a:stretch>
            <a:fillRect/>
          </a:stretch>
        </p:blipFill>
        <p:spPr>
          <a:xfrm>
            <a:off x="4360985" y="2236857"/>
            <a:ext cx="3488787" cy="3249544"/>
          </a:xfrm>
          <a:prstGeom prst="rect">
            <a:avLst/>
          </a:prstGeom>
        </p:spPr>
      </p:pic>
    </p:spTree>
    <p:extLst>
      <p:ext uri="{BB962C8B-B14F-4D97-AF65-F5344CB8AC3E}">
        <p14:creationId xmlns:p14="http://schemas.microsoft.com/office/powerpoint/2010/main" xmlns="" val="384075624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A608560-2D08-4D11-9A81-EEA8E7F911DA}"/>
              </a:ext>
            </a:extLst>
          </p:cNvPr>
          <p:cNvSpPr>
            <a:spLocks noGrp="1"/>
          </p:cNvSpPr>
          <p:nvPr>
            <p:ph type="title"/>
          </p:nvPr>
        </p:nvSpPr>
        <p:spPr>
          <a:xfrm>
            <a:off x="1451579" y="0"/>
            <a:ext cx="9291215" cy="1690061"/>
          </a:xfrm>
        </p:spPr>
        <p:txBody>
          <a:bodyPr>
            <a:normAutofit/>
          </a:bodyPr>
          <a:lstStyle/>
          <a:p>
            <a:r>
              <a:rPr lang="ru-RU" sz="4400" b="1" i="1" dirty="0">
                <a:solidFill>
                  <a:schemeClr val="accent6">
                    <a:lumMod val="60000"/>
                    <a:lumOff val="40000"/>
                  </a:schemeClr>
                </a:solidFill>
                <a:effectLst>
                  <a:outerShdw blurRad="38100" dist="38100" dir="2700000" algn="tl">
                    <a:srgbClr val="000000">
                      <a:alpha val="43137"/>
                    </a:srgbClr>
                  </a:outerShdw>
                </a:effectLst>
              </a:rPr>
              <a:t>Произведения м. и. глинки</a:t>
            </a:r>
          </a:p>
        </p:txBody>
      </p:sp>
      <p:sp>
        <p:nvSpPr>
          <p:cNvPr id="3" name="Прямоугольник 2">
            <a:extLst>
              <a:ext uri="{FF2B5EF4-FFF2-40B4-BE49-F238E27FC236}">
                <a16:creationId xmlns:a16="http://schemas.microsoft.com/office/drawing/2014/main" xmlns="" id="{FC089BD1-2548-4093-B4C9-DB339BD03FA7}"/>
              </a:ext>
            </a:extLst>
          </p:cNvPr>
          <p:cNvSpPr/>
          <p:nvPr/>
        </p:nvSpPr>
        <p:spPr>
          <a:xfrm>
            <a:off x="902677" y="1690062"/>
            <a:ext cx="10386645" cy="3477875"/>
          </a:xfrm>
          <a:prstGeom prst="rect">
            <a:avLst/>
          </a:prstGeom>
        </p:spPr>
        <p:txBody>
          <a:bodyPr wrap="square">
            <a:spAutoFit/>
          </a:bodyPr>
          <a:lstStyle/>
          <a:p>
            <a:pPr marL="342900" indent="-342900">
              <a:buFont typeface="Wingdings" panose="05000000000000000000" pitchFamily="2" charset="2"/>
              <a:buChar char="v"/>
            </a:pPr>
            <a:r>
              <a:rPr lang="ru-RU" sz="2000" dirty="0">
                <a:solidFill>
                  <a:schemeClr val="bg1"/>
                </a:solidFill>
              </a:rPr>
              <a:t>Увертюра «Руслан и Людмила»</a:t>
            </a:r>
          </a:p>
          <a:p>
            <a:pPr marL="342900" indent="-342900">
              <a:buFont typeface="Wingdings" panose="05000000000000000000" pitchFamily="2" charset="2"/>
              <a:buChar char="v"/>
            </a:pPr>
            <a:r>
              <a:rPr lang="ru-RU" sz="2000" dirty="0">
                <a:solidFill>
                  <a:schemeClr val="bg1"/>
                </a:solidFill>
              </a:rPr>
              <a:t>	Славься, ты славься Русь моя (истинный гимн России)</a:t>
            </a:r>
          </a:p>
          <a:p>
            <a:pPr marL="342900" indent="-342900">
              <a:buFont typeface="Wingdings" panose="05000000000000000000" pitchFamily="2" charset="2"/>
              <a:buChar char="v"/>
            </a:pPr>
            <a:r>
              <a:rPr lang="ru-RU" sz="2000" dirty="0">
                <a:solidFill>
                  <a:schemeClr val="bg1"/>
                </a:solidFill>
              </a:rPr>
              <a:t>	Вальс из оперы "Иван Сусанин"</a:t>
            </a:r>
          </a:p>
          <a:p>
            <a:pPr marL="342900" indent="-342900">
              <a:buFont typeface="Wingdings" panose="05000000000000000000" pitchFamily="2" charset="2"/>
              <a:buChar char="v"/>
            </a:pPr>
            <a:r>
              <a:rPr lang="ru-RU" sz="2000" dirty="0">
                <a:solidFill>
                  <a:schemeClr val="bg1"/>
                </a:solidFill>
              </a:rPr>
              <a:t>	Полонез</a:t>
            </a:r>
          </a:p>
          <a:p>
            <a:pPr marL="342900" indent="-342900">
              <a:buFont typeface="Wingdings" panose="05000000000000000000" pitchFamily="2" charset="2"/>
              <a:buChar char="v"/>
            </a:pPr>
            <a:r>
              <a:rPr lang="ru-RU" sz="2000" dirty="0">
                <a:solidFill>
                  <a:schemeClr val="bg1"/>
                </a:solidFill>
              </a:rPr>
              <a:t>	«Я помню чудное мгновенье», исп. Иван Козловский</a:t>
            </a:r>
          </a:p>
          <a:p>
            <a:pPr marL="342900" indent="-342900">
              <a:buFont typeface="Wingdings" panose="05000000000000000000" pitchFamily="2" charset="2"/>
              <a:buChar char="v"/>
            </a:pPr>
            <a:r>
              <a:rPr lang="ru-RU" sz="2000" dirty="0">
                <a:solidFill>
                  <a:schemeClr val="bg1"/>
                </a:solidFill>
              </a:rPr>
              <a:t>	Не искушай меня без нужды (Иван Козловский)</a:t>
            </a:r>
          </a:p>
          <a:p>
            <a:pPr marL="342900" indent="-342900">
              <a:buFont typeface="Wingdings" panose="05000000000000000000" pitchFamily="2" charset="2"/>
              <a:buChar char="v"/>
            </a:pPr>
            <a:r>
              <a:rPr lang="ru-RU" sz="2000" dirty="0">
                <a:solidFill>
                  <a:schemeClr val="bg1"/>
                </a:solidFill>
              </a:rPr>
              <a:t>	Вальс-фантазия (из Лунина)</a:t>
            </a:r>
          </a:p>
          <a:p>
            <a:pPr marL="342900" indent="-342900">
              <a:buFont typeface="Wingdings" panose="05000000000000000000" pitchFamily="2" charset="2"/>
              <a:buChar char="v"/>
            </a:pPr>
            <a:r>
              <a:rPr lang="ru-RU" sz="2000" dirty="0">
                <a:solidFill>
                  <a:schemeClr val="bg1"/>
                </a:solidFill>
              </a:rPr>
              <a:t>	Ноктюрн «Разлука» (для фортепиано)</a:t>
            </a:r>
          </a:p>
          <a:p>
            <a:pPr marL="342900" indent="-342900">
              <a:buFont typeface="Wingdings" panose="05000000000000000000" pitchFamily="2" charset="2"/>
              <a:buChar char="v"/>
            </a:pPr>
            <a:r>
              <a:rPr lang="ru-RU" sz="2000" dirty="0">
                <a:solidFill>
                  <a:schemeClr val="bg1"/>
                </a:solidFill>
              </a:rPr>
              <a:t>	«Камаринская»</a:t>
            </a:r>
          </a:p>
          <a:p>
            <a:pPr marL="342900" indent="-342900">
              <a:buFont typeface="Wingdings" panose="05000000000000000000" pitchFamily="2" charset="2"/>
              <a:buChar char="v"/>
            </a:pPr>
            <a:r>
              <a:rPr lang="ru-RU" sz="2000" dirty="0">
                <a:solidFill>
                  <a:schemeClr val="bg1"/>
                </a:solidFill>
              </a:rPr>
              <a:t>	«Венецианская ночь»</a:t>
            </a:r>
          </a:p>
          <a:p>
            <a:pPr marL="342900" indent="-342900">
              <a:buFont typeface="Wingdings" panose="05000000000000000000" pitchFamily="2" charset="2"/>
              <a:buChar char="v"/>
            </a:pPr>
            <a:r>
              <a:rPr lang="ru-RU" sz="2000" dirty="0">
                <a:solidFill>
                  <a:schemeClr val="bg1"/>
                </a:solidFill>
              </a:rPr>
              <a:t>	«Рондо Фарлафа», исп. Марк Рейзен (бас)</a:t>
            </a:r>
          </a:p>
        </p:txBody>
      </p:sp>
    </p:spTree>
    <p:extLst>
      <p:ext uri="{BB962C8B-B14F-4D97-AF65-F5344CB8AC3E}">
        <p14:creationId xmlns:p14="http://schemas.microsoft.com/office/powerpoint/2010/main" xmlns="" val="3914994151"/>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C027257-A163-4F81-A328-8FFB9BB2BBC7}"/>
              </a:ext>
            </a:extLst>
          </p:cNvPr>
          <p:cNvSpPr>
            <a:spLocks noGrp="1"/>
          </p:cNvSpPr>
          <p:nvPr>
            <p:ph type="title"/>
          </p:nvPr>
        </p:nvSpPr>
        <p:spPr>
          <a:xfrm>
            <a:off x="818147" y="120316"/>
            <a:ext cx="10984832" cy="938463"/>
          </a:xfrm>
        </p:spPr>
        <p:txBody>
          <a:bodyPr>
            <a:normAutofit/>
          </a:bodyPr>
          <a:lstStyle/>
          <a:p>
            <a:r>
              <a:rPr lang="ru-RU" sz="6000" dirty="0">
                <a:solidFill>
                  <a:srgbClr val="FF0000"/>
                </a:solidFill>
              </a:rPr>
              <a:t>смерть</a:t>
            </a:r>
          </a:p>
        </p:txBody>
      </p:sp>
      <p:sp>
        <p:nvSpPr>
          <p:cNvPr id="3" name="Текст 2">
            <a:extLst>
              <a:ext uri="{FF2B5EF4-FFF2-40B4-BE49-F238E27FC236}">
                <a16:creationId xmlns:a16="http://schemas.microsoft.com/office/drawing/2014/main" xmlns="" id="{08D68308-4B6C-4B1A-A3B2-F10F0F94532C}"/>
              </a:ext>
            </a:extLst>
          </p:cNvPr>
          <p:cNvSpPr>
            <a:spLocks noGrp="1"/>
          </p:cNvSpPr>
          <p:nvPr>
            <p:ph type="body" idx="1"/>
          </p:nvPr>
        </p:nvSpPr>
        <p:spPr>
          <a:xfrm>
            <a:off x="389022" y="1058779"/>
            <a:ext cx="6433810" cy="5088803"/>
          </a:xfrm>
        </p:spPr>
        <p:txBody>
          <a:bodyPr>
            <a:normAutofit fontScale="62500" lnSpcReduction="20000"/>
          </a:bodyPr>
          <a:lstStyle/>
          <a:p>
            <a:r>
              <a:rPr lang="ru-RU" sz="2800" dirty="0">
                <a:solidFill>
                  <a:srgbClr val="C00000"/>
                </a:solidFill>
                <a:latin typeface="Helvetica Neue"/>
              </a:rPr>
              <a:t>В Германии Глинка занимался изучением творчества Иоганна Себастьяна Баха и его современников. Не прожив в Берлине и года, композитор скончался. Смерть настигла его в феврале 1857 года.</a:t>
            </a:r>
          </a:p>
          <a:p>
            <a:pPr algn="l"/>
            <a:r>
              <a:rPr lang="ru-RU" sz="2800" dirty="0">
                <a:solidFill>
                  <a:srgbClr val="C00000"/>
                </a:solidFill>
                <a:latin typeface="Helvetica Neue"/>
              </a:rPr>
              <a:t>Композитора скромно похоронили на небольшом лютеранском кладбище. Через несколько месяцев младшая сестра Глинки Людмила приехала в Берлин, чтобы устроить перевозку праха брата на родину. Гроб с телом композитора из Берлина в Санкт-Петербург перевозили в картонной коробке с надписью «ФАРФОР».</a:t>
            </a:r>
            <a:br>
              <a:rPr lang="ru-RU" sz="2800" dirty="0">
                <a:solidFill>
                  <a:srgbClr val="C00000"/>
                </a:solidFill>
                <a:latin typeface="Helvetica Neue"/>
              </a:rPr>
            </a:br>
            <a:endParaRPr lang="ru-RU" sz="2800" dirty="0">
              <a:solidFill>
                <a:srgbClr val="C00000"/>
              </a:solidFill>
              <a:latin typeface="Helvetica Neue"/>
            </a:endParaRPr>
          </a:p>
          <a:p>
            <a:pPr algn="l"/>
            <a:r>
              <a:rPr lang="ru-RU" sz="2800" dirty="0">
                <a:solidFill>
                  <a:srgbClr val="C00000"/>
                </a:solidFill>
                <a:latin typeface="Helvetica Neue"/>
              </a:rPr>
              <a:t>Перезахоронили Глинку в Санкт-Петербурге на Тихвинском кладбище. Аутентичная надгробная плита с первой могилы композитора до сих пор находится в Берлине на территории русского православного кладбища. В 1947 году там также был установлен памятник Глинке.</a:t>
            </a:r>
          </a:p>
          <a:p>
            <a:endParaRPr lang="ru-RU" dirty="0">
              <a:solidFill>
                <a:schemeClr val="bg1"/>
              </a:solidFill>
            </a:endParaRPr>
          </a:p>
        </p:txBody>
      </p:sp>
      <p:pic>
        <p:nvPicPr>
          <p:cNvPr id="4" name="Рисунок 3">
            <a:extLst>
              <a:ext uri="{FF2B5EF4-FFF2-40B4-BE49-F238E27FC236}">
                <a16:creationId xmlns:a16="http://schemas.microsoft.com/office/drawing/2014/main" xmlns="" id="{186D54BC-98C4-4EDD-BA51-52C27EB741DF}"/>
              </a:ext>
            </a:extLst>
          </p:cNvPr>
          <p:cNvPicPr>
            <a:picLocks noChangeAspect="1"/>
          </p:cNvPicPr>
          <p:nvPr/>
        </p:nvPicPr>
        <p:blipFill>
          <a:blip r:embed="rId2"/>
          <a:stretch>
            <a:fillRect/>
          </a:stretch>
        </p:blipFill>
        <p:spPr>
          <a:xfrm>
            <a:off x="7596554" y="1350993"/>
            <a:ext cx="4361168" cy="4504373"/>
          </a:xfrm>
          <a:prstGeom prst="rect">
            <a:avLst/>
          </a:prstGeom>
        </p:spPr>
      </p:pic>
    </p:spTree>
    <p:extLst>
      <p:ext uri="{BB962C8B-B14F-4D97-AF65-F5344CB8AC3E}">
        <p14:creationId xmlns:p14="http://schemas.microsoft.com/office/powerpoint/2010/main" xmlns="" val="228712107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CE381613-3F63-4F87-8F8F-77C702E0FA1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xmlns="" val="1577001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EC9EB01-9CDD-4D01-B4D8-F8F00D859704}"/>
              </a:ext>
            </a:extLst>
          </p:cNvPr>
          <p:cNvSpPr>
            <a:spLocks noGrp="1"/>
          </p:cNvSpPr>
          <p:nvPr>
            <p:ph type="title"/>
          </p:nvPr>
        </p:nvSpPr>
        <p:spPr>
          <a:xfrm>
            <a:off x="1451579" y="0"/>
            <a:ext cx="9291215" cy="1239253"/>
          </a:xfrm>
        </p:spPr>
        <p:txBody>
          <a:bodyPr>
            <a:normAutofit/>
          </a:bodyPr>
          <a:lstStyle/>
          <a:p>
            <a:r>
              <a:rPr lang="ru-RU" sz="5400" dirty="0">
                <a:solidFill>
                  <a:srgbClr val="FFFF00"/>
                </a:solidFill>
              </a:rPr>
              <a:t>ссылки</a:t>
            </a:r>
          </a:p>
        </p:txBody>
      </p:sp>
      <p:sp>
        <p:nvSpPr>
          <p:cNvPr id="3" name="Прямоугольник 2">
            <a:extLst>
              <a:ext uri="{FF2B5EF4-FFF2-40B4-BE49-F238E27FC236}">
                <a16:creationId xmlns:a16="http://schemas.microsoft.com/office/drawing/2014/main" xmlns="" id="{B95785D0-D029-4B59-89C3-31CC04C08A91}"/>
              </a:ext>
            </a:extLst>
          </p:cNvPr>
          <p:cNvSpPr/>
          <p:nvPr/>
        </p:nvSpPr>
        <p:spPr>
          <a:xfrm>
            <a:off x="495300" y="1360984"/>
            <a:ext cx="11201400" cy="3139321"/>
          </a:xfrm>
          <a:prstGeom prst="rect">
            <a:avLst/>
          </a:prstGeom>
        </p:spPr>
        <p:txBody>
          <a:bodyPr wrap="square">
            <a:spAutoFit/>
          </a:bodyPr>
          <a:lstStyle/>
          <a:p>
            <a:pPr marL="285750" indent="-285750">
              <a:buFont typeface="Wingdings" panose="05000000000000000000" pitchFamily="2" charset="2"/>
              <a:buChar char="Ø"/>
            </a:pPr>
            <a:r>
              <a:rPr lang="en-US" dirty="0">
                <a:hlinkClick r:id="rId2"/>
              </a:rPr>
              <a:t>http://go.mail.ru/redir?via_page=1&amp;type=sr&amp;redir=eJzLKCkpKLbS1zcyKc7N1MsvStdPTs1JTSrKLKnUNzEwMNDNzczOSMzM0U3PyczLTtTLKMnNYWAwNDUxMjYzMTcyYWDM7vw8cVqqJPe6o1u_SJYYAgBicBvg</a:t>
            </a:r>
            <a:endParaRPr lang="ru-RU" dirty="0"/>
          </a:p>
          <a:p>
            <a:pPr marL="285750" indent="-285750">
              <a:buFont typeface="Wingdings" panose="05000000000000000000" pitchFamily="2" charset="2"/>
              <a:buChar char="Ø"/>
            </a:pPr>
            <a:r>
              <a:rPr lang="en-US" dirty="0">
                <a:hlinkClick r:id="rId3"/>
              </a:rPr>
              <a:t>http://go.mail.ru/redir?via_page=1&amp;type=sr&amp;redir=eJzLKCkpKLbS1y8q1SvPzM4sSE3JTNTLL0rXB_H0VV0MVC2NQaSTE5i0AJMuYNIRTBroxINVOcPkDVUtTCEySDqcIIogHCMkaYhRrkjiECPMGRgMTU2MjM1MzI1MGFTNGW85zvni8lVd_NJtzk_ZAKojLfU</a:t>
            </a:r>
            <a:endParaRPr lang="ru-RU" dirty="0"/>
          </a:p>
          <a:p>
            <a:pPr marL="285750" indent="-285750">
              <a:buFont typeface="Wingdings" panose="05000000000000000000" pitchFamily="2" charset="2"/>
              <a:buChar char="Ø"/>
            </a:pPr>
            <a:r>
              <a:rPr lang="en-US" dirty="0">
                <a:hlinkClick r:id="rId4"/>
              </a:rPr>
              <a:t>http://go.mail.ru/redir?via_page=1&amp;type=sr&amp;redir=eJzLKCkpsNLXL88vykkpzcssLE3VKyrVLyjNyy7RNdTPLC7JL8qsTNQ3NjY3MtJNz8nMy07Uzc3MzkjMzNHNLEvMyy_LTM7QLSotLs7OzNLNzs8tyK_KBGpiYDA0NTEC6jIxNWbg1j27Uf915tR5-wq-X5_UugQA2wcsTA</a:t>
            </a:r>
            <a:endParaRPr lang="ru-RU" dirty="0"/>
          </a:p>
          <a:p>
            <a:pPr marL="285750" indent="-285750">
              <a:buFont typeface="Wingdings" panose="05000000000000000000" pitchFamily="2" charset="2"/>
              <a:buChar char="Ø"/>
            </a:pPr>
            <a:endParaRPr lang="ru-RU" dirty="0"/>
          </a:p>
          <a:p>
            <a:pPr marL="285750" indent="-285750">
              <a:buFont typeface="Wingdings" panose="05000000000000000000" pitchFamily="2" charset="2"/>
              <a:buChar char="Ø"/>
            </a:pPr>
            <a:endParaRPr lang="ru-RU" dirty="0"/>
          </a:p>
        </p:txBody>
      </p:sp>
    </p:spTree>
    <p:extLst>
      <p:ext uri="{BB962C8B-B14F-4D97-AF65-F5344CB8AC3E}">
        <p14:creationId xmlns:p14="http://schemas.microsoft.com/office/powerpoint/2010/main" xmlns="" val="1256533957"/>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68F740F-6F38-46B8-9B20-3767133226F7}"/>
              </a:ext>
            </a:extLst>
          </p:cNvPr>
          <p:cNvSpPr>
            <a:spLocks noGrp="1"/>
          </p:cNvSpPr>
          <p:nvPr>
            <p:ph type="ctrTitle"/>
          </p:nvPr>
        </p:nvSpPr>
        <p:spPr>
          <a:xfrm>
            <a:off x="148651" y="422031"/>
            <a:ext cx="8277897" cy="5727093"/>
          </a:xfrm>
        </p:spPr>
        <p:txBody>
          <a:bodyPr>
            <a:noAutofit/>
          </a:bodyPr>
          <a:lstStyle/>
          <a:p>
            <a:r>
              <a:rPr lang="ru-RU" sz="2400" u="sng" dirty="0">
                <a:solidFill>
                  <a:schemeClr val="bg1"/>
                </a:solidFill>
                <a:latin typeface="Arial" panose="020B0604020202020204" pitchFamily="34" charset="0"/>
              </a:rPr>
              <a:t>Михаил Глинка родился 20 мая  </a:t>
            </a:r>
            <a:r>
              <a:rPr lang="ru-RU" sz="2400" u="sng" dirty="0">
                <a:solidFill>
                  <a:schemeClr val="bg1"/>
                </a:solidFill>
                <a:latin typeface="Arial" panose="020B0604020202020204" pitchFamily="34" charset="0"/>
                <a:hlinkClick r:id="rId2" tooltip="1804 год">
                  <a:extLst>
                    <a:ext uri="{A12FA001-AC4F-418D-AE19-62706E023703}">
                      <ahyp:hlinkClr xmlns:ahyp="http://schemas.microsoft.com/office/drawing/2018/hyperlinkcolor" xmlns="" val="tx"/>
                    </a:ext>
                  </a:extLst>
                </a:hlinkClick>
              </a:rPr>
              <a:t>1804 года</a:t>
            </a:r>
            <a:r>
              <a:rPr lang="ru-RU" sz="2400" u="sng" dirty="0">
                <a:solidFill>
                  <a:schemeClr val="bg1"/>
                </a:solidFill>
                <a:latin typeface="Arial" panose="020B0604020202020204" pitchFamily="34" charset="0"/>
              </a:rPr>
              <a:t> в селе </a:t>
            </a:r>
            <a:r>
              <a:rPr lang="ru-RU" sz="2400" u="sng" dirty="0">
                <a:solidFill>
                  <a:schemeClr val="bg1"/>
                </a:solidFill>
                <a:latin typeface="Arial" panose="020B0604020202020204" pitchFamily="34" charset="0"/>
                <a:hlinkClick r:id="rId3" tooltip="Новоспасское (Смоленская область)">
                  <a:extLst>
                    <a:ext uri="{A12FA001-AC4F-418D-AE19-62706E023703}">
                      <ahyp:hlinkClr xmlns:ahyp="http://schemas.microsoft.com/office/drawing/2018/hyperlinkcolor" xmlns="" val="tx"/>
                    </a:ext>
                  </a:extLst>
                </a:hlinkClick>
              </a:rPr>
              <a:t>Новоспасском</a:t>
            </a:r>
            <a:r>
              <a:rPr lang="ru-RU" sz="2400" u="sng" dirty="0">
                <a:solidFill>
                  <a:schemeClr val="bg1"/>
                </a:solidFill>
                <a:latin typeface="Arial" panose="020B0604020202020204" pitchFamily="34" charset="0"/>
              </a:rPr>
              <a:t> </a:t>
            </a:r>
            <a:r>
              <a:rPr lang="ru-RU" sz="2400" u="sng" dirty="0">
                <a:solidFill>
                  <a:schemeClr val="bg1"/>
                </a:solidFill>
                <a:latin typeface="Arial" panose="020B0604020202020204" pitchFamily="34" charset="0"/>
                <a:hlinkClick r:id="rId4" tooltip="Смоленская губерния">
                  <a:extLst>
                    <a:ext uri="{A12FA001-AC4F-418D-AE19-62706E023703}">
                      <ahyp:hlinkClr xmlns:ahyp="http://schemas.microsoft.com/office/drawing/2018/hyperlinkcolor" xmlns="" val="tx"/>
                    </a:ext>
                  </a:extLst>
                </a:hlinkClick>
              </a:rPr>
              <a:t>Смоленской губернии</a:t>
            </a:r>
            <a:r>
              <a:rPr lang="ru-RU" sz="2400" u="sng" dirty="0">
                <a:solidFill>
                  <a:schemeClr val="bg1"/>
                </a:solidFill>
                <a:latin typeface="Arial" panose="020B0604020202020204" pitchFamily="34" charset="0"/>
              </a:rPr>
              <a:t>, в имении своего отца, отставного капитана Ивана Николаевича Глинки (1777—1834). Матерью его была троюродная сестра отца — Евгения Андреевна Глинка-Земелька (1783—1851). Прадед композитора был </a:t>
            </a:r>
            <a:r>
              <a:rPr lang="ru-RU" sz="2400" u="sng" dirty="0">
                <a:solidFill>
                  <a:schemeClr val="bg1"/>
                </a:solidFill>
                <a:latin typeface="Arial" panose="020B0604020202020204" pitchFamily="34" charset="0"/>
                <a:hlinkClick r:id="rId5" tooltip="Шляхта">
                  <a:extLst>
                    <a:ext uri="{A12FA001-AC4F-418D-AE19-62706E023703}">
                      <ahyp:hlinkClr xmlns:ahyp="http://schemas.microsoft.com/office/drawing/2018/hyperlinkcolor" xmlns="" val="tx"/>
                    </a:ext>
                  </a:extLst>
                </a:hlinkClick>
              </a:rPr>
              <a:t>шляхтичем</a:t>
            </a:r>
            <a:r>
              <a:rPr lang="ru-RU" sz="2400" u="sng" dirty="0">
                <a:solidFill>
                  <a:schemeClr val="bg1"/>
                </a:solidFill>
                <a:latin typeface="Arial" panose="020B0604020202020204" pitchFamily="34" charset="0"/>
              </a:rPr>
              <a:t> из рода </a:t>
            </a:r>
            <a:r>
              <a:rPr lang="ru-RU" sz="2400" u="sng" dirty="0">
                <a:solidFill>
                  <a:schemeClr val="bg1"/>
                </a:solidFill>
                <a:latin typeface="Arial" panose="020B0604020202020204" pitchFamily="34" charset="0"/>
                <a:hlinkClick r:id="rId6" tooltip="Глинка (дворянский род)">
                  <a:extLst>
                    <a:ext uri="{A12FA001-AC4F-418D-AE19-62706E023703}">
                      <ahyp:hlinkClr xmlns:ahyp="http://schemas.microsoft.com/office/drawing/2018/hyperlinkcolor" xmlns="" val="tx"/>
                    </a:ext>
                  </a:extLst>
                </a:hlinkClick>
              </a:rPr>
              <a:t>Глинки</a:t>
            </a:r>
            <a:r>
              <a:rPr lang="ru-RU" sz="2400" u="sng" dirty="0">
                <a:solidFill>
                  <a:schemeClr val="bg1"/>
                </a:solidFill>
                <a:latin typeface="Arial" panose="020B0604020202020204" pitchFamily="34" charset="0"/>
              </a:rPr>
              <a:t> герба </a:t>
            </a:r>
            <a:r>
              <a:rPr lang="ru-RU" sz="2400" u="sng" dirty="0">
                <a:solidFill>
                  <a:schemeClr val="bg1"/>
                </a:solidFill>
                <a:latin typeface="Arial" panose="020B0604020202020204" pitchFamily="34" charset="0"/>
                <a:hlinkClick r:id="rId7" tooltip="Тшаска (герб)">
                  <a:extLst>
                    <a:ext uri="{A12FA001-AC4F-418D-AE19-62706E023703}">
                      <ahyp:hlinkClr xmlns:ahyp="http://schemas.microsoft.com/office/drawing/2018/hyperlinkcolor" xmlns="" val="tx"/>
                    </a:ext>
                  </a:extLst>
                </a:hlinkClick>
              </a:rPr>
              <a:t>Тшаска</a:t>
            </a:r>
            <a:r>
              <a:rPr lang="ru-RU" sz="2400" u="sng" dirty="0">
                <a:solidFill>
                  <a:schemeClr val="bg1"/>
                </a:solidFill>
                <a:latin typeface="Arial" panose="020B0604020202020204" pitchFamily="34" charset="0"/>
              </a:rPr>
              <a:t> — Викторин Владислав Глинка (</a:t>
            </a:r>
            <a:r>
              <a:rPr lang="ru-RU" sz="2400" u="sng" dirty="0">
                <a:solidFill>
                  <a:schemeClr val="bg1"/>
                </a:solidFill>
                <a:latin typeface="Arial" panose="020B0604020202020204" pitchFamily="34" charset="0"/>
                <a:hlinkClick r:id="rId8" tooltip="Польский язык">
                  <a:extLst>
                    <a:ext uri="{A12FA001-AC4F-418D-AE19-62706E023703}">
                      <ahyp:hlinkClr xmlns:ahyp="http://schemas.microsoft.com/office/drawing/2018/hyperlinkcolor" xmlns="" val="tx"/>
                    </a:ext>
                  </a:extLst>
                </a:hlinkClick>
              </a:rPr>
              <a:t>польск.</a:t>
            </a:r>
            <a:r>
              <a:rPr lang="ru-RU" sz="2400" u="sng" dirty="0">
                <a:solidFill>
                  <a:schemeClr val="bg1"/>
                </a:solidFill>
                <a:latin typeface="Arial" panose="020B0604020202020204" pitchFamily="34" charset="0"/>
              </a:rPr>
              <a:t> </a:t>
            </a:r>
            <a:r>
              <a:rPr lang="ru-RU" sz="2400" i="1" u="sng" dirty="0">
                <a:solidFill>
                  <a:schemeClr val="bg1"/>
                </a:solidFill>
                <a:latin typeface="Arial" panose="020B0604020202020204" pitchFamily="34" charset="0"/>
              </a:rPr>
              <a:t>Wiktoryn Władysław Glinka</a:t>
            </a:r>
            <a:r>
              <a:rPr lang="ru-RU" sz="2400" u="sng" dirty="0">
                <a:solidFill>
                  <a:schemeClr val="bg1"/>
                </a:solidFill>
                <a:latin typeface="Arial" panose="020B0604020202020204" pitchFamily="34" charset="0"/>
              </a:rPr>
              <a:t>). После </a:t>
            </a:r>
            <a:r>
              <a:rPr lang="ru-RU" sz="2400" u="sng" dirty="0">
                <a:solidFill>
                  <a:schemeClr val="bg1"/>
                </a:solidFill>
                <a:latin typeface="Arial" panose="020B0604020202020204" pitchFamily="34" charset="0"/>
                <a:hlinkClick r:id="rId9" tooltip="Осада Смоленска (1654)">
                  <a:extLst>
                    <a:ext uri="{A12FA001-AC4F-418D-AE19-62706E023703}">
                      <ahyp:hlinkClr xmlns:ahyp="http://schemas.microsoft.com/office/drawing/2018/hyperlinkcolor" xmlns="" val="tx"/>
                    </a:ext>
                  </a:extLst>
                </a:hlinkClick>
              </a:rPr>
              <a:t>потери Речью Посполитой Смоленска</a:t>
            </a:r>
            <a:r>
              <a:rPr lang="ru-RU" sz="2400" u="sng" dirty="0">
                <a:solidFill>
                  <a:schemeClr val="bg1"/>
                </a:solidFill>
                <a:latin typeface="Arial" panose="020B0604020202020204" pitchFamily="34" charset="0"/>
              </a:rPr>
              <a:t> в 1654 году В. В. Глинка принял российское подданство и перешёл в </a:t>
            </a:r>
            <a:r>
              <a:rPr lang="ru-RU" sz="2400" u="sng" dirty="0">
                <a:solidFill>
                  <a:schemeClr val="bg1"/>
                </a:solidFill>
                <a:latin typeface="Arial" panose="020B0604020202020204" pitchFamily="34" charset="0"/>
                <a:hlinkClick r:id="rId10" tooltip="Православие">
                  <a:extLst>
                    <a:ext uri="{A12FA001-AC4F-418D-AE19-62706E023703}">
                      <ahyp:hlinkClr xmlns:ahyp="http://schemas.microsoft.com/office/drawing/2018/hyperlinkcolor" xmlns="" val="tx"/>
                    </a:ext>
                  </a:extLst>
                </a:hlinkClick>
              </a:rPr>
              <a:t>православие</a:t>
            </a:r>
            <a:r>
              <a:rPr lang="ru-RU" sz="2400" u="sng" dirty="0">
                <a:solidFill>
                  <a:schemeClr val="bg1"/>
                </a:solidFill>
                <a:latin typeface="Arial" panose="020B0604020202020204" pitchFamily="34" charset="0"/>
              </a:rPr>
              <a:t>. Царская власть сохранила за </a:t>
            </a:r>
            <a:r>
              <a:rPr lang="ru-RU" sz="2400" u="sng" dirty="0">
                <a:solidFill>
                  <a:schemeClr val="bg1"/>
                </a:solidFill>
                <a:latin typeface="Arial" panose="020B0604020202020204" pitchFamily="34" charset="0"/>
                <a:hlinkClick r:id="rId11" tooltip="Смоленская шляхта">
                  <a:extLst>
                    <a:ext uri="{A12FA001-AC4F-418D-AE19-62706E023703}">
                      <ahyp:hlinkClr xmlns:ahyp="http://schemas.microsoft.com/office/drawing/2018/hyperlinkcolor" xmlns="" val="tx"/>
                    </a:ext>
                  </a:extLst>
                </a:hlinkClick>
              </a:rPr>
              <a:t>смоленской шляхтой</a:t>
            </a:r>
            <a:r>
              <a:rPr lang="ru-RU" sz="2400" u="sng" dirty="0">
                <a:solidFill>
                  <a:schemeClr val="bg1"/>
                </a:solidFill>
                <a:latin typeface="Arial" panose="020B0604020202020204" pitchFamily="34" charset="0"/>
              </a:rPr>
              <a:t> земельные владения и дворянские привилегии, включая прежние гербы.</a:t>
            </a:r>
            <a:endParaRPr lang="ru-RU" sz="2400" u="sng" dirty="0">
              <a:solidFill>
                <a:schemeClr val="bg1"/>
              </a:solidFill>
            </a:endParaRPr>
          </a:p>
        </p:txBody>
      </p:sp>
      <p:pic>
        <p:nvPicPr>
          <p:cNvPr id="4" name="Рисунок 3">
            <a:extLst>
              <a:ext uri="{FF2B5EF4-FFF2-40B4-BE49-F238E27FC236}">
                <a16:creationId xmlns:a16="http://schemas.microsoft.com/office/drawing/2014/main" xmlns="" id="{E75F64C5-0C8F-4457-869C-70E9E2CEF5C9}"/>
              </a:ext>
            </a:extLst>
          </p:cNvPr>
          <p:cNvPicPr>
            <a:picLocks noChangeAspect="1"/>
          </p:cNvPicPr>
          <p:nvPr/>
        </p:nvPicPr>
        <p:blipFill>
          <a:blip r:embed="rId12"/>
          <a:stretch>
            <a:fillRect/>
          </a:stretch>
        </p:blipFill>
        <p:spPr>
          <a:xfrm>
            <a:off x="8560893" y="924951"/>
            <a:ext cx="3284104" cy="5008098"/>
          </a:xfrm>
          <a:prstGeom prst="rect">
            <a:avLst/>
          </a:prstGeom>
        </p:spPr>
      </p:pic>
      <p:sp>
        <p:nvSpPr>
          <p:cNvPr id="3" name="Подзаголовок 2">
            <a:extLst>
              <a:ext uri="{FF2B5EF4-FFF2-40B4-BE49-F238E27FC236}">
                <a16:creationId xmlns:a16="http://schemas.microsoft.com/office/drawing/2014/main" xmlns="" id="{73CD1422-EDEE-4F3E-9AD2-B2905A16E382}"/>
              </a:ext>
            </a:extLst>
          </p:cNvPr>
          <p:cNvSpPr>
            <a:spLocks noGrp="1"/>
          </p:cNvSpPr>
          <p:nvPr>
            <p:ph type="subTitle" idx="1"/>
          </p:nvPr>
        </p:nvSpPr>
        <p:spPr>
          <a:xfrm>
            <a:off x="11178185" y="-115288"/>
            <a:ext cx="1730327" cy="815156"/>
          </a:xfrm>
        </p:spPr>
        <p:txBody>
          <a:bodyPr/>
          <a:lstStyle/>
          <a:p>
            <a:r>
              <a:rPr lang="ru-RU" dirty="0">
                <a:solidFill>
                  <a:schemeClr val="bg1"/>
                </a:solidFill>
              </a:rPr>
              <a:t>о</a:t>
            </a:r>
            <a:endParaRPr lang="ru-RU" dirty="0"/>
          </a:p>
        </p:txBody>
      </p:sp>
    </p:spTree>
    <p:extLst>
      <p:ext uri="{BB962C8B-B14F-4D97-AF65-F5344CB8AC3E}">
        <p14:creationId xmlns:p14="http://schemas.microsoft.com/office/powerpoint/2010/main" xmlns="" val="13254401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75B9BF0E-7BF5-4D38-9C95-932B1F67B88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xmlns="" val="293753582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89C355E-FD66-407F-BB0B-811E6D062A4E}"/>
              </a:ext>
            </a:extLst>
          </p:cNvPr>
          <p:cNvSpPr>
            <a:spLocks noGrp="1"/>
          </p:cNvSpPr>
          <p:nvPr>
            <p:ph type="title"/>
          </p:nvPr>
        </p:nvSpPr>
        <p:spPr>
          <a:xfrm>
            <a:off x="211015" y="239151"/>
            <a:ext cx="5789117" cy="5880296"/>
          </a:xfrm>
        </p:spPr>
        <p:txBody>
          <a:bodyPr>
            <a:normAutofit/>
          </a:bodyPr>
          <a:lstStyle/>
          <a:p>
            <a:r>
              <a:rPr lang="ru-RU" sz="2000" dirty="0">
                <a:solidFill>
                  <a:srgbClr val="C00000"/>
                </a:solidFill>
                <a:latin typeface="Arial" panose="020B0604020202020204" pitchFamily="34" charset="0"/>
              </a:rPr>
              <a:t>До шести лет Михаил воспитывался бабушкой по отцу Фёклой Александровной, которая полностью отстранила мать от воспитания сына</a:t>
            </a:r>
            <a:r>
              <a:rPr lang="ru-RU" sz="2000" baseline="30000" dirty="0">
                <a:solidFill>
                  <a:srgbClr val="C00000"/>
                </a:solidFill>
                <a:latin typeface="Arial" panose="020B0604020202020204" pitchFamily="34" charset="0"/>
                <a:hlinkClick r:id="rId2">
                  <a:extLst>
                    <a:ext uri="{A12FA001-AC4F-418D-AE19-62706E023703}">
                      <ahyp:hlinkClr xmlns:ahyp="http://schemas.microsoft.com/office/drawing/2018/hyperlinkcolor" xmlns="" val="tx"/>
                    </a:ext>
                  </a:extLst>
                </a:hlinkClick>
              </a:rPr>
              <a:t>[6]</a:t>
            </a:r>
            <a:r>
              <a:rPr lang="ru-RU" sz="2000" dirty="0">
                <a:solidFill>
                  <a:srgbClr val="C00000"/>
                </a:solidFill>
                <a:latin typeface="Arial" panose="020B0604020202020204" pitchFamily="34" charset="0"/>
              </a:rPr>
              <a:t>. Он рос нервным, мнительным и болезненным ребёнком-недотрогой — «мимозой», по собственной характеристике Глинки. После смерти Фёклы Александровны Михаил снова перешёл в полное распоряжение матери, приложившей все усилия, чтобы стереть следы прежнего воспитания. С десяти лет Михаил начал учиться игре на </a:t>
            </a:r>
            <a:r>
              <a:rPr lang="ru-RU" sz="2000" dirty="0">
                <a:solidFill>
                  <a:srgbClr val="C00000"/>
                </a:solidFill>
                <a:latin typeface="Arial" panose="020B0604020202020204" pitchFamily="34" charset="0"/>
                <a:hlinkClick r:id="rId3" tooltip="Фортепиано">
                  <a:extLst>
                    <a:ext uri="{A12FA001-AC4F-418D-AE19-62706E023703}">
                      <ahyp:hlinkClr xmlns:ahyp="http://schemas.microsoft.com/office/drawing/2018/hyperlinkcolor" xmlns="" val="tx"/>
                    </a:ext>
                  </a:extLst>
                </a:hlinkClick>
              </a:rPr>
              <a:t>фортепиано</a:t>
            </a:r>
            <a:r>
              <a:rPr lang="ru-RU" sz="2000" dirty="0">
                <a:solidFill>
                  <a:srgbClr val="C00000"/>
                </a:solidFill>
                <a:latin typeface="Arial" panose="020B0604020202020204" pitchFamily="34" charset="0"/>
              </a:rPr>
              <a:t> и </a:t>
            </a:r>
            <a:r>
              <a:rPr lang="ru-RU" sz="2000" dirty="0">
                <a:solidFill>
                  <a:srgbClr val="C00000"/>
                </a:solidFill>
                <a:latin typeface="Arial" panose="020B0604020202020204" pitchFamily="34" charset="0"/>
                <a:hlinkClick r:id="rId4" tooltip="Скрипка">
                  <a:extLst>
                    <a:ext uri="{A12FA001-AC4F-418D-AE19-62706E023703}">
                      <ahyp:hlinkClr xmlns:ahyp="http://schemas.microsoft.com/office/drawing/2018/hyperlinkcolor" xmlns="" val="tx"/>
                    </a:ext>
                  </a:extLst>
                </a:hlinkClick>
              </a:rPr>
              <a:t>скрипке</a:t>
            </a:r>
            <a:r>
              <a:rPr lang="ru-RU" sz="2000" dirty="0">
                <a:solidFill>
                  <a:srgbClr val="C00000"/>
                </a:solidFill>
                <a:latin typeface="Arial" panose="020B0604020202020204" pitchFamily="34" charset="0"/>
              </a:rPr>
              <a:t>. Первой учительницей Глинки была приглашённая из </a:t>
            </a:r>
            <a:r>
              <a:rPr lang="ru-RU" sz="2000" dirty="0">
                <a:solidFill>
                  <a:srgbClr val="C00000"/>
                </a:solidFill>
                <a:latin typeface="Arial" panose="020B0604020202020204" pitchFamily="34" charset="0"/>
                <a:hlinkClick r:id="rId5" tooltip="Санкт-Петербург">
                  <a:extLst>
                    <a:ext uri="{A12FA001-AC4F-418D-AE19-62706E023703}">
                      <ahyp:hlinkClr xmlns:ahyp="http://schemas.microsoft.com/office/drawing/2018/hyperlinkcolor" xmlns="" val="tx"/>
                    </a:ext>
                  </a:extLst>
                </a:hlinkClick>
              </a:rPr>
              <a:t>Санкт-Петербурга</a:t>
            </a:r>
            <a:r>
              <a:rPr lang="ru-RU" sz="2000" dirty="0">
                <a:solidFill>
                  <a:srgbClr val="C00000"/>
                </a:solidFill>
                <a:latin typeface="Arial" panose="020B0604020202020204" pitchFamily="34" charset="0"/>
              </a:rPr>
              <a:t> гувернантка Варвара Фёдоровна Кламмер.</a:t>
            </a:r>
            <a:endParaRPr lang="ru-RU" sz="2000" dirty="0">
              <a:solidFill>
                <a:srgbClr val="C00000"/>
              </a:solidFill>
            </a:endParaRPr>
          </a:p>
        </p:txBody>
      </p:sp>
      <p:pic>
        <p:nvPicPr>
          <p:cNvPr id="3" name="Рисунок 2">
            <a:extLst>
              <a:ext uri="{FF2B5EF4-FFF2-40B4-BE49-F238E27FC236}">
                <a16:creationId xmlns:a16="http://schemas.microsoft.com/office/drawing/2014/main" xmlns="" id="{CD1EB295-3CD8-4340-911A-380719A74E70}"/>
              </a:ext>
            </a:extLst>
          </p:cNvPr>
          <p:cNvPicPr>
            <a:picLocks noChangeAspect="1"/>
          </p:cNvPicPr>
          <p:nvPr/>
        </p:nvPicPr>
        <p:blipFill>
          <a:blip r:embed="rId6"/>
          <a:stretch>
            <a:fillRect/>
          </a:stretch>
        </p:blipFill>
        <p:spPr>
          <a:xfrm>
            <a:off x="7230796" y="914400"/>
            <a:ext cx="3868614" cy="4417255"/>
          </a:xfrm>
          <a:prstGeom prst="rect">
            <a:avLst/>
          </a:prstGeom>
        </p:spPr>
      </p:pic>
    </p:spTree>
    <p:extLst>
      <p:ext uri="{BB962C8B-B14F-4D97-AF65-F5344CB8AC3E}">
        <p14:creationId xmlns:p14="http://schemas.microsoft.com/office/powerpoint/2010/main" xmlns="" val="1654180970"/>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6F08660-9703-4344-A909-05B1A9FF1D69}"/>
              </a:ext>
            </a:extLst>
          </p:cNvPr>
          <p:cNvSpPr>
            <a:spLocks noGrp="1"/>
          </p:cNvSpPr>
          <p:nvPr>
            <p:ph type="title"/>
          </p:nvPr>
        </p:nvSpPr>
        <p:spPr>
          <a:xfrm>
            <a:off x="1774423" y="-647114"/>
            <a:ext cx="8643154" cy="1434905"/>
          </a:xfrm>
        </p:spPr>
        <p:txBody>
          <a:bodyPr/>
          <a:lstStyle/>
          <a:p>
            <a:r>
              <a:rPr lang="ru-RU" b="1" i="1" dirty="0">
                <a:solidFill>
                  <a:srgbClr val="002060"/>
                </a:solidFill>
                <a:effectLst>
                  <a:outerShdw blurRad="38100" dist="38100" dir="2700000" algn="tl">
                    <a:srgbClr val="000000">
                      <a:alpha val="43137"/>
                    </a:srgbClr>
                  </a:outerShdw>
                </a:effectLst>
              </a:rPr>
              <a:t>Личная жизнь</a:t>
            </a:r>
          </a:p>
        </p:txBody>
      </p:sp>
      <p:sp>
        <p:nvSpPr>
          <p:cNvPr id="3" name="Текст 2">
            <a:extLst>
              <a:ext uri="{FF2B5EF4-FFF2-40B4-BE49-F238E27FC236}">
                <a16:creationId xmlns:a16="http://schemas.microsoft.com/office/drawing/2014/main" xmlns="" id="{3A9DD34E-7372-4786-8DAB-AB18B613AADE}"/>
              </a:ext>
            </a:extLst>
          </p:cNvPr>
          <p:cNvSpPr>
            <a:spLocks noGrp="1"/>
          </p:cNvSpPr>
          <p:nvPr>
            <p:ph type="body" idx="1"/>
          </p:nvPr>
        </p:nvSpPr>
        <p:spPr>
          <a:xfrm>
            <a:off x="1774423" y="787791"/>
            <a:ext cx="8643154" cy="4614203"/>
          </a:xfrm>
        </p:spPr>
        <p:txBody>
          <a:bodyPr>
            <a:noAutofit/>
          </a:bodyPr>
          <a:lstStyle/>
          <a:p>
            <a:r>
              <a:rPr lang="ru-RU" sz="1400" dirty="0">
                <a:solidFill>
                  <a:schemeClr val="bg1"/>
                </a:solidFill>
                <a:effectLst>
                  <a:outerShdw blurRad="38100" dist="38100" dir="2700000" algn="tl">
                    <a:srgbClr val="000000">
                      <a:alpha val="43137"/>
                    </a:srgbClr>
                  </a:outerShdw>
                </a:effectLst>
                <a:latin typeface="Helvetica Neue"/>
              </a:rPr>
              <a:t>Биография Глинки - это история любви человека к музыке, но была у композитора и более обыденная личная жизнь. Во время своих путешествий по Европе Михаил стал героем нескольких амурных приключений. Вернувшись в Россию, композитор решил жениться. По примеру отца он выбрал в спутницы жизни свою дальнюю родственницу. Женой композитора стала Мария (Марья) Петровна Иванова</a:t>
            </a:r>
            <a:r>
              <a:rPr lang="ru-RU" sz="1400" dirty="0">
                <a:solidFill>
                  <a:srgbClr val="333333"/>
                </a:solidFill>
                <a:effectLst>
                  <a:outerShdw blurRad="38100" dist="38100" dir="2700000" algn="tl">
                    <a:srgbClr val="000000">
                      <a:alpha val="43137"/>
                    </a:srgbClr>
                  </a:outerShdw>
                </a:effectLst>
                <a:latin typeface="Helvetica Neue"/>
              </a:rPr>
              <a:t>.</a:t>
            </a:r>
          </a:p>
          <a:p>
            <a:r>
              <a:rPr lang="ru-RU" sz="1400" dirty="0">
                <a:solidFill>
                  <a:schemeClr val="bg1"/>
                </a:solidFill>
                <a:effectLst>
                  <a:outerShdw blurRad="38100" dist="38100" dir="2700000" algn="tl">
                    <a:srgbClr val="000000">
                      <a:alpha val="43137"/>
                    </a:srgbClr>
                  </a:outerShdw>
                </a:effectLst>
                <a:latin typeface="Helvetica Neue"/>
              </a:rPr>
              <a:t>У супругов была четырнадцатилетняя разница в возрасте, но композитора это не остановило. Брак оказался несчастливым. Михаил Иванович быстро понял, что ошибся с выбором. Брачные узы связывали музыканта с нелюбимой супругой, а сердце было отдано другой женщине. Новой любовью композитора стала Екатерина Керн. Девушка была дочерью музы Пушкина, которой Александр Сергеевич посвятил стихотворение «Я помню чудное мгновенье</a:t>
            </a:r>
            <a:r>
              <a:rPr lang="ru-RU" sz="1400" dirty="0">
                <a:solidFill>
                  <a:schemeClr val="bg1"/>
                </a:solidFill>
                <a:latin typeface="Helvetica Neue"/>
              </a:rPr>
              <a:t>»</a:t>
            </a:r>
          </a:p>
          <a:p>
            <a:r>
              <a:rPr lang="ru-RU" sz="1400" dirty="0">
                <a:solidFill>
                  <a:schemeClr val="bg1"/>
                </a:solidFill>
                <a:effectLst>
                  <a:outerShdw blurRad="38100" dist="38100" dir="2700000" algn="tl">
                    <a:srgbClr val="000000">
                      <a:alpha val="43137"/>
                    </a:srgbClr>
                  </a:outerShdw>
                </a:effectLst>
                <a:latin typeface="Helvetica Neue"/>
              </a:rPr>
              <a:t>Отношения Глинки с возлюбленной длились почти 10 лет. Большую часть этого времени музыкант официально был женат. Его законная супруга Мария Иванова, не прожив и года в законном браке, начала искать амурные приключения на стороне. Глинка знал о ее похождениях. Супруга упрекала музыканта в расточительстве, скандалила и изменяла. Композитор был очень подавлен.</a:t>
            </a:r>
          </a:p>
          <a:p>
            <a:r>
              <a:rPr lang="ru-RU" sz="1400" dirty="0">
                <a:solidFill>
                  <a:schemeClr val="bg1"/>
                </a:solidFill>
                <a:effectLst>
                  <a:outerShdw blurRad="38100" dist="38100" dir="2700000" algn="tl">
                    <a:srgbClr val="000000">
                      <a:alpha val="43137"/>
                    </a:srgbClr>
                  </a:outerShdw>
                </a:effectLst>
                <a:latin typeface="Helvetica Neue"/>
              </a:rPr>
              <a:t>Через шесть лет брака с Глинкой Мария Иванова тайно обвенчалась с корнетом Николаем Васильчиковым. Когда это обстоятельство открылось, Глинка получил надежду на развод. Все это время композитор состоял в отношениях с Екатериной Керн. В 1844 году музыкант понял, что накал любовных страстей угас. Еще через два года он получил развод, но на Екатерине так и не женился.</a:t>
            </a:r>
            <a:endParaRPr lang="ru-RU" sz="1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124647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CBA85D8-BCE2-41EA-ADC8-B435CE5C3138}"/>
              </a:ext>
            </a:extLst>
          </p:cNvPr>
          <p:cNvSpPr>
            <a:spLocks noGrp="1"/>
          </p:cNvSpPr>
          <p:nvPr>
            <p:ph type="title"/>
          </p:nvPr>
        </p:nvSpPr>
        <p:spPr>
          <a:xfrm>
            <a:off x="1125415" y="804519"/>
            <a:ext cx="9617379" cy="1049235"/>
          </a:xfrm>
        </p:spPr>
        <p:txBody>
          <a:bodyPr/>
          <a:lstStyle/>
          <a:p>
            <a:r>
              <a:rPr lang="ru-RU" dirty="0">
                <a:solidFill>
                  <a:schemeClr val="tx1"/>
                </a:solidFill>
              </a:rPr>
              <a:t>Мария Иванова                  Екатерина керн</a:t>
            </a:r>
          </a:p>
        </p:txBody>
      </p:sp>
      <p:pic>
        <p:nvPicPr>
          <p:cNvPr id="3" name="Рисунок 2">
            <a:extLst>
              <a:ext uri="{FF2B5EF4-FFF2-40B4-BE49-F238E27FC236}">
                <a16:creationId xmlns:a16="http://schemas.microsoft.com/office/drawing/2014/main" xmlns="" id="{1DFDF764-513A-4C26-9FF6-E520D7B6D923}"/>
              </a:ext>
            </a:extLst>
          </p:cNvPr>
          <p:cNvPicPr>
            <a:picLocks noChangeAspect="1"/>
          </p:cNvPicPr>
          <p:nvPr/>
        </p:nvPicPr>
        <p:blipFill>
          <a:blip r:embed="rId2"/>
          <a:stretch>
            <a:fillRect/>
          </a:stretch>
        </p:blipFill>
        <p:spPr>
          <a:xfrm>
            <a:off x="1266092" y="2222695"/>
            <a:ext cx="3727939" cy="3685735"/>
          </a:xfrm>
          <a:prstGeom prst="rect">
            <a:avLst/>
          </a:prstGeom>
        </p:spPr>
      </p:pic>
      <p:pic>
        <p:nvPicPr>
          <p:cNvPr id="5" name="Рисунок 4">
            <a:extLst>
              <a:ext uri="{FF2B5EF4-FFF2-40B4-BE49-F238E27FC236}">
                <a16:creationId xmlns:a16="http://schemas.microsoft.com/office/drawing/2014/main" xmlns="" id="{D95FE8E2-4D64-4C7E-AD41-EE06EC8BFF7E}"/>
              </a:ext>
            </a:extLst>
          </p:cNvPr>
          <p:cNvPicPr>
            <a:picLocks noChangeAspect="1"/>
          </p:cNvPicPr>
          <p:nvPr/>
        </p:nvPicPr>
        <p:blipFill>
          <a:blip r:embed="rId3"/>
          <a:stretch>
            <a:fillRect/>
          </a:stretch>
        </p:blipFill>
        <p:spPr>
          <a:xfrm>
            <a:off x="6270967" y="2335237"/>
            <a:ext cx="4139125" cy="3545056"/>
          </a:xfrm>
          <a:prstGeom prst="rect">
            <a:avLst/>
          </a:prstGeom>
        </p:spPr>
      </p:pic>
    </p:spTree>
    <p:extLst>
      <p:ext uri="{BB962C8B-B14F-4D97-AF65-F5344CB8AC3E}">
        <p14:creationId xmlns:p14="http://schemas.microsoft.com/office/powerpoint/2010/main" xmlns="" val="1959013401"/>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5749680-6E37-48BD-8373-00D6DACC2D25}"/>
              </a:ext>
            </a:extLst>
          </p:cNvPr>
          <p:cNvSpPr>
            <a:spLocks noGrp="1"/>
          </p:cNvSpPr>
          <p:nvPr>
            <p:ph type="title"/>
          </p:nvPr>
        </p:nvSpPr>
        <p:spPr>
          <a:xfrm>
            <a:off x="487682" y="14069"/>
            <a:ext cx="11662116" cy="900332"/>
          </a:xfrm>
        </p:spPr>
        <p:txBody>
          <a:bodyPr/>
          <a:lstStyle/>
          <a:p>
            <a:r>
              <a:rPr lang="ru-RU" dirty="0"/>
              <a:t>Начало карьеры</a:t>
            </a:r>
          </a:p>
        </p:txBody>
      </p:sp>
      <p:sp>
        <p:nvSpPr>
          <p:cNvPr id="3" name="Прямоугольник 2">
            <a:extLst>
              <a:ext uri="{FF2B5EF4-FFF2-40B4-BE49-F238E27FC236}">
                <a16:creationId xmlns:a16="http://schemas.microsoft.com/office/drawing/2014/main" xmlns="" id="{FE1B9874-D9AA-4F87-85FD-0BA4490B3018}"/>
              </a:ext>
            </a:extLst>
          </p:cNvPr>
          <p:cNvSpPr/>
          <p:nvPr/>
        </p:nvSpPr>
        <p:spPr>
          <a:xfrm>
            <a:off x="1023425" y="674400"/>
            <a:ext cx="10145149" cy="5509200"/>
          </a:xfrm>
          <a:prstGeom prst="rect">
            <a:avLst/>
          </a:prstGeom>
        </p:spPr>
        <p:txBody>
          <a:bodyPr wrap="square">
            <a:spAutoFit/>
          </a:bodyPr>
          <a:lstStyle/>
          <a:p>
            <a:pPr algn="just"/>
            <a:r>
              <a:rPr lang="ru-RU" sz="1600" dirty="0">
                <a:solidFill>
                  <a:schemeClr val="bg1"/>
                </a:solidFill>
                <a:latin typeface="Helvetica Neue"/>
              </a:rPr>
              <a:t>Первые сочинения Глинки относятся к периоду выпуска из пансиона. В 1822 году Михаил Иванович стал автором нескольких романсов. Один из них «Не пой, красавица, при мне» был написан на стихи </a:t>
            </a:r>
            <a:r>
              <a:rPr lang="ru-RU" sz="1600" dirty="0">
                <a:solidFill>
                  <a:schemeClr val="bg1"/>
                </a:solidFill>
                <a:latin typeface="Helvetica Neue"/>
                <a:hlinkClick r:id="rId2">
                  <a:extLst>
                    <a:ext uri="{A12FA001-AC4F-418D-AE19-62706E023703}">
                      <ahyp:hlinkClr xmlns:ahyp="http://schemas.microsoft.com/office/drawing/2018/hyperlinkcolor" xmlns="" val="tx"/>
                    </a:ext>
                  </a:extLst>
                </a:hlinkClick>
              </a:rPr>
              <a:t>Александра Пушкина</a:t>
            </a:r>
            <a:r>
              <a:rPr lang="ru-RU" sz="1600" dirty="0">
                <a:solidFill>
                  <a:schemeClr val="bg1"/>
                </a:solidFill>
                <a:latin typeface="Helvetica Neue"/>
              </a:rPr>
              <a:t>. Знакомство музыканта с поэтом произошло во время учебы, но через несколько лет после выпуска Глинки из пансиона молодые люди стали друзьями на почве общих интересов.</a:t>
            </a:r>
          </a:p>
          <a:p>
            <a:pPr algn="just"/>
            <a:r>
              <a:rPr lang="ru-RU" sz="1600" dirty="0">
                <a:solidFill>
                  <a:schemeClr val="bg1"/>
                </a:solidFill>
                <a:latin typeface="Helvetica Neue"/>
              </a:rPr>
              <a:t>Михаил Иванович с детства отличался слабым здоровьем. В 1923 году он отправился на Кавказ, чтобы пройти лечение минеральными водами. Там он любовался пейзажами, изучал местные легенды и народное творчество, занимался здоровьем. После возвращения с Кавказа Михаил Иванович почти год не покидал свое родовое имение, создавая музыкальные композиции.</a:t>
            </a:r>
          </a:p>
          <a:p>
            <a:pPr algn="just"/>
            <a:r>
              <a:rPr lang="ru-RU" sz="1600" dirty="0">
                <a:solidFill>
                  <a:schemeClr val="bg1"/>
                </a:solidFill>
              </a:rPr>
              <a:t>В 1924 году он уехал в столицу, где устроился на службу в Министерство путей и сообщения. Не прослужив и пяти лет, Глинка вышел в отставку. Причиной ухода со службы стал недостаток свободного времени для занятий музыкой. Жизнь в Петербурге подарила Михаилу Ивановичу знакомства с выдающимися творческими людьми его времени. Окружение разжигало у композитора потребность в творчестве.</a:t>
            </a:r>
            <a:br>
              <a:rPr lang="ru-RU" sz="1600" dirty="0">
                <a:solidFill>
                  <a:schemeClr val="bg1"/>
                </a:solidFill>
              </a:rPr>
            </a:br>
            <a:endParaRPr lang="ru-RU" sz="1600" dirty="0">
              <a:solidFill>
                <a:schemeClr val="bg1"/>
              </a:solidFill>
            </a:endParaRPr>
          </a:p>
          <a:p>
            <a:pPr algn="just"/>
            <a:r>
              <a:rPr lang="ru-RU" sz="1600" dirty="0">
                <a:solidFill>
                  <a:schemeClr val="bg1"/>
                </a:solidFill>
              </a:rPr>
              <a:t>В 1830 году состояние здоровья Глинки ухудшилось, музыкант был вынужден сменить Петербургскую сырость на более теплый климат. Композитор отправился на лечение в Европу. Оздоровительную поездку в Италию Глинка совместил с профессиональным обучением. В Милане композитор познакомился с Доницетти и Беллини, изучал оперу и бельканто. Через четыре года своего пребывания в Италии Глинка уехал в Германию. Там он брал уроки у Зигфрида Дена. Прервать обучение Михаилу Ивановичу пришлось из-за неожиданной кончины отца. Композитор спешно вернулся в Россию</a:t>
            </a:r>
            <a:r>
              <a:rPr lang="ru-RU" sz="1600" dirty="0">
                <a:solidFill>
                  <a:schemeClr val="bg1"/>
                </a:solidFill>
                <a:latin typeface="Helvetica" panose="020B0604020202020204" pitchFamily="34" charset="0"/>
                <a:hlinkClick r:id="rId3">
                  <a:extLst>
                    <a:ext uri="{A12FA001-AC4F-418D-AE19-62706E023703}">
                      <ahyp:hlinkClr xmlns:ahyp="http://schemas.microsoft.com/office/drawing/2018/hyperlinkcolor" xmlns="" val="tx"/>
                    </a:ext>
                  </a:extLst>
                </a:hlinkClick>
              </a:rPr>
              <a:t/>
            </a:r>
            <a:br>
              <a:rPr lang="ru-RU" sz="1600" dirty="0">
                <a:solidFill>
                  <a:schemeClr val="bg1"/>
                </a:solidFill>
                <a:latin typeface="Helvetica" panose="020B0604020202020204" pitchFamily="34" charset="0"/>
                <a:hlinkClick r:id="rId3">
                  <a:extLst>
                    <a:ext uri="{A12FA001-AC4F-418D-AE19-62706E023703}">
                      <ahyp:hlinkClr xmlns:ahyp="http://schemas.microsoft.com/office/drawing/2018/hyperlinkcolor" xmlns="" val="tx"/>
                    </a:ext>
                  </a:extLst>
                </a:hlinkClick>
              </a:rPr>
            </a:br>
            <a:endParaRPr lang="ru-RU" sz="1600" dirty="0">
              <a:solidFill>
                <a:schemeClr val="bg1"/>
              </a:solidFill>
              <a:latin typeface="Helvetica Neue"/>
            </a:endParaRPr>
          </a:p>
        </p:txBody>
      </p:sp>
    </p:spTree>
    <p:extLst>
      <p:ext uri="{BB962C8B-B14F-4D97-AF65-F5344CB8AC3E}">
        <p14:creationId xmlns:p14="http://schemas.microsoft.com/office/powerpoint/2010/main" xmlns="" val="549747214"/>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E348D9B-BC00-42B2-A41C-667CED19780A}"/>
              </a:ext>
            </a:extLst>
          </p:cNvPr>
          <p:cNvSpPr>
            <a:spLocks noGrp="1"/>
          </p:cNvSpPr>
          <p:nvPr>
            <p:ph type="title"/>
          </p:nvPr>
        </p:nvSpPr>
        <p:spPr>
          <a:xfrm>
            <a:off x="1451579" y="112543"/>
            <a:ext cx="9291215" cy="829992"/>
          </a:xfrm>
        </p:spPr>
        <p:txBody>
          <a:bodyPr>
            <a:normAutofit/>
          </a:bodyPr>
          <a:lstStyle/>
          <a:p>
            <a:r>
              <a:rPr lang="ru-RU" sz="4000" dirty="0">
                <a:solidFill>
                  <a:srgbClr val="FFFF00"/>
                </a:solidFill>
              </a:rPr>
              <a:t>Расцвет карьеры</a:t>
            </a:r>
          </a:p>
        </p:txBody>
      </p:sp>
      <p:sp>
        <p:nvSpPr>
          <p:cNvPr id="3" name="Прямоугольник 2">
            <a:extLst>
              <a:ext uri="{FF2B5EF4-FFF2-40B4-BE49-F238E27FC236}">
                <a16:creationId xmlns:a16="http://schemas.microsoft.com/office/drawing/2014/main" xmlns="" id="{0E9BDE0A-1DFC-4D9F-AE0B-3B3B0D612E13}"/>
              </a:ext>
            </a:extLst>
          </p:cNvPr>
          <p:cNvSpPr/>
          <p:nvPr/>
        </p:nvSpPr>
        <p:spPr>
          <a:xfrm>
            <a:off x="548640" y="1305342"/>
            <a:ext cx="11451101" cy="5093702"/>
          </a:xfrm>
          <a:prstGeom prst="rect">
            <a:avLst/>
          </a:prstGeom>
        </p:spPr>
        <p:txBody>
          <a:bodyPr wrap="square">
            <a:spAutoFit/>
          </a:bodyPr>
          <a:lstStyle/>
          <a:p>
            <a:r>
              <a:rPr lang="ru-RU" sz="1300" dirty="0">
                <a:solidFill>
                  <a:schemeClr val="accent2">
                    <a:lumMod val="20000"/>
                    <a:lumOff val="80000"/>
                  </a:schemeClr>
                </a:solidFill>
              </a:rPr>
              <a:t>Музыка занимала все мысли Глинки. В 1834 году композитор начал работать над своей первой оперой «Иван Сусанин», которая позднее была переименована в «Жизнь за царя». Первое название сочинению вернули в советское время. Действие оперы происходит в 1612 году, но на выбор сюжета повлияла война 1812 года, случившаяся во времена детства автора. Когда она началась, Глинке было всего восемь лет, но ее влияние на сознание музыканта сохранилось на несколько десятилетий.</a:t>
            </a:r>
          </a:p>
          <a:p>
            <a:endParaRPr lang="ru-RU" sz="1300" dirty="0">
              <a:solidFill>
                <a:schemeClr val="accent2">
                  <a:lumMod val="20000"/>
                  <a:lumOff val="80000"/>
                </a:schemeClr>
              </a:solidFill>
            </a:endParaRPr>
          </a:p>
          <a:p>
            <a:r>
              <a:rPr lang="ru-RU" sz="1300" dirty="0">
                <a:solidFill>
                  <a:schemeClr val="accent2">
                    <a:lumMod val="20000"/>
                    <a:lumOff val="80000"/>
                  </a:schemeClr>
                </a:solidFill>
              </a:rPr>
              <a:t>В 1842 году композитор окончил работу над своей второй оперой. Произведение «Руслан и Людмила» было представлено в тот же день, что и «Иван Сусанин», но с разницей в шесть лет.</a:t>
            </a:r>
            <a:endParaRPr lang="en-US" sz="1300" dirty="0">
              <a:solidFill>
                <a:schemeClr val="accent2">
                  <a:lumMod val="20000"/>
                  <a:lumOff val="80000"/>
                </a:schemeClr>
              </a:solidFill>
            </a:endParaRPr>
          </a:p>
          <a:p>
            <a:r>
              <a:rPr lang="ru-RU" sz="1300" dirty="0">
                <a:solidFill>
                  <a:schemeClr val="accent2">
                    <a:lumMod val="20000"/>
                    <a:lumOff val="80000"/>
                  </a:schemeClr>
                </a:solidFill>
              </a:rPr>
              <a:t>Глинка писал свою вторую оперу долго. Ему потребовалось около шести лет, чтобы окончить эту работу. Разочарованию композитора не было предела, когда произведение не возымело должного успеха. Волна критики раздавила музыканта. Также в 1842 году у композитора наметился кризис в личной жизни, что повлияло на эмоциональное и физическое здоровье Глинки.</a:t>
            </a:r>
          </a:p>
          <a:p>
            <a:endParaRPr lang="ru-RU" sz="1300" dirty="0">
              <a:solidFill>
                <a:schemeClr val="accent2">
                  <a:lumMod val="20000"/>
                  <a:lumOff val="80000"/>
                </a:schemeClr>
              </a:solidFill>
            </a:endParaRPr>
          </a:p>
          <a:p>
            <a:r>
              <a:rPr lang="ru-RU" sz="1300" dirty="0">
                <a:solidFill>
                  <a:schemeClr val="accent2">
                    <a:lumMod val="20000"/>
                    <a:lumOff val="80000"/>
                  </a:schemeClr>
                </a:solidFill>
              </a:rPr>
              <a:t>Неудовлетворенность жизнью подтолкнула Михаила Ивановича предпринять новое долгосрочное путешествие в Европу. Композитор посетил несколько городов Испании и Франции. Постепенно он вернул себе творческое вдохновение. Результатом его поездки стали новые произведения: «Арагонская хота» и «Воспоминание о Кастилии». Жизнь в Европе помогла Глинке восстановить уверенность в себе. Композитор снова отправился в Россию.</a:t>
            </a:r>
          </a:p>
          <a:p>
            <a:endParaRPr lang="ru-RU" sz="1300" dirty="0">
              <a:solidFill>
                <a:schemeClr val="accent2">
                  <a:lumMod val="20000"/>
                  <a:lumOff val="80000"/>
                </a:schemeClr>
              </a:solidFill>
            </a:endParaRPr>
          </a:p>
          <a:p>
            <a:r>
              <a:rPr lang="ru-RU" sz="1300" dirty="0">
                <a:solidFill>
                  <a:schemeClr val="accent2">
                    <a:lumMod val="20000"/>
                    <a:lumOff val="80000"/>
                  </a:schemeClr>
                </a:solidFill>
              </a:rPr>
              <a:t>Некоторое время Глинка провел в родовом имении, потом жил в Петербурге, но светская жизнь утомляла музыканта. В 1848 году он оказался в Варшаве. Там музыкант прожил два года. Этот период жизни композитора ознаменован созданием симфонической фантазии «Камаринская».</a:t>
            </a:r>
            <a:endParaRPr lang="en-US" sz="1300" dirty="0">
              <a:solidFill>
                <a:schemeClr val="accent2">
                  <a:lumMod val="20000"/>
                  <a:lumOff val="80000"/>
                </a:schemeClr>
              </a:solidFill>
            </a:endParaRPr>
          </a:p>
          <a:p>
            <a:r>
              <a:rPr lang="ru-RU" sz="1300" dirty="0">
                <a:solidFill>
                  <a:schemeClr val="accent2">
                    <a:lumMod val="20000"/>
                    <a:lumOff val="80000"/>
                  </a:schemeClr>
                </a:solidFill>
              </a:rPr>
              <a:t>Последние пять лет жизни Михаил Иванович провел в разъездах. В 1852 году композитор отправился в Испанию. Состояние здоровья музыканта было слабым, и, когда Глинка добрался до Франции, он решил остаться там. Париж ему благоволил. Ощутив подъем жизненных сил, композитор начал работу над симфонией «Тарас Бульба». Прожив около двух лет в Париже, музыкант со всеми своими творческими начинаниями отправился на родину. Причиной для такого решения послужило начало Крымской войны. Симфония «Тарас Бульба» так и не была окончена.</a:t>
            </a:r>
          </a:p>
          <a:p>
            <a:endParaRPr lang="ru-RU" sz="1300" dirty="0">
              <a:solidFill>
                <a:schemeClr val="accent2">
                  <a:lumMod val="20000"/>
                  <a:lumOff val="80000"/>
                </a:schemeClr>
              </a:solidFill>
            </a:endParaRPr>
          </a:p>
          <a:p>
            <a:r>
              <a:rPr lang="ru-RU" sz="1300" dirty="0">
                <a:solidFill>
                  <a:schemeClr val="accent2">
                    <a:lumMod val="20000"/>
                    <a:lumOff val="80000"/>
                  </a:schemeClr>
                </a:solidFill>
              </a:rPr>
              <a:t>Вернувшись в Россию в 1854 году, музыкант написал мемуары, которые были изданы спустя 16 лет под названием «Записки». В 1855 году Михаил Иванович сочинил романс «В минуту жизни трудную» на стихи Михаила Лермонтова. Через год композитор отправился в Берлин.</a:t>
            </a:r>
          </a:p>
        </p:txBody>
      </p:sp>
    </p:spTree>
    <p:extLst>
      <p:ext uri="{BB962C8B-B14F-4D97-AF65-F5344CB8AC3E}">
        <p14:creationId xmlns:p14="http://schemas.microsoft.com/office/powerpoint/2010/main" xmlns="" val="2626072163"/>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3BBDE907-9AC6-4416-A622-CB71537248D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xmlns="" val="760793094"/>
      </p:ext>
    </p:extLst>
  </p:cSld>
  <p:clrMapOvr>
    <a:masterClrMapping/>
  </p:clrMapOvr>
  <p:transition spd="slow">
    <p:wipe/>
  </p:transition>
</p:sld>
</file>

<file path=ppt/theme/theme1.xml><?xml version="1.0" encoding="utf-8"?>
<a:theme xmlns:a="http://schemas.openxmlformats.org/drawingml/2006/main" name="Галерея">
  <a:themeElements>
    <a:clrScheme name="Галерея">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Галерея">
      <a:majorFont>
        <a:latin typeface="Rockwell"/>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алерея">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BB5F5D82-B5E9-469E-A815-C655ED4AF243}"/>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215</TotalTime>
  <Words>865</Words>
  <Application>Microsoft Office PowerPoint</Application>
  <PresentationFormat>Произвольный</PresentationFormat>
  <Paragraphs>51</Paragraphs>
  <Slides>13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Галерея</vt:lpstr>
      <vt:lpstr>Михаил Иванович глинка</vt:lpstr>
      <vt:lpstr>Михаил Глинка родился 20 мая  1804 года в селе Новоспасском Смоленской губернии, в имении своего отца, отставного капитана Ивана Николаевича Глинки (1777—1834). Матерью его была троюродная сестра отца — Евгения Андреевна Глинка-Земелька (1783—1851). Прадед композитора был шляхтичем из рода Глинки герба Тшаска — Викторин Владислав Глинка (польск. Wiktoryn Władysław Glinka). После потери Речью Посполитой Смоленска в 1654 году В. В. Глинка принял российское подданство и перешёл в православие. Царская власть сохранила за смоленской шляхтой земельные владения и дворянские привилегии, включая прежние гербы.</vt:lpstr>
      <vt:lpstr>Слайд 3</vt:lpstr>
      <vt:lpstr>До шести лет Михаил воспитывался бабушкой по отцу Фёклой Александровной, которая полностью отстранила мать от воспитания сына[6]. Он рос нервным, мнительным и болезненным ребёнком-недотрогой — «мимозой», по собственной характеристике Глинки. После смерти Фёклы Александровны Михаил снова перешёл в полное распоряжение матери, приложившей все усилия, чтобы стереть следы прежнего воспитания. С десяти лет Михаил начал учиться игре на фортепиано и скрипке. Первой учительницей Глинки была приглашённая из Санкт-Петербурга гувернантка Варвара Фёдоровна Кламмер.</vt:lpstr>
      <vt:lpstr>Личная жизнь</vt:lpstr>
      <vt:lpstr>Мария Иванова                  Екатерина керн</vt:lpstr>
      <vt:lpstr>Начало карьеры</vt:lpstr>
      <vt:lpstr>Расцвет карьеры</vt:lpstr>
      <vt:lpstr>Слайд 9</vt:lpstr>
      <vt:lpstr>Произведения м. и. глинки</vt:lpstr>
      <vt:lpstr>смерть</vt:lpstr>
      <vt:lpstr>Слайд 12</vt:lpstr>
      <vt:lpstr>ссылки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Михаил Иванович глинка</dc:title>
  <dc:creator>АРМ Мвид</dc:creator>
  <cp:lastModifiedBy>ДШИ</cp:lastModifiedBy>
  <cp:revision>18</cp:revision>
  <dcterms:created xsi:type="dcterms:W3CDTF">2018-11-14T17:00:58Z</dcterms:created>
  <dcterms:modified xsi:type="dcterms:W3CDTF">2018-11-16T12:06:32Z</dcterms:modified>
</cp:coreProperties>
</file>