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67" r:id="rId4"/>
    <p:sldId id="262" r:id="rId5"/>
    <p:sldId id="259" r:id="rId6"/>
    <p:sldId id="263" r:id="rId7"/>
    <p:sldId id="264" r:id="rId8"/>
    <p:sldId id="265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B32"/>
    <a:srgbClr val="005000"/>
    <a:srgbClr val="CC0000"/>
    <a:srgbClr val="8A0000"/>
    <a:srgbClr val="6C0000"/>
    <a:srgbClr val="007A00"/>
    <a:srgbClr val="0066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63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200800" cy="5760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образовательное учреждение </a:t>
            </a:r>
            <a:br>
              <a:rPr lang="ru-RU" sz="14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Абакана «Детский </a:t>
            </a:r>
            <a:r>
              <a:rPr lang="ru-RU" sz="14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«Теремок»</a:t>
            </a:r>
            <a:endParaRPr lang="ru-RU" sz="14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556793"/>
            <a:ext cx="61926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194B32"/>
                </a:solidFill>
              </a:rPr>
              <a:t>Информационно – творческий проект 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«Осень богатая – урожаем дароватая»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Автор</a:t>
            </a:r>
            <a:r>
              <a:rPr lang="ru-RU" i="1" dirty="0" smtClean="0">
                <a:solidFill>
                  <a:srgbClr val="C00000"/>
                </a:solidFill>
              </a:rPr>
              <a:t>: </a:t>
            </a:r>
            <a:r>
              <a:rPr lang="ru-RU" dirty="0" smtClean="0">
                <a:solidFill>
                  <a:srgbClr val="C00000"/>
                </a:solidFill>
              </a:rPr>
              <a:t>Аксёнова </a:t>
            </a:r>
            <a:r>
              <a:rPr lang="ru-RU" dirty="0" smtClean="0">
                <a:solidFill>
                  <a:srgbClr val="C00000"/>
                </a:solidFill>
              </a:rPr>
              <a:t>Н.Н. – воспитатель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                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194B32"/>
                </a:solidFill>
              </a:rPr>
              <a:t>Абакан 2014 г.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32048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 descr="C:\Documents and Settings\4\Рабочий стол\Фото осень\100PHOTO\SAM_6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536504" cy="3006334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6673"/>
            <a:ext cx="3528393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3312368" cy="292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8722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562074"/>
          </a:xfrm>
        </p:spPr>
        <p:txBody>
          <a:bodyPr>
            <a:noAutofit/>
          </a:bodyPr>
          <a:lstStyle/>
          <a:p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2000" b="1" dirty="0" smtClean="0"/>
              <a:t>Цель</a:t>
            </a:r>
            <a:r>
              <a:rPr lang="ru-RU" sz="2000" dirty="0" smtClean="0"/>
              <a:t>:</a:t>
            </a:r>
            <a:r>
              <a:rPr lang="ru-RU" sz="2400" dirty="0" smtClean="0"/>
              <a:t> </a:t>
            </a:r>
            <a:r>
              <a:rPr lang="ru-RU" sz="1800" dirty="0" smtClean="0"/>
              <a:t>создание условий для формирования  у детей представления о времени года – осень.</a:t>
            </a:r>
            <a:br>
              <a:rPr lang="ru-RU" sz="1800" dirty="0" smtClean="0"/>
            </a:br>
            <a:endParaRPr lang="ru-RU" sz="1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Задачи</a:t>
            </a:r>
            <a:r>
              <a:rPr lang="ru-RU" sz="2000" dirty="0" smtClean="0"/>
              <a:t> :</a:t>
            </a:r>
          </a:p>
          <a:p>
            <a:pPr lvl="0" algn="just"/>
            <a:r>
              <a:rPr lang="ru-RU" sz="1800" dirty="0" smtClean="0"/>
              <a:t>Способствовать развитию познавательной активности,  обогащению представлений у детей об осенних природных явлениях, овощах, фруктах, ягодах, грибах.</a:t>
            </a:r>
          </a:p>
          <a:p>
            <a:pPr lvl="0" algn="just"/>
            <a:r>
              <a:rPr lang="ru-RU" sz="1800" dirty="0" smtClean="0"/>
              <a:t>Способствовать формированию  эстетического  восприятия об осени через художественное слово, музыку, продуктивную деятельность, изобразительное искусство.</a:t>
            </a:r>
          </a:p>
          <a:p>
            <a:pPr lvl="0" algn="just"/>
            <a:r>
              <a:rPr lang="ru-RU" sz="1800" dirty="0" smtClean="0"/>
              <a:t>Способствовать положительному  эмоциональному  настрою  у детей и развитию социально – коммуникативных навыков. </a:t>
            </a:r>
          </a:p>
          <a:p>
            <a:pPr lvl="0" algn="just"/>
            <a:r>
              <a:rPr lang="ru-RU" sz="1800" dirty="0" smtClean="0"/>
              <a:t>Мотивировать родителей на участие в мероприятиях проекта.</a:t>
            </a:r>
          </a:p>
          <a:p>
            <a:pPr>
              <a:buNone/>
            </a:pPr>
            <a:endParaRPr lang="ru-RU" sz="800" b="1" dirty="0" smtClean="0"/>
          </a:p>
          <a:p>
            <a:pPr>
              <a:buNone/>
            </a:pPr>
            <a:r>
              <a:rPr lang="ru-RU" sz="2000" b="1" dirty="0" smtClean="0"/>
              <a:t>Участники проекта: </a:t>
            </a:r>
            <a:endParaRPr lang="ru-RU" sz="2000" dirty="0" smtClean="0"/>
          </a:p>
          <a:p>
            <a:pPr lvl="3">
              <a:spcBef>
                <a:spcPts val="0"/>
              </a:spcBef>
            </a:pPr>
            <a:r>
              <a:rPr lang="ru-RU" sz="1800" dirty="0" smtClean="0"/>
              <a:t>администрация  МБДОУ;</a:t>
            </a:r>
          </a:p>
          <a:p>
            <a:pPr lvl="3">
              <a:spcBef>
                <a:spcPts val="0"/>
              </a:spcBef>
            </a:pPr>
            <a:r>
              <a:rPr lang="ru-RU" sz="1800" dirty="0" smtClean="0"/>
              <a:t>педагоги;</a:t>
            </a:r>
          </a:p>
          <a:p>
            <a:pPr lvl="3">
              <a:spcBef>
                <a:spcPts val="0"/>
              </a:spcBef>
            </a:pPr>
            <a:r>
              <a:rPr lang="ru-RU" sz="1800" dirty="0" smtClean="0"/>
              <a:t>специалисты;		      </a:t>
            </a:r>
          </a:p>
          <a:p>
            <a:pPr lvl="3">
              <a:spcBef>
                <a:spcPts val="0"/>
              </a:spcBef>
            </a:pPr>
            <a:r>
              <a:rPr lang="ru-RU" sz="1800" dirty="0" smtClean="0"/>
              <a:t>родители;</a:t>
            </a:r>
          </a:p>
          <a:p>
            <a:pPr lvl="3">
              <a:spcBef>
                <a:spcPts val="0"/>
              </a:spcBef>
            </a:pPr>
            <a:r>
              <a:rPr lang="ru-RU" sz="1800" dirty="0" smtClean="0"/>
              <a:t>воспитанники детского сада.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 </a:t>
            </a:r>
            <a:endParaRPr lang="ru-RU" sz="2400" dirty="0" smtClean="0"/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 lvl="0" algn="just"/>
            <a:endParaRPr lang="ru-RU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176464"/>
          </a:xfrm>
        </p:spPr>
        <p:txBody>
          <a:bodyPr>
            <a:noAutofit/>
          </a:bodyPr>
          <a:lstStyle/>
          <a:p>
            <a:r>
              <a:rPr lang="ru-RU" sz="1800" dirty="0" smtClean="0"/>
              <a:t>1 этап – Информационно – аналитический.</a:t>
            </a:r>
          </a:p>
          <a:p>
            <a:pPr>
              <a:buNone/>
            </a:pPr>
            <a:r>
              <a:rPr lang="ru-RU" sz="1800" dirty="0" smtClean="0"/>
              <a:t>Анкеты, опрос, беседа с родителями об актуальности проекта.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r>
              <a:rPr lang="ru-RU" sz="1800" dirty="0" smtClean="0"/>
              <a:t>2 этап – Организационный.</a:t>
            </a:r>
          </a:p>
          <a:p>
            <a:pPr>
              <a:buNone/>
            </a:pPr>
            <a:r>
              <a:rPr lang="ru-RU" sz="1800" dirty="0" smtClean="0"/>
              <a:t>Составление плана совместной работы с детьми, педагогами и родителями, подбор материала и оборудования.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r>
              <a:rPr lang="ru-RU" sz="1800" dirty="0" smtClean="0"/>
              <a:t>3 этап – Практический.</a:t>
            </a:r>
          </a:p>
          <a:p>
            <a:pPr>
              <a:buNone/>
            </a:pPr>
            <a:r>
              <a:rPr lang="ru-RU" sz="1800" dirty="0" err="1" smtClean="0"/>
              <a:t>Досуговые</a:t>
            </a:r>
            <a:r>
              <a:rPr lang="ru-RU" sz="1800" dirty="0" smtClean="0"/>
              <a:t> мероприятия с участием педагогов, детей, родителей.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r>
              <a:rPr lang="ru-RU" sz="1800" dirty="0" smtClean="0"/>
              <a:t>4 этап – Заключительный.</a:t>
            </a:r>
          </a:p>
          <a:p>
            <a:pPr>
              <a:buNone/>
            </a:pPr>
            <a:r>
              <a:rPr lang="ru-RU" sz="1800" dirty="0" smtClean="0"/>
              <a:t>Презентация проекта «Осенняя ярмарка».</a:t>
            </a:r>
            <a:endParaRPr lang="en-US" sz="1800" b="1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7920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ЭТАПЫ ПРОЕКТА</a:t>
            </a:r>
            <a:endParaRPr lang="ru-RU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230425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>
                <a:latin typeface="Comic Sans MS" pitchFamily="66" charset="0"/>
              </a:rPr>
              <a:t>ПАУТИНКА ПРОЕКТА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/>
              <a:t>Познавательно – исследовательский  центр                                                                                            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Рассматривание картинок с изображением осени, овощей, фруктов, грибов.</a:t>
            </a:r>
            <a:br>
              <a:rPr lang="ru-RU" sz="1800" dirty="0" smtClean="0"/>
            </a:br>
            <a:r>
              <a:rPr lang="ru-RU" sz="1800" dirty="0" smtClean="0"/>
              <a:t>Опыты с овощами и фруктами «Тонет, не тонет».</a:t>
            </a:r>
            <a:br>
              <a:rPr lang="ru-RU" sz="1800" dirty="0" smtClean="0"/>
            </a:br>
            <a:r>
              <a:rPr lang="ru-RU" sz="1800" dirty="0" smtClean="0"/>
              <a:t>Рассказы воспитателя об осени, грибах, овощах и фруктах.</a:t>
            </a:r>
            <a:br>
              <a:rPr lang="ru-RU" sz="1800" dirty="0" smtClean="0"/>
            </a:br>
            <a:r>
              <a:rPr lang="ru-RU" sz="1800" dirty="0" smtClean="0"/>
              <a:t>Загадывание загадок про овощи, фрукты, об осени.     </a:t>
            </a:r>
            <a:br>
              <a:rPr lang="ru-RU" sz="1800" dirty="0" smtClean="0"/>
            </a:br>
            <a:r>
              <a:rPr lang="ru-RU" sz="1800" dirty="0" smtClean="0"/>
              <a:t>Дидактические игры:«Чудесный мешочек»,«Что растет на грядке?»;</a:t>
            </a:r>
            <a:br>
              <a:rPr lang="ru-RU" sz="1800" dirty="0" smtClean="0"/>
            </a:br>
            <a:r>
              <a:rPr lang="ru-RU" sz="1800" dirty="0" smtClean="0"/>
              <a:t>«Собери урожай»;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/>
              <a:t>Речевой центр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Сюжетные игры «Варим суп из овощей», «Компот из фруктов», «Одень куклу Катю на прогулку»; </a:t>
            </a:r>
            <a:br>
              <a:rPr lang="ru-RU" sz="1800" dirty="0" smtClean="0"/>
            </a:br>
            <a:r>
              <a:rPr lang="ru-RU" sz="1800" dirty="0" smtClean="0"/>
              <a:t>Д/и «Угадай, что за овощ», «Деревья и листья»; </a:t>
            </a:r>
            <a:r>
              <a:rPr lang="ru-RU" sz="1800" dirty="0" err="1" smtClean="0"/>
              <a:t>п</a:t>
            </a:r>
            <a:r>
              <a:rPr lang="ru-RU" sz="1800" dirty="0" smtClean="0"/>
              <a:t>/и «Солнышко и дождик.»;</a:t>
            </a:r>
            <a:br>
              <a:rPr lang="ru-RU" sz="1800" dirty="0" smtClean="0"/>
            </a:br>
            <a:r>
              <a:rPr lang="ru-RU" sz="1800" dirty="0" smtClean="0"/>
              <a:t>Н/и «Урожай», «Вершки и корешки»;</a:t>
            </a:r>
            <a:br>
              <a:rPr lang="ru-RU" sz="1800" dirty="0" smtClean="0"/>
            </a:br>
            <a:r>
              <a:rPr lang="ru-RU" sz="1800" dirty="0" smtClean="0"/>
              <a:t>Пословицы, поговорки, загадки;</a:t>
            </a:r>
            <a:br>
              <a:rPr lang="ru-RU" sz="1800" dirty="0" smtClean="0"/>
            </a:br>
            <a:r>
              <a:rPr lang="ru-RU" sz="1800" dirty="0" smtClean="0"/>
              <a:t>Чтение и заучивание стихотворений об осени;</a:t>
            </a:r>
            <a:br>
              <a:rPr lang="ru-RU" sz="1800" dirty="0" smtClean="0"/>
            </a:br>
            <a:r>
              <a:rPr lang="ru-RU" sz="1800" dirty="0" smtClean="0"/>
              <a:t>Чтение стихотворений об овощах, грибах, ягодах.</a:t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9" y="4236568"/>
            <a:ext cx="792564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коммуникативный центр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рассказывание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гуляли на участке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Осенний лес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сюжетных картин.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описательных рассказов.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Центр физкультуры</a:t>
            </a:r>
            <a:endParaRPr lang="ru-RU" sz="2000" dirty="0" smtClean="0"/>
          </a:p>
          <a:p>
            <a:pPr lvl="0">
              <a:buNone/>
            </a:pPr>
            <a:r>
              <a:rPr lang="ru-RU" sz="1800" dirty="0" smtClean="0"/>
              <a:t>Подвижные игры «У медведя во бору», «Грибы»,  «Перелёт птиц», «Волк во рву», </a:t>
            </a:r>
          </a:p>
          <a:p>
            <a:pPr lvl="0">
              <a:buNone/>
            </a:pPr>
            <a:r>
              <a:rPr lang="ru-RU" sz="1800" dirty="0" smtClean="0"/>
              <a:t>«Лягушки и цапля».</a:t>
            </a:r>
          </a:p>
          <a:p>
            <a:pPr lvl="0">
              <a:buNone/>
            </a:pPr>
            <a:r>
              <a:rPr lang="ru-RU" sz="1800" dirty="0" smtClean="0"/>
              <a:t>Эстафеты «Кто скорее добежит до бревна»,  «Дорожка препятствий», </a:t>
            </a:r>
          </a:p>
          <a:p>
            <a:pPr lvl="0">
              <a:buNone/>
            </a:pPr>
            <a:r>
              <a:rPr lang="ru-RU" sz="1800" dirty="0" smtClean="0"/>
              <a:t>Катание на самокате, велосипеде.</a:t>
            </a:r>
          </a:p>
          <a:p>
            <a:pPr lvl="0"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b="1" dirty="0" smtClean="0"/>
              <a:t>Художественно – эстетический центр</a:t>
            </a:r>
            <a:endParaRPr lang="ru-RU" sz="2000" dirty="0" smtClean="0"/>
          </a:p>
          <a:p>
            <a:pPr lvl="0">
              <a:buNone/>
            </a:pPr>
            <a:r>
              <a:rPr lang="ru-RU" sz="1800" dirty="0" smtClean="0"/>
              <a:t>Рассматривание картин И.Левитана «Золотая осень», М.Нестеров «Осенний пейзаж».</a:t>
            </a:r>
          </a:p>
          <a:p>
            <a:pPr lvl="0">
              <a:buNone/>
            </a:pPr>
            <a:r>
              <a:rPr lang="ru-RU" sz="1800" dirty="0" smtClean="0"/>
              <a:t>Игры- драматизации «Репка», «Под грибом», «Яблоко»</a:t>
            </a:r>
          </a:p>
          <a:p>
            <a:pPr lvl="0">
              <a:buNone/>
            </a:pPr>
            <a:r>
              <a:rPr lang="ru-RU" sz="1800" dirty="0" smtClean="0"/>
              <a:t>Ручной труд.  «Осенние деревья», «Красивые букеты»</a:t>
            </a:r>
          </a:p>
          <a:p>
            <a:pPr lvl="0">
              <a:buNone/>
            </a:pPr>
            <a:r>
              <a:rPr lang="ru-RU" sz="1800" dirty="0" smtClean="0"/>
              <a:t>Аппликация   «Осенний букет в вазе»</a:t>
            </a:r>
          </a:p>
          <a:p>
            <a:pPr lvl="0">
              <a:buNone/>
            </a:pPr>
            <a:r>
              <a:rPr lang="ru-RU" sz="1800" dirty="0" smtClean="0"/>
              <a:t>Лепка «Фрукты и овощи для магазина»,  «Грибы на поляне (коллективная работа).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2000" b="1" dirty="0" smtClean="0"/>
              <a:t>Работа с родителями</a:t>
            </a:r>
            <a:endParaRPr lang="ru-RU" sz="2000" dirty="0" smtClean="0"/>
          </a:p>
          <a:p>
            <a:pPr lvl="0">
              <a:buNone/>
            </a:pPr>
            <a:r>
              <a:rPr lang="ru-RU" sz="1800" dirty="0" smtClean="0"/>
              <a:t>Создание информационных уголков, стендов, папок – передвижек.</a:t>
            </a:r>
          </a:p>
          <a:p>
            <a:pPr>
              <a:buNone/>
            </a:pPr>
            <a:r>
              <a:rPr lang="ru-RU" sz="1800" dirty="0" smtClean="0"/>
              <a:t>Участие в выставке семейных рецептов, творческих работ, мастер – классе осенних блюд,  изготовление поделок для мини-музея.</a:t>
            </a:r>
          </a:p>
          <a:p>
            <a:pPr algn="ctr">
              <a:spcBef>
                <a:spcPts val="0"/>
              </a:spcBef>
              <a:buNone/>
            </a:pPr>
            <a:endParaRPr lang="ru-RU" sz="2800" i="1" dirty="0" smtClean="0"/>
          </a:p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9099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1520" y="77836"/>
            <a:ext cx="8424936" cy="183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Понедельник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ООД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Познание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Уроки Айболита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семейных рецептов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нам осень принесла?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торник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Музыкальное развлечение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Несмеяна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Осень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чтецов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 разноцветная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Documents and Settings\4\Local Settings\Temporary Internet Files\Content.Word\SAM_65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4\Local Settings\Temporary Internet Files\Content.Word\SAM_66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4\Local Settings\Temporary Internet Files\Content.Word\SAM_66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88840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4\Local Settings\Temporary Internet Files\Content.Word\SAM_63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05064"/>
            <a:ext cx="2448272" cy="206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4\Local Settings\Temporary Internet Files\Content.Word\SAM_64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05064"/>
            <a:ext cx="2326117" cy="208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5" y="4005064"/>
            <a:ext cx="24209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188640"/>
            <a:ext cx="8208912" cy="294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Музыкальный досуг «Огородная – хороводная»;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Музыкальное развлечение «Сказки тётушки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Осенины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Открытие мини – музея «Овощной базар»,</a:t>
            </a:r>
            <a:r>
              <a:rPr lang="ru-RU" dirty="0" smtClean="0">
                <a:latin typeface="+mj-lt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«Фруктовый сад»;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Туристическая прогулка на остров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Согрёнок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Четверг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Кулинарное шоу «Маленькие поварята»;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Спортивное развлечение «Урожай собирай и на зиму запасай»;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Открытие мини – музея «Грибное царство»</a:t>
            </a:r>
            <a:r>
              <a:rPr lang="ru-RU" dirty="0" smtClean="0">
                <a:latin typeface="+mj-lt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«Дары осени».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" name="Рисунок 2" descr="C:\Documents and Settings\4\Local Settings\Temporary Internet Files\Content.Word\ПОХОД 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25144"/>
            <a:ext cx="27363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4\Local Settings\Temporary Internet Files\Content.Word\ПОХОД 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68960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4\Local Settings\Temporary Internet Files\Content.Word\ПОХОД 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5040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ПОХОД\ПОХОД 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76672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76672"/>
            <a:ext cx="8460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Пятница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«Осеннее путешествие»  по детскому саду озорной агитбригады: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Миниатюра «Фруктовый сад» (средняя гр.);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«Грибная сказка» (старшая гр.).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Мульт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шоу «Осенний переполох».</a:t>
            </a:r>
          </a:p>
          <a:p>
            <a:pPr lvl="0" indent="90488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Понедельник</a:t>
            </a:r>
            <a:endParaRPr lang="ru-RU" dirty="0" smtClean="0"/>
          </a:p>
          <a:p>
            <a:pPr lvl="0" indent="90488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Спортивное   развлечение   «Во саду ли в огороде» ср., ст.,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подг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. гр.)         </a:t>
            </a:r>
            <a:endParaRPr lang="ru-RU" dirty="0" smtClean="0"/>
          </a:p>
          <a:p>
            <a:pPr lvl="0" indent="90488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Выставка творческих работ «Осенний вернисаж» (все группы).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Рисунок 5" descr="C:\Documents and Settings\4\Local Settings\Temporary Internet Files\Content.Word\SAM_67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36724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5"/>
            <a:ext cx="3960440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62620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5536" y="476672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Вторник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Презентация книги рецептов «Урожайная карусель».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«Осенняя ярмарка»: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Концерт «Пой,  пляши, веселись от души!»;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Мастер – класс семейных рецептов;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Дегустация блюд «Пир горой».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5" name="Picture 3" descr="C:\Documents and Settings\4\Рабочий стол\СОЛНЫШКО\НОВОСЕЛЬЕ СОЛНЫШКИ\DSC_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3875748" cy="2880319"/>
          </a:xfrm>
          <a:prstGeom prst="rect">
            <a:avLst/>
          </a:prstGeom>
          <a:noFill/>
        </p:spPr>
      </p:pic>
      <p:pic>
        <p:nvPicPr>
          <p:cNvPr id="23556" name="Picture 4" descr="C:\Documents and Settings\4\Рабочий стол\СОЛНЫШКО\НОВОСЕЛЬЕ СОЛНЫШКИ\DSC_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4022590" cy="2664296"/>
          </a:xfrm>
          <a:prstGeom prst="rect">
            <a:avLst/>
          </a:prstGeom>
          <a:noFill/>
        </p:spPr>
      </p:pic>
      <p:pic>
        <p:nvPicPr>
          <p:cNvPr id="10" name="Рисунок 9" descr="C:\Documents and Settings\4\Рабочий стол\ФОТОГРАФИИ ОСЕНЬ\DSC041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248903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485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 города Абакана «Детский сад «Теремок»</vt:lpstr>
      <vt:lpstr> Цель: создание условий для формирования  у детей представления о времени года – осень. </vt:lpstr>
      <vt:lpstr>ЭТАПЫ ПРОЕКТА</vt:lpstr>
      <vt:lpstr>                ПАУТИНКА ПРОЕКТА  Познавательно – исследовательский  центр                                                                                                     Рассматривание картинок с изображением осени, овощей, фруктов, грибов. Опыты с овощами и фруктами «Тонет, не тонет». Рассказы воспитателя об осени, грибах, овощах и фруктах. Загадывание загадок про овощи, фрукты, об осени.      Дидактические игры:«Чудесный мешочек»,«Что растет на грядке?»; «Собери урожай»; Речевой центр Сюжетные игры «Варим суп из овощей», «Компот из фруктов», «Одень куклу Катю на прогулку»;  Д/и «Угадай, что за овощ», «Деревья и листья»; п/и «Солнышко и дождик.»; Н/и «Урожай», «Вершки и корешки»; Пословицы, поговорки, загадки; Чтение и заучивание стихотворений об осени; Чтение стихотворений об овощах, грибах, ягодах.      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1</cp:lastModifiedBy>
  <cp:revision>60</cp:revision>
  <dcterms:created xsi:type="dcterms:W3CDTF">2014-08-08T16:01:14Z</dcterms:created>
  <dcterms:modified xsi:type="dcterms:W3CDTF">2017-03-13T04:13:20Z</dcterms:modified>
</cp:coreProperties>
</file>