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4" r:id="rId3"/>
    <p:sldId id="258" r:id="rId4"/>
    <p:sldId id="277" r:id="rId5"/>
    <p:sldId id="278" r:id="rId6"/>
    <p:sldId id="279" r:id="rId7"/>
    <p:sldId id="280" r:id="rId8"/>
    <p:sldId id="259" r:id="rId9"/>
    <p:sldId id="270" r:id="rId10"/>
    <p:sldId id="261" r:id="rId11"/>
    <p:sldId id="282" r:id="rId12"/>
    <p:sldId id="283" r:id="rId13"/>
    <p:sldId id="284" r:id="rId14"/>
    <p:sldId id="263" r:id="rId15"/>
    <p:sldId id="286" r:id="rId16"/>
    <p:sldId id="269" r:id="rId17"/>
    <p:sldId id="272" r:id="rId18"/>
    <p:sldId id="290" r:id="rId19"/>
    <p:sldId id="287" r:id="rId20"/>
    <p:sldId id="264" r:id="rId21"/>
    <p:sldId id="285" r:id="rId22"/>
    <p:sldId id="265" r:id="rId23"/>
    <p:sldId id="266" r:id="rId24"/>
    <p:sldId id="267" r:id="rId25"/>
    <p:sldId id="288" r:id="rId26"/>
    <p:sldId id="275" r:id="rId27"/>
    <p:sldId id="276" r:id="rId28"/>
    <p:sldId id="281" r:id="rId29"/>
    <p:sldId id="27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43" autoAdjust="0"/>
  </p:normalViewPr>
  <p:slideViewPr>
    <p:cSldViewPr>
      <p:cViewPr varScale="1">
        <p:scale>
          <a:sx n="63" d="100"/>
          <a:sy n="63" d="100"/>
        </p:scale>
        <p:origin x="-13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2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2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2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20000"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5286388"/>
            <a:ext cx="5786446" cy="1143000"/>
          </a:xfrm>
        </p:spPr>
        <p:txBody>
          <a:bodyPr/>
          <a:lstStyle/>
          <a:p>
            <a:pPr algn="r"/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>Презентацию подготовила воспитатель группы №8</a:t>
            </a:r>
          </a:p>
          <a:p>
            <a:pPr algn="r"/>
            <a:r>
              <a:rPr lang="ru-RU" sz="24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>Афонькина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> Л.В. </a:t>
            </a:r>
            <a:endParaRPr lang="ru-RU" sz="24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305800" cy="221457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Опытно-экспериментальная деятельность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первой младшей группе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larisa.afonkina\Desktop\DSC09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571744"/>
            <a:ext cx="3643338" cy="2429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larisa.afonkina\Desktop\фоточки\IMG_20160407_103658_BURST001_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00306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10190679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32318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ru-RU" dirty="0" smtClean="0">
                <a:solidFill>
                  <a:srgbClr val="FF0000"/>
                </a:solidFill>
              </a:rPr>
              <a:t>Вода </a:t>
            </a:r>
            <a:r>
              <a:rPr lang="ru-RU" dirty="0">
                <a:solidFill>
                  <a:srgbClr val="FF0000"/>
                </a:solidFill>
              </a:rPr>
              <a:t>обладает психотерапевтическими свойствами, способствует релаксации, расслаблению. С другой стороны она может просто развлечь ребенка, поднять эмоциональный настрой. Все это создает благоприятную почву для развития эмоциональной сферы малышей.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      Любые </a:t>
            </a:r>
            <a:r>
              <a:rPr lang="ru-RU" dirty="0">
                <a:solidFill>
                  <a:srgbClr val="FF0000"/>
                </a:solidFill>
              </a:rPr>
              <a:t>самостоятельные игры детей с водой, даже такие простые манипуляции, как переливание, выливание, заполнение емкостей водой, обладают психопрофилактической ценностью.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Игры с водой. </a:t>
            </a:r>
          </a:p>
        </p:txBody>
      </p:sp>
    </p:spTree>
    <p:extLst>
      <p:ext uri="{BB962C8B-B14F-4D97-AF65-F5344CB8AC3E}">
        <p14:creationId xmlns:p14="http://schemas.microsoft.com/office/powerpoint/2010/main" xmlns="" val="30130909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" y="1500174"/>
            <a:ext cx="8305800" cy="45005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85725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Тонет –не тонет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larisa.afonkina\Desktop\фоточки\IMG_20160411_112939_BURST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larisa.afonkina\Desktop\фоточки\IMG_20160411_112831_BURST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928934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larisa.afonkina\Desktop\фоточки\IMG_20160411_112846_BURST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500174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" y="1785926"/>
            <a:ext cx="8305800" cy="4000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500042"/>
            <a:ext cx="8305800" cy="114300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Ловись, ловись рыбка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larisa.afonkina\Desktop\фоточки\IMG_20160411_113438_BURST001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785926"/>
            <a:ext cx="3321000" cy="44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2071678"/>
            <a:ext cx="8305800" cy="37862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8048652" cy="128588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Круги на воде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larisa.afonkina\Desktop\фоточки\IMG_20160411_113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857364"/>
            <a:ext cx="3294000" cy="43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57200" y="428604"/>
            <a:ext cx="8305800" cy="2000264"/>
          </a:xfrm>
        </p:spPr>
        <p:txBody>
          <a:bodyPr/>
          <a:lstStyle/>
          <a:p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57200" y="500042"/>
            <a:ext cx="8305800" cy="1643074"/>
          </a:xfrm>
        </p:spPr>
        <p:txBody>
          <a:bodyPr/>
          <a:lstStyle/>
          <a:p>
            <a:r>
              <a:rPr lang="ru-RU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Сравнение бумаги и ткани</a:t>
            </a:r>
          </a:p>
          <a:p>
            <a:r>
              <a:rPr lang="ru-RU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Бумага сильнее мнётся и рвётся, ткань сильнее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267" name="Picture 3" descr="C:\Users\larisa.afonkina\Desktop\фоточки\IMG_20160411_114530_BURST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71678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larisa.afonkina\Desktop\фоточки\IMG_20160411_114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71678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45386507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107157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Ткань лучше собирает воду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3314" name="Picture 2" descr="C:\Users\larisa.afonkina\Desktop\фоточки\IMG_20160411_114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C:\Users\larisa.afonkina\Desktop\фоточки\IMG_20160411_114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714488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C:\Users\larisa.afonkina\Desktop\фоточки\IMG_20160411_1148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857496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500042"/>
            <a:ext cx="83058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</a:rPr>
              <a:t>Чистая вода –прозрачная. В подкрашенной можно спрятать игрушку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290" name="Picture 2" descr="C:\Users\larisa.afonkina\Desktop\фоточки\IMG_20160411_114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larisa.afonkina\Desktop\фоточки\IMG_20160411_114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000372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larisa.afonkina\Desktop\фоточки\IMG_20160411_114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214422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36283226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57200" y="1785926"/>
            <a:ext cx="8305800" cy="44291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642918"/>
            <a:ext cx="8305800" cy="10715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Игры с песком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larisa.afonkina\Desktop\фоточки\CAM05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14554"/>
            <a:ext cx="2781000" cy="37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larisa.afonkina\Desktop\фоточки\CAM05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143116"/>
            <a:ext cx="2781000" cy="37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21642484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85738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Во время проведения опыта постоянно возникает необходимость считать, измерять, сравнивать, определять форму и размеры.</a:t>
            </a:r>
            <a:endParaRPr lang="ru-RU" sz="3200" dirty="0"/>
          </a:p>
        </p:txBody>
      </p:sp>
      <p:pic>
        <p:nvPicPr>
          <p:cNvPr id="19458" name="Picture 2" descr="C:\Users\larisa.afonkina\Desktop\фоточки\IMG_20160406_155306_BURST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786058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Users\larisa.afonkina\Desktop\фоточки\IMG_20160406_155356_BURST001_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786058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8305800" cy="121444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Что может катиться и почему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кубик не катится, но скользит и это очень интересно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4338" name="Picture 2" descr="C:\Users\larisa.afonkina\Desktop\фоточки\IMG_20160412_084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428868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C:\Users\larisa.afonkina\Desktop\фоточки\IMG_20160412_084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428868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500042"/>
            <a:ext cx="8305800" cy="242889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В каждом маленьком ребенке-	                  Каждый новенький ребенок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 И мальчишке, и девчонки                           Вылезает из пеленок,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 Есть по двести грамм взрывчатки	  И теряется повсюду,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 Или даже полкило.			  И находится везде.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 Должен он бежать и прыгать,	                  Он ужасно огорчится,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 Все хватать, ногами дрыгать,		  Если что-нибудь случится,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 А иначе он взорвется,                                       Если что-нибудь случится</a:t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Трах-бабах</a:t>
            </a:r>
            <a:r>
              <a:rPr lang="ru-RU" sz="2200" b="1" dirty="0" smtClean="0">
                <a:solidFill>
                  <a:srgbClr val="C00000"/>
                </a:solidFill>
              </a:rPr>
              <a:t>… и нет его.		                  В целом мире без него.</a:t>
            </a:r>
            <a:endParaRPr lang="ru-RU" sz="2200" dirty="0"/>
          </a:p>
        </p:txBody>
      </p:sp>
      <p:pic>
        <p:nvPicPr>
          <p:cNvPr id="16386" name="Picture 2" descr="C:\Users\larisa.afonkina\Desktop\фоточки\CAM05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000372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Users\larisa.afonkina\Desktop\фоточки\IMG_20160407_104157_BURST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000372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1928802"/>
            <a:ext cx="8305800" cy="39290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714356"/>
            <a:ext cx="8305800" cy="10715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Игра «Волшебный мешочек»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larisa.afonkina\Desktop\фоточки\IMG_20160412_084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2781000" cy="37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larisa.afonkina\Desktop\фоточки\IMG_20160412_084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071678"/>
            <a:ext cx="2781000" cy="37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77983970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larisa.afonkina\Desktop\фоточки\IMG_20160412_084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85794"/>
            <a:ext cx="29700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larisa.afonkina\Desktop\фоточки\IMG_20160412_084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428868"/>
            <a:ext cx="29700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568863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</a:t>
            </a:r>
          </a:p>
          <a:p>
            <a:pPr marL="0" indent="0" algn="ctr">
              <a:buNone/>
            </a:pPr>
            <a:r>
              <a:rPr lang="ru-RU" sz="43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>Шнуровки</a:t>
            </a:r>
          </a:p>
          <a:p>
            <a:pPr marL="0" indent="0" algn="r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pPr marL="0" indent="0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C:\Users\larisa.afonkina\Desktop\фоточки\IMG_20160411_112152_BURST001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71678"/>
            <a:ext cx="2997000" cy="39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larisa.afonkina\Desktop\фоточки\IMG_20160411_112224_BURST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736"/>
            <a:ext cx="2997000" cy="39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82464657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57200" y="500042"/>
            <a:ext cx="8305800" cy="22145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Как живётся растениям на улице и в группе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теперь мы знаем, для растений нужно тепло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3" name="Picture 2" descr="C:\Users\larisa.afonkina\Desktop\фоточки\IMG_20160411_113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6854" y="2842256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larisa.afonkina\Desktop\фоточки\IMG_20160411_113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786058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73004949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500042"/>
            <a:ext cx="83058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Для цветов необходим : свет, полив, подкормка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larisa.afonkina\Desktop\фоточки\IMG_20160411_111844_BURST001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14554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larisa.afonkina\Desktop\фоточки\IMG_20160411_112250_BURST001_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14554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21158456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-357214"/>
            <a:ext cx="8305800" cy="19812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Встреча с природой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2" name="Picture 2" descr="C:\Users\larisa.afonkina\Desktop\фоточки\IMG_20160412_105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C:\Users\larisa.afonkina\Desktop\фоточки\IMG_20160412_11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000" y="1857364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C:\Users\larisa.afonkina\Desktop\фоточки\IMG_20160412_110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000348"/>
            <a:ext cx="292895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 fontAlgn="auto">
              <a:spcAft>
                <a:spcPts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ndara"/>
              </a:rPr>
              <a:t>Происходит обогащение памяти ребенка, активизируются его мыслительные процессы, т.к. постоянно возникает необходимость совершать операции анализа и синтеза, сравнения и классификации, обобщения и экстраполяции;</a:t>
            </a:r>
          </a:p>
          <a:p>
            <a:pPr lvl="0" algn="ctr" fontAlgn="auto">
              <a:spcAft>
                <a:spcPts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ndara"/>
              </a:rPr>
              <a:t> -активно развивается речь ребенка;</a:t>
            </a:r>
          </a:p>
          <a:p>
            <a:pPr lvl="0" algn="ctr" fontAlgn="auto">
              <a:spcAft>
                <a:spcPts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ndara"/>
              </a:rPr>
              <a:t> -происходит накопление фонда умственных приемов и операций, которые рассматриваются как умственные умения;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Таким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образом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428736"/>
            <a:ext cx="65008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ndara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andara"/>
              </a:rPr>
              <a:t>формируется самостоятельность, навыки </a:t>
            </a:r>
            <a:r>
              <a:rPr lang="ru-RU" sz="2400" b="1" dirty="0" err="1" smtClean="0">
                <a:solidFill>
                  <a:srgbClr val="FF0000"/>
                </a:solidFill>
                <a:latin typeface="Candara"/>
              </a:rPr>
              <a:t>целеполагания</a:t>
            </a:r>
            <a:r>
              <a:rPr lang="ru-RU" sz="2400" b="1" dirty="0" smtClean="0">
                <a:solidFill>
                  <a:srgbClr val="FF0000"/>
                </a:solidFill>
                <a:latin typeface="Candara"/>
              </a:rPr>
              <a:t>, способность преобразовывать какие-либо предметы и явления для достижения определенного результата;</a:t>
            </a:r>
          </a:p>
          <a:p>
            <a:pPr lvl="0" algn="ctr" fontAlgn="auto">
              <a:spcAft>
                <a:spcPts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ndara"/>
              </a:rPr>
              <a:t>развивается эмоциональная сфера ребенка, творческие способности; </a:t>
            </a:r>
          </a:p>
          <a:p>
            <a:pPr lvl="0" algn="ctr" fontAlgn="auto">
              <a:spcAft>
                <a:spcPts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ndara"/>
              </a:rPr>
              <a:t>формируются трудовые навыки;</a:t>
            </a:r>
          </a:p>
          <a:p>
            <a:pPr lvl="0" algn="ctr" fontAlgn="auto">
              <a:spcAft>
                <a:spcPts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ndara"/>
              </a:rPr>
              <a:t>укрепляется здоровье за счет повышения общего уровня двигательной активности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0" hangingPunct="0"/>
            <a:r>
              <a:rPr lang="ru-RU" sz="2800" b="1" i="1" dirty="0" smtClean="0">
                <a:solidFill>
                  <a:srgbClr val="FF0000"/>
                </a:solidFill>
                <a:latin typeface="Arial" charset="0"/>
              </a:rPr>
              <a:t>"Пустая голова не рассуждает: чем больше опыта, тем больше способна она рассуждать".</a:t>
            </a:r>
            <a:r>
              <a:rPr lang="ru-RU" sz="2800" b="1" i="1" dirty="0" smtClean="0">
                <a:latin typeface="Arial" charset="0"/>
              </a:rPr>
              <a:t> </a:t>
            </a:r>
          </a:p>
          <a:p>
            <a:pPr eaLnBrk="0" hangingPunct="0"/>
            <a:r>
              <a:rPr lang="ru-RU" sz="2800" b="1" dirty="0" smtClean="0">
                <a:solidFill>
                  <a:srgbClr val="0070C0"/>
                </a:solidFill>
                <a:latin typeface="Arial" charset="0"/>
              </a:rPr>
              <a:t>П. П. </a:t>
            </a:r>
            <a:r>
              <a:rPr lang="ru-RU" sz="2800" b="1" dirty="0" err="1" smtClean="0">
                <a:solidFill>
                  <a:srgbClr val="0070C0"/>
                </a:solidFill>
                <a:latin typeface="Arial" charset="0"/>
              </a:rPr>
              <a:t>Блонский</a:t>
            </a:r>
            <a:r>
              <a:rPr lang="ru-RU" sz="2800" b="1" dirty="0" smtClean="0">
                <a:solidFill>
                  <a:srgbClr val="0070C0"/>
                </a:solidFill>
                <a:latin typeface="Arial" charset="0"/>
              </a:rPr>
              <a:t>.</a:t>
            </a:r>
          </a:p>
          <a:p>
            <a:pPr eaLnBrk="0" hangingPunct="0"/>
            <a:endParaRPr lang="ru-RU" sz="2800" b="1" dirty="0" smtClean="0">
              <a:solidFill>
                <a:srgbClr val="0070C0"/>
              </a:solidFill>
              <a:latin typeface="Arial" charset="0"/>
            </a:endParaRPr>
          </a:p>
          <a:p>
            <a:pPr algn="r"/>
            <a:r>
              <a:rPr lang="ru-RU" sz="2800" b="1" i="1" dirty="0" smtClean="0">
                <a:solidFill>
                  <a:srgbClr val="FF0000"/>
                </a:solidFill>
              </a:rPr>
              <a:t>«Люди, научившиеся … 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прошёл». 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pPr algn="r"/>
            <a:r>
              <a:rPr lang="ru-RU" sz="2800" b="1" i="1" dirty="0" smtClean="0">
                <a:solidFill>
                  <a:srgbClr val="0070C0"/>
                </a:solidFill>
              </a:rPr>
              <a:t>К.Е. Тимирязев</a:t>
            </a:r>
          </a:p>
          <a:p>
            <a:pPr eaLnBrk="0" hangingPunct="0"/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642918"/>
            <a:ext cx="7924800" cy="1371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larisa.afonkina\Desktop\фоточки\CAM06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43116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C:\Users\larisa.afonkina\Desktop\фоточки\CAM056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214554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ru-RU" dirty="0" smtClean="0">
                <a:solidFill>
                  <a:srgbClr val="FF0000"/>
                </a:solidFill>
              </a:rPr>
              <a:t>Восприятие – ведущий познавательный процесс в раннем возрасте, который трудно переоценить. Пробелы в развитии восприятия могут повлечь за собой ошибочные представления о свойствах предметов и явлений окружающего мира.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     Ощущения и </a:t>
            </a:r>
            <a:r>
              <a:rPr lang="ru-RU" dirty="0">
                <a:solidFill>
                  <a:srgbClr val="FF0000"/>
                </a:solidFill>
              </a:rPr>
              <a:t>чувства главные </a:t>
            </a:r>
            <a:r>
              <a:rPr lang="ru-RU" dirty="0" smtClean="0">
                <a:solidFill>
                  <a:srgbClr val="FF0000"/>
                </a:solidFill>
              </a:rPr>
              <a:t>помощники двухлетнего </a:t>
            </a:r>
            <a:r>
              <a:rPr lang="ru-RU" dirty="0">
                <a:solidFill>
                  <a:srgbClr val="FF0000"/>
                </a:solidFill>
              </a:rPr>
              <a:t>ребёнка </a:t>
            </a:r>
            <a:r>
              <a:rPr lang="ru-RU" dirty="0" smtClean="0">
                <a:solidFill>
                  <a:srgbClr val="FF0000"/>
                </a:solidFill>
              </a:rPr>
              <a:t>в восприятии мира. В этом возрасте дети непосредственны и с огромным интересом манипулируют предметами. Если не привить ребёнку интерес к исследовательским действиям, наблюдательности, то впоследствии, возможно возникновение чувства страха при ознакомлении с новыми явлениями или предметами.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     Активное приобщение малышей к миру природы создаст благоприятные условия для познавательной деятельности.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Актуальность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70377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58" y="0"/>
            <a:ext cx="8305800" cy="14287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Экспериментирование – эффективный метод познания закономерностей  и явлений окружающего мира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500174"/>
            <a:ext cx="7286676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800"/>
              </a:spcBef>
              <a:buClr>
                <a:srgbClr val="31B6FD"/>
              </a:buClr>
              <a:buSzPct val="100000"/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ДОСТОИНСТВА МЕТОДА ЭКСПЕРИМЕНТИРОВАНИЯ:</a:t>
            </a: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rgbClr val="31B6FD"/>
              </a:buClr>
              <a:buSzPct val="100000"/>
              <a:buFont typeface="Wingdings" pitchFamily="2" charset="2"/>
              <a:buChar char="v"/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Развивает интерес ребенка к окружающему миру, активность , инициативу и самостоятельность в его познании  в ходе практической деятельности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larisa.afonkina\Desktop\фоточки\IMG_20160407_104227_BURST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500438"/>
            <a:ext cx="2217812" cy="295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larisa.afonkina\Desktop\фоточки\CAM05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429000"/>
            <a:ext cx="2214578" cy="2952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Дети очень любят экспериментировать. Это объясняется тем, что им присуще наглядно-действенное и наглядно-образное мышление, и экспериментирование, как никакой другой метод, соответствует этим возрастным особенностям. В дошкольном возрасте он является ведущим, а в первые три года – практически единственным способом познания мира.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Эксперименты составляют основу всякого знания, без них любые понятия превращаются в сухие абстракции. В дошкольном воспитании экспериментирование является тем методом обучения, который позволяет ребенку моделировать в своем сознании картину мира, основанную на собственных наблюдениях, опытах, установлении взаимозависимостей, закономерностей.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наглядно- действенного мышления.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самостоятельно экспериментируют с предметами, их частями, названиями. Пристально рассматривают объекты.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Кратковременные наблюдения, отвечают на простейшие вопросы.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Выполняют простейшие поручения.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Произносят фразу: «Я хочу сделать …..»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Особенности организации  работы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с воспитанниками по экспериментированию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в младшей группе</a:t>
            </a:r>
            <a:endParaRPr lang="ru-RU" sz="280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04326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Расширять </a:t>
            </a:r>
            <a:r>
              <a:rPr lang="ru-RU" dirty="0">
                <a:solidFill>
                  <a:srgbClr val="FF0000"/>
                </a:solidFill>
              </a:rPr>
              <a:t>кругозор детей, создавая </a:t>
            </a:r>
            <a:r>
              <a:rPr lang="ru-RU" dirty="0" smtClean="0">
                <a:solidFill>
                  <a:srgbClr val="FF0000"/>
                </a:solidFill>
              </a:rPr>
              <a:t> атмосферу </a:t>
            </a:r>
            <a:r>
              <a:rPr lang="ru-RU" dirty="0">
                <a:solidFill>
                  <a:srgbClr val="FF0000"/>
                </a:solidFill>
              </a:rPr>
              <a:t>радости и </a:t>
            </a:r>
            <a:r>
              <a:rPr lang="ru-RU" dirty="0" smtClean="0">
                <a:solidFill>
                  <a:srgbClr val="FF0000"/>
                </a:solidFill>
              </a:rPr>
              <a:t>удовольствия.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dirty="0">
                <a:solidFill>
                  <a:srgbClr val="FF0000"/>
                </a:solidFill>
              </a:rPr>
              <a:t>Укреплять психическое и физическое здоровье </a:t>
            </a:r>
            <a:r>
              <a:rPr lang="ru-RU" dirty="0" smtClean="0">
                <a:solidFill>
                  <a:srgbClr val="FF0000"/>
                </a:solidFill>
              </a:rPr>
              <a:t>детей.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dirty="0">
                <a:solidFill>
                  <a:srgbClr val="FF0000"/>
                </a:solidFill>
              </a:rPr>
              <a:t>Развивать мелкую </a:t>
            </a:r>
            <a:r>
              <a:rPr lang="ru-RU" dirty="0" smtClean="0">
                <a:solidFill>
                  <a:srgbClr val="FF0000"/>
                </a:solidFill>
              </a:rPr>
              <a:t>моторику.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dirty="0">
                <a:solidFill>
                  <a:srgbClr val="FF0000"/>
                </a:solidFill>
              </a:rPr>
              <a:t>Развивать познавательные </a:t>
            </a:r>
            <a:r>
              <a:rPr lang="ru-RU" dirty="0" smtClean="0">
                <a:solidFill>
                  <a:srgbClr val="FF0000"/>
                </a:solidFill>
              </a:rPr>
              <a:t>способности.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dirty="0">
                <a:solidFill>
                  <a:srgbClr val="FF0000"/>
                </a:solidFill>
              </a:rPr>
              <a:t>Расширять опыт ориентировки в окружающем, обогащать сенсорные впечатления </a:t>
            </a:r>
            <a:r>
              <a:rPr lang="ru-RU" dirty="0" smtClean="0">
                <a:solidFill>
                  <a:srgbClr val="FF0000"/>
                </a:solidFill>
              </a:rPr>
              <a:t>детей.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dirty="0">
                <a:solidFill>
                  <a:srgbClr val="FF0000"/>
                </a:solidFill>
              </a:rPr>
              <a:t>Воспитывать чувства симпатии к сверстникам, формировать единый </a:t>
            </a:r>
            <a:r>
              <a:rPr lang="ru-RU" dirty="0" err="1" smtClean="0">
                <a:solidFill>
                  <a:srgbClr val="FF0000"/>
                </a:solidFill>
              </a:rPr>
              <a:t>детско</a:t>
            </a:r>
            <a:r>
              <a:rPr lang="ru-RU" dirty="0" smtClean="0">
                <a:solidFill>
                  <a:srgbClr val="FF0000"/>
                </a:solidFill>
              </a:rPr>
              <a:t>–взрослый коллектив.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dirty="0">
                <a:solidFill>
                  <a:srgbClr val="FF0000"/>
                </a:solidFill>
              </a:rPr>
              <a:t>Формировать коммуникативные навыки детей, способствовать успешной адаптации в </a:t>
            </a:r>
            <a:r>
              <a:rPr lang="ru-RU" dirty="0" smtClean="0">
                <a:solidFill>
                  <a:srgbClr val="FF0000"/>
                </a:solidFill>
              </a:rPr>
              <a:t>коллективе.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  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     Основные </a:t>
            </a:r>
            <a:r>
              <a:rPr lang="ru-RU" dirty="0">
                <a:solidFill>
                  <a:srgbClr val="FF0000"/>
                </a:solidFill>
              </a:rPr>
              <a:t>задачи формирования восприятия интегрируются с задачами развития речи, движений и игровых умений.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xmlns="" val="159376097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При </a:t>
            </a:r>
            <a:r>
              <a:rPr lang="ru-RU" dirty="0">
                <a:solidFill>
                  <a:srgbClr val="FF0000"/>
                </a:solidFill>
              </a:rPr>
              <a:t>организации опытно-экспериментальной деятельности детей раннего возраста необходимо учитывать возрастные особенности поэтому: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1.	Вся деятельность должна быть эмоционально окрашена и вызывать только положительные эмоции и делание действовать.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2.	  Для двухлетних детей актуален принцип повторения, поэтому многие опыты и эксперименты повторяются (одно свойство – разные сочетания, один предмет – разные свойства).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В </a:t>
            </a:r>
            <a:r>
              <a:rPr lang="ru-RU" dirty="0">
                <a:solidFill>
                  <a:srgbClr val="FF0000"/>
                </a:solidFill>
              </a:rPr>
              <a:t>следствии опытно-экспериментальной работы малыши становятся более внимательными и наблюдательными. 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07163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1693</TotalTime>
  <Words>690</Words>
  <Application>Microsoft Office PowerPoint</Application>
  <PresentationFormat>Экран (4:3)</PresentationFormat>
  <Paragraphs>77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Опытно-экспериментальная деятельность  в первой младшей группе</vt:lpstr>
      <vt:lpstr> В каждом маленьком ребенке-                   Каждый новенький ребенок  И мальчишке, и девчонки                           Вылезает из пеленок,  Есть по двести грамм взрывчатки   И теряется повсюду,  Или даже полкило.     И находится везде.  Должен он бежать и прыгать,                   Он ужасно огорчится,  Все хватать, ногами дрыгать,    Если что-нибудь случится,  А иначе он взорвется,                                       Если что-нибудь случится  Трах-бабах… и нет его.                    В целом мире без него.</vt:lpstr>
      <vt:lpstr>Актуальность</vt:lpstr>
      <vt:lpstr>Экспериментирование – эффективный метод познания закономерностей  и явлений окружающего мира</vt:lpstr>
      <vt:lpstr>Слайд 5</vt:lpstr>
      <vt:lpstr>Слайд 6</vt:lpstr>
      <vt:lpstr>Особенности организации  работы  с воспитанниками по экспериментированию в младшей группе</vt:lpstr>
      <vt:lpstr>Задачи:</vt:lpstr>
      <vt:lpstr>Слайд 9</vt:lpstr>
      <vt:lpstr>Игры с водой. </vt:lpstr>
      <vt:lpstr>Тонет –не тонет</vt:lpstr>
      <vt:lpstr>Ловись, ловись рыбка</vt:lpstr>
      <vt:lpstr>Круги на воде </vt:lpstr>
      <vt:lpstr> </vt:lpstr>
      <vt:lpstr>Ткань лучше собирает воду</vt:lpstr>
      <vt:lpstr>Чистая вода –прозрачная. В подкрашенной можно спрятать игрушку </vt:lpstr>
      <vt:lpstr>Игры с песком</vt:lpstr>
      <vt:lpstr>Во время проведения опыта постоянно возникает необходимость считать, измерять, сравнивать, определять форму и размеры.</vt:lpstr>
      <vt:lpstr>Что может катиться и почему кубик не катится, но скользит и это очень интересно</vt:lpstr>
      <vt:lpstr>Игра «Волшебный мешочек»</vt:lpstr>
      <vt:lpstr>Слайд 21</vt:lpstr>
      <vt:lpstr>Слайд 22</vt:lpstr>
      <vt:lpstr>Как живётся растениям на улице и в группе теперь мы знаем, для растений нужно тепло</vt:lpstr>
      <vt:lpstr>Для цветов необходим : свет, полив, подкормка</vt:lpstr>
      <vt:lpstr>Встреча с природой</vt:lpstr>
      <vt:lpstr>Таким образом</vt:lpstr>
      <vt:lpstr>Слайд 27</vt:lpstr>
      <vt:lpstr>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Опытно-экспериментальная деятельность  в первой младшей группе</dc:title>
  <dc:creator>лера</dc:creator>
  <cp:lastModifiedBy>larisa.afonkina</cp:lastModifiedBy>
  <cp:revision>117</cp:revision>
  <dcterms:created xsi:type="dcterms:W3CDTF">2014-10-26T10:39:56Z</dcterms:created>
  <dcterms:modified xsi:type="dcterms:W3CDTF">2016-04-12T19:37:29Z</dcterms:modified>
</cp:coreProperties>
</file>