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72" r:id="rId5"/>
    <p:sldId id="263" r:id="rId6"/>
    <p:sldId id="269" r:id="rId7"/>
    <p:sldId id="262" r:id="rId8"/>
    <p:sldId id="261" r:id="rId9"/>
    <p:sldId id="264" r:id="rId10"/>
    <p:sldId id="265" r:id="rId11"/>
    <p:sldId id="266" r:id="rId12"/>
    <p:sldId id="268" r:id="rId13"/>
    <p:sldId id="267" r:id="rId14"/>
    <p:sldId id="274" r:id="rId15"/>
    <p:sldId id="275" r:id="rId16"/>
    <p:sldId id="276" r:id="rId17"/>
    <p:sldId id="277" r:id="rId18"/>
    <p:sldId id="278" r:id="rId19"/>
    <p:sldId id="260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ав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8EFB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24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38D653-FB35-4014-87B4-B64A1300847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D95BFA-8051-49F8-B368-CAE5CD4782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42" y="340682"/>
            <a:ext cx="953004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форм аппликации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дошкольниками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b="1" i="1" dirty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endParaRPr lang="en-US" b="1" i="1" dirty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endParaRPr lang="en-US" b="1" i="1" dirty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endParaRPr lang="en-US" b="1" i="1" dirty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endParaRPr lang="en-US" b="1" i="1" dirty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endParaRPr lang="en-US" b="1" i="1" dirty="0">
              <a:solidFill>
                <a:srgbClr val="030673"/>
              </a:solidFill>
            </a:endParaRPr>
          </a:p>
          <a:p>
            <a:pPr lvl="0" algn="just"/>
            <a:endParaRPr lang="en-US" b="1" i="1" dirty="0" smtClean="0">
              <a:solidFill>
                <a:srgbClr val="030673"/>
              </a:solidFill>
            </a:endParaRPr>
          </a:p>
          <a:p>
            <a:pPr lvl="0" algn="just"/>
            <a:r>
              <a:rPr lang="ru-RU" b="1" i="1" dirty="0" smtClean="0">
                <a:solidFill>
                  <a:srgbClr val="030673"/>
                </a:solidFill>
              </a:rPr>
              <a:t>Каждый дошкольник – маленький исследователь. С радостью и удивлением открывающий для себя окружающий мир. Ребёнок стремиться к активной деятельности, и  важно не дать этому  стремлению угаснуть, способствовать его дальнейшему развитию. Чем полнее и разнообразнее детская деятельность, чем более она значима для ребёнка и отвечает его природе, тем успешнее идет его развитие, реализуются потенциальные возможности и первые творческие проявления.</a:t>
            </a:r>
            <a:endParaRPr lang="ru-RU" sz="2000" b="1" i="1" dirty="0">
              <a:solidFill>
                <a:srgbClr val="030673"/>
              </a:solidFill>
            </a:endParaRPr>
          </a:p>
        </p:txBody>
      </p:sp>
      <p:pic>
        <p:nvPicPr>
          <p:cNvPr id="3" name="Рисунок 2" descr="D:\Users\Слава\Desktop\nozhni_-_kopi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0" y="1217157"/>
            <a:ext cx="5987143" cy="355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5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636" y="476673"/>
            <a:ext cx="608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>
                <a:solidFill>
                  <a:srgbClr val="002060"/>
                </a:solidFill>
              </a:rPr>
              <a:t>Аппликация из конфетти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429" y="1430129"/>
            <a:ext cx="912701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Нащелкать дыроколом кружочки (цветочки, бабочки) из цветной бумаги. Нарисовать рисунок, намазать клеем, можно посыпать, а можно выкладывать по одному кружочку. Аппликации получаются яркие и интересные. Детям очень нравится данный вид аппликации</a:t>
            </a:r>
            <a:r>
              <a:rPr lang="ru-RU" sz="20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Картинка4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9" y="3789040"/>
            <a:ext cx="2186236" cy="2778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Картинка3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75" y="3566542"/>
            <a:ext cx="2652295" cy="295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Картинка1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30" y="3872930"/>
            <a:ext cx="3308313" cy="24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189" y="548681"/>
            <a:ext cx="8141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i="1" dirty="0">
                <a:solidFill>
                  <a:srgbClr val="002060"/>
                </a:solidFill>
              </a:rPr>
              <a:t>Аппликация из ваты и ватных дисков</a:t>
            </a:r>
            <a:r>
              <a:rPr lang="ru-RU" sz="36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497" y="1628800"/>
            <a:ext cx="49530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Замечательные аппликации получаются из ватных </a:t>
            </a:r>
            <a:r>
              <a:rPr lang="ru-RU" sz="2400" b="1" i="1" dirty="0" smtClean="0">
                <a:solidFill>
                  <a:srgbClr val="002060"/>
                </a:solidFill>
              </a:rPr>
              <a:t>дисков. </a:t>
            </a:r>
            <a:r>
              <a:rPr lang="ru-RU" sz="2400" b="1" i="1" dirty="0">
                <a:solidFill>
                  <a:srgbClr val="002060"/>
                </a:solidFill>
              </a:rPr>
              <a:t>Их можно резать на части, красить в любой цвет.</a:t>
            </a:r>
          </a:p>
          <a:p>
            <a:pPr algn="just"/>
            <a:endParaRPr lang="ru-RU" sz="2400" b="1" i="1" dirty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  Из ваты можно скатывать шарики и делать объёмные аппликации ,создавая эффект </a:t>
            </a:r>
            <a:r>
              <a:rPr lang="ru-RU" sz="2400" b="1" i="1" dirty="0" smtClean="0">
                <a:solidFill>
                  <a:srgbClr val="002060"/>
                </a:solidFill>
              </a:rPr>
              <a:t>пушистости.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Картинка1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4" y="1410792"/>
            <a:ext cx="2302801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Картинка3"/>
          <p:cNvPicPr>
            <a:picLocks noRot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14" y="2270954"/>
            <a:ext cx="2490258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Картинка2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70" y="4293097"/>
            <a:ext cx="3030273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3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509" y="1110804"/>
            <a:ext cx="4497802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Аппликация из ткани</a:t>
            </a:r>
            <a:r>
              <a:rPr lang="ru-RU" sz="2000" dirty="0"/>
              <a:t> – одно из направлений декоративно-прикладного творчества, сходно с лоскутным шитьём (подбор </a:t>
            </a:r>
            <a:r>
              <a:rPr lang="ru-RU" sz="2000" b="1" dirty="0"/>
              <a:t>ткани по свойству</a:t>
            </a:r>
            <a:r>
              <a:rPr lang="ru-RU" sz="2000" dirty="0"/>
              <a:t>, по цвету, по характеру рисунка, но детали не сшиваются, а раскладываются и приклеиваются на основу.</a:t>
            </a:r>
          </a:p>
          <a:p>
            <a:r>
              <a:rPr lang="ru-RU" sz="2000" dirty="0"/>
              <a:t>Яркие, радующие глаз изделия из лоскутков привлекательны для детей. Процесс создания таких изделий приятен и полезен, создаёт благоприятные условия для развития творческих способностей дошкольников.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286" y="304801"/>
            <a:ext cx="687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Аппликация из ткани</a:t>
            </a:r>
            <a:endParaRPr lang="ru-RU" sz="3600" dirty="0"/>
          </a:p>
        </p:txBody>
      </p:sp>
      <p:pic>
        <p:nvPicPr>
          <p:cNvPr id="6" name="Picture 2" descr="D:\Users\Слава\Desktop\1013573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0" y="951132"/>
            <a:ext cx="2566488" cy="325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Users\Слава\Desktop\Applikatsiya-iz-tkani-15-1-768x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1007384"/>
            <a:ext cx="2068286" cy="31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Users\Слава\Desktop\2512133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39" y="4210149"/>
            <a:ext cx="3141934" cy="23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5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0705" y="260649"/>
            <a:ext cx="5226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Торцевание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6809" y="1196027"/>
            <a:ext cx="6494331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В основе этой техники – создание изображений и предметов с помощью объемных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элементов</a:t>
            </a:r>
            <a:r>
              <a:rPr lang="ru-RU" sz="2400" b="1" i="1" dirty="0">
                <a:solidFill>
                  <a:srgbClr val="002060"/>
                </a:solidFill>
              </a:rPr>
              <a:t> из бумаги. Объемный элемент торцевания называют «торцовкой». Он представляет собой сжатый в виде воронки или конуса кусочек мягкой бумаги. Именно из таких элементов и создается задуманное изделие. Торцевание – работа несложная, но кропотливая. Она требует не только усидчивости, но и аккуратности, внимания и определенной ловкости.</a:t>
            </a:r>
          </a:p>
        </p:txBody>
      </p:sp>
      <p:pic>
        <p:nvPicPr>
          <p:cNvPr id="4" name="Картинка1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2492896"/>
            <a:ext cx="28083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752" y="569901"/>
            <a:ext cx="5409018" cy="3000821"/>
          </a:xfrm>
          <a:prstGeom prst="rect">
            <a:avLst/>
          </a:prstGeom>
          <a:solidFill>
            <a:srgbClr val="E8EFBF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100" dirty="0"/>
              <a:t>"Декупаж </a:t>
            </a:r>
            <a:r>
              <a:rPr lang="en-US" sz="2100" dirty="0" smtClean="0"/>
              <a:t>(</a:t>
            </a:r>
            <a:r>
              <a:rPr lang="ru-RU" sz="2100" dirty="0" smtClean="0"/>
              <a:t>вырезать</a:t>
            </a:r>
            <a:r>
              <a:rPr lang="ru-RU" sz="2100" dirty="0"/>
              <a:t>) — декоративная техника по ткани, посуде, мебели и пр., заключающаяся в скрупулёзном вырезании изображений из различных материалов (дерева, кожи, тканей, </a:t>
            </a:r>
            <a:r>
              <a:rPr lang="ru-RU" sz="2100" dirty="0" smtClean="0"/>
              <a:t>бумаги</a:t>
            </a:r>
            <a:r>
              <a:rPr lang="ru-RU" sz="2100" dirty="0" smtClean="0"/>
              <a:t>, салфеток</a:t>
            </a:r>
            <a:r>
              <a:rPr lang="ru-RU" sz="2100" dirty="0" smtClean="0"/>
              <a:t> </a:t>
            </a:r>
            <a:r>
              <a:rPr lang="ru-RU" sz="2100" dirty="0"/>
              <a:t>и т. п.), которые затем наклеиваются или прикрепляются иным способом на различные поверхности </a:t>
            </a:r>
            <a:r>
              <a:rPr lang="ru-RU" sz="2100" dirty="0" smtClean="0"/>
              <a:t>для</a:t>
            </a:r>
            <a:r>
              <a:rPr lang="en-US" sz="2100" dirty="0" smtClean="0"/>
              <a:t> </a:t>
            </a:r>
            <a:r>
              <a:rPr lang="ru-RU" sz="2100" dirty="0" smtClean="0"/>
              <a:t>декорирования</a:t>
            </a:r>
            <a:r>
              <a:rPr lang="ru-RU" sz="2100" dirty="0"/>
              <a:t>. </a:t>
            </a:r>
          </a:p>
        </p:txBody>
      </p:sp>
      <p:pic>
        <p:nvPicPr>
          <p:cNvPr id="1026" name="Picture 2" descr="D:\Users\Слава\Desktop\4158_1430245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57" y="445609"/>
            <a:ext cx="4088587" cy="31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Слава\Desktop\scrn_b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791099"/>
            <a:ext cx="4442460" cy="28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Слава\Desktop\DSC_6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3" y="3791099"/>
            <a:ext cx="4479819" cy="30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821" y="-43747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Декупаж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92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822961"/>
            <a:ext cx="497205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Коллаж (приклеивание) технический приём, заключающийся в создании живописных или графических произведений путём наклеивания на какую-либо основу предметов и материалов, отличающихся от основы по цвету и фактуре. Коллаж используется главным образом для получения эффекта неожиданности от сочетания разнородных материалов, а также ради эмоциональной насыщенности и остроты произведения. Коллаж может быть дорисованным любыми другими </a:t>
            </a:r>
            <a:r>
              <a:rPr lang="ru-RU" dirty="0" smtClean="0"/>
              <a:t>средствами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3385" y="46636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Коллаж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D:\Users\Слава\Desktop\detsad-163442-1484806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46636"/>
            <a:ext cx="4418762" cy="33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Слава\Desktop\72e2c749b4d1dcf090fe99ba745ee4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1639" r="3930" b="10455"/>
          <a:stretch/>
        </p:blipFill>
        <p:spPr bwMode="auto">
          <a:xfrm>
            <a:off x="0" y="4511040"/>
            <a:ext cx="5364480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Слава\Desktop\a2c4bc3ddf6ff4cef49758726749c45e--winter-trees-zi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3437255"/>
            <a:ext cx="4492863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4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555066"/>
            <a:ext cx="3786005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3D аппликация - это способ получения объёмного изображения (барельефа). 3D–аппликации помогают создать живописные объёмные картины, основная идея которых заключается в послойном наклеивании на фон-основу разных фрагментов изображения с помощью объёмного клеящегося </a:t>
            </a:r>
            <a:r>
              <a:rPr lang="ru-RU" i="1" dirty="0" smtClean="0"/>
              <a:t>материала.</a:t>
            </a:r>
            <a:endParaRPr lang="en-US" dirty="0"/>
          </a:p>
          <a:p>
            <a:pPr algn="just"/>
            <a:r>
              <a:rPr lang="ru-RU" i="1" dirty="0" smtClean="0"/>
              <a:t>Настоящие </a:t>
            </a:r>
            <a:r>
              <a:rPr lang="ru-RU" i="1" dirty="0"/>
              <a:t>мастера креатива используют любые подручные средства для создания шедевров. Так, цветная бумага, сложенная слоями, может быть материалом для создания 3D-аппликаций, которые удивляют своей красотой и необычным внешним видом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2090" y="-16317"/>
            <a:ext cx="359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000099"/>
                </a:solidFill>
              </a:rPr>
              <a:t>3D аппликация </a:t>
            </a: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D:\Users\Слав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89" y="-16317"/>
            <a:ext cx="3544111" cy="382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Слава\Desktop\Applikatsii-iz-bumagi-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9139"/>
          <a:stretch/>
        </p:blipFill>
        <p:spPr bwMode="auto">
          <a:xfrm>
            <a:off x="6906638" y="3871610"/>
            <a:ext cx="2999362" cy="28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Слава\Desktop\18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10"/>
          <a:stretch/>
        </p:blipFill>
        <p:spPr bwMode="auto">
          <a:xfrm>
            <a:off x="4067342" y="158233"/>
            <a:ext cx="2294547" cy="33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Слава\Desktop\113049_113049_h_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r="8184"/>
          <a:stretch/>
        </p:blipFill>
        <p:spPr bwMode="auto">
          <a:xfrm>
            <a:off x="4073370" y="3521065"/>
            <a:ext cx="2833268" cy="33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9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937" y="291831"/>
            <a:ext cx="6108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</a:rPr>
              <a:t>Аппликация из изоленты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D:\Users\Слава\Desktop\ar-washi-tap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87"/>
            <a:ext cx="4645100" cy="3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Слава\Desktop\izo_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4328" r="5308" b="13184"/>
          <a:stretch/>
        </p:blipFill>
        <p:spPr bwMode="auto">
          <a:xfrm>
            <a:off x="4840435" y="899250"/>
            <a:ext cx="5065565" cy="34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Слава\Desktop\detsad-6659-14217387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27394" r="20932" b="11421"/>
          <a:stretch/>
        </p:blipFill>
        <p:spPr bwMode="auto">
          <a:xfrm>
            <a:off x="2259795" y="3384577"/>
            <a:ext cx="2580640" cy="34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Слава\Desktop\detsad-6659-14217387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t="10910" r="25621" b="4401"/>
          <a:stretch/>
        </p:blipFill>
        <p:spPr bwMode="auto">
          <a:xfrm>
            <a:off x="0" y="3510171"/>
            <a:ext cx="2479040" cy="33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Слава\Desktop\100_275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73" y="4285079"/>
            <a:ext cx="4967287" cy="25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4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9114" y="13180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99"/>
                </a:solidFill>
              </a:rPr>
              <a:t>Аппликация из </a:t>
            </a:r>
            <a:r>
              <a:rPr lang="ru-RU" b="1" i="1" dirty="0" smtClean="0">
                <a:solidFill>
                  <a:srgbClr val="000099"/>
                </a:solidFill>
              </a:rPr>
              <a:t>песка и соли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D:\Users\Слава\Desktop\detsad-193814-14758631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5455" r="14096" b="6643"/>
          <a:stretch/>
        </p:blipFill>
        <p:spPr bwMode="auto">
          <a:xfrm>
            <a:off x="66441" y="501134"/>
            <a:ext cx="3352800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Слава\Desktop\detsad-193814-1475862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41" y="501134"/>
            <a:ext cx="3946054" cy="34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Слава\Desktop\23112185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95" y="554850"/>
            <a:ext cx="2540705" cy="33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Слава\Desktop\1489720917_rucxsmndkwsr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/>
          <a:stretch/>
        </p:blipFill>
        <p:spPr bwMode="auto">
          <a:xfrm>
            <a:off x="66441" y="4019614"/>
            <a:ext cx="3662369" cy="28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Слава\Desktop\risuem_solyyu_tri_750x4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2" r="7783"/>
          <a:stretch/>
        </p:blipFill>
        <p:spPr bwMode="auto">
          <a:xfrm>
            <a:off x="6383683" y="3996175"/>
            <a:ext cx="3522317" cy="28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Слава\Desktop\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27717" r="14347"/>
          <a:stretch/>
        </p:blipFill>
        <p:spPr bwMode="auto">
          <a:xfrm>
            <a:off x="3621025" y="4019614"/>
            <a:ext cx="2762656" cy="286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0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6" t="-1733" r="1506" b="2310"/>
          <a:stretch/>
        </p:blipFill>
        <p:spPr bwMode="auto">
          <a:xfrm>
            <a:off x="96253" y="0"/>
            <a:ext cx="9587366" cy="662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9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628760"/>
            <a:ext cx="977537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3333CC"/>
                </a:solidFill>
              </a:rPr>
              <a:t> </a:t>
            </a:r>
            <a:r>
              <a:rPr lang="ru-RU" sz="2400" b="1" i="1" dirty="0">
                <a:solidFill>
                  <a:srgbClr val="3333CC"/>
                </a:solidFill>
              </a:rPr>
              <a:t>«Истоки способностей и дарования детей - на кончиках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ребёнок» </a:t>
            </a:r>
          </a:p>
          <a:p>
            <a:pPr algn="r">
              <a:buNone/>
            </a:pPr>
            <a:r>
              <a:rPr lang="ru-RU" sz="2400" b="1" dirty="0">
                <a:solidFill>
                  <a:srgbClr val="3333CC"/>
                </a:solidFill>
              </a:rPr>
              <a:t>                                      В.А. </a:t>
            </a:r>
            <a:r>
              <a:rPr lang="ru-RU" sz="2400" b="1" dirty="0" smtClean="0">
                <a:solidFill>
                  <a:srgbClr val="3333CC"/>
                </a:solidFill>
              </a:rPr>
              <a:t>Сухомлинский</a:t>
            </a:r>
            <a:endParaRPr lang="en-US" sz="2400" b="1" dirty="0">
              <a:solidFill>
                <a:srgbClr val="3333CC"/>
              </a:solidFill>
            </a:endParaRPr>
          </a:p>
          <a:p>
            <a:r>
              <a:rPr lang="ru-RU" sz="2000" dirty="0" smtClean="0"/>
              <a:t>Работа </a:t>
            </a:r>
            <a:r>
              <a:rPr lang="ru-RU" sz="2000" dirty="0"/>
              <a:t>с различными материалами, в различных нетрадиционных  техниках расширяет возможности ребенка, развивает чувства цвета, гармонии, пространство воображения, образное мышление, творческие способности. Создавая красивые аппликации своими руками, видя результат своей работы, дети испытывают положительные эмоции. Работа с бумагой и другими материалами даёт возможность детям проявить терпение, упорство, фантазию и вкус. Детям приятно украшать </a:t>
            </a:r>
            <a:endParaRPr lang="ru-RU" sz="2000" dirty="0" smtClean="0"/>
          </a:p>
          <a:p>
            <a:r>
              <a:rPr lang="ru-RU" sz="2000" dirty="0" smtClean="0"/>
              <a:t>групповую </a:t>
            </a:r>
            <a:r>
              <a:rPr lang="ru-RU" sz="2000" dirty="0"/>
              <a:t>комнату своими работами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дарить их родителям и друзьям</a:t>
            </a:r>
            <a:r>
              <a:rPr lang="ru-RU" sz="2400" dirty="0" smtClean="0"/>
              <a:t>.</a:t>
            </a:r>
            <a:endParaRPr lang="en-US" sz="2400" dirty="0"/>
          </a:p>
          <a:p>
            <a:endParaRPr lang="ru-RU" dirty="0"/>
          </a:p>
        </p:txBody>
      </p:sp>
      <p:pic>
        <p:nvPicPr>
          <p:cNvPr id="4" name="Picture 4" descr="https://ds04.infourok.ru/uploads/ex/02d7/000029e6-07b727ec/hello_html_m41e1d2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54" y="4652121"/>
            <a:ext cx="4006502" cy="22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7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189453"/>
            <a:ext cx="923108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Задачи, которые решаются в процессе </a:t>
            </a:r>
            <a:r>
              <a:rPr lang="ru-RU" sz="2800" b="1" dirty="0" smtClean="0">
                <a:solidFill>
                  <a:srgbClr val="000099"/>
                </a:solidFill>
              </a:rPr>
              <a:t>работы</a:t>
            </a:r>
            <a:endParaRPr lang="en-US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>
                <a:solidFill>
                  <a:srgbClr val="000099"/>
                </a:solidFill>
              </a:rPr>
              <a:t>с нетрадиционными материалами:</a:t>
            </a:r>
            <a:endParaRPr lang="en-US" sz="2800" b="1" dirty="0">
              <a:solidFill>
                <a:srgbClr val="000099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Развивает художественное воображение и эстетический вкус.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smtClean="0"/>
              <a:t>Развивает </a:t>
            </a:r>
            <a:r>
              <a:rPr lang="ru-RU" sz="2000" dirty="0"/>
              <a:t>конструктивное мышление – зачастую, во время работы ребенку необходимо из частей собрать целое.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Развивает </a:t>
            </a:r>
            <a:r>
              <a:rPr lang="ru-RU" sz="2000" dirty="0"/>
              <a:t>мелкую моторику и тактильные ощущения, особенно, если помимо бумаги используются другие материалы: ткань, крупа, сухоцветы, соломка.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Помогает </a:t>
            </a:r>
            <a:r>
              <a:rPr lang="ru-RU" sz="2000" dirty="0"/>
              <a:t>выучить цвета </a:t>
            </a:r>
            <a:r>
              <a:rPr lang="ru-RU" sz="2000" dirty="0" smtClean="0"/>
              <a:t> и их оттенки, формы и величину предмета.</a:t>
            </a:r>
            <a:endParaRPr lang="ru-RU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Знакомит </a:t>
            </a:r>
            <a:r>
              <a:rPr lang="ru-RU" sz="2000" dirty="0"/>
              <a:t>детей с понятием технология: чтобы получить результат, необходимо выполнить последовательность различных действий: вырезать детали, смазать клеем бумагу, посыпать крупу, размазать пластилин и тому подобное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Расширяет запас знаний о предметах окружающего мира, формирует мыслительные операции – сравнение, обобщение.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Развивает речь, обогащает словарный запас, формирует связную образную речь.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 smtClean="0"/>
              <a:t>Формирует такие качества, как пытливость, инициативность, умственную активность, целеустремлённость, самостоятельность, аккуратность, трудолюбие.</a:t>
            </a:r>
            <a:endParaRPr lang="en-US" sz="2000" dirty="0" smtClean="0"/>
          </a:p>
          <a:p>
            <a:pPr fontAlgn="base"/>
            <a:endParaRPr lang="en-US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17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860" y="0"/>
            <a:ext cx="8929990" cy="67864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Виды нетрадиционных техник аппликации</a:t>
            </a:r>
            <a:endParaRPr lang="en-US" sz="3200" b="1" i="1" dirty="0" smtClean="0">
              <a:solidFill>
                <a:srgbClr val="000099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Обрывная аппликация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Модульная аппликация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Квиллинг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Торцевание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Оригами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салфеток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ткани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крупы и семян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соломы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Обратная аппликация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ваты, ватных дисков и тополиного пуха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поролона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изоленты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из песка и соли</a:t>
            </a:r>
          </a:p>
          <a:p>
            <a:pPr marL="457200" indent="-457200">
              <a:buAutoNum type="arabicPeriod"/>
            </a:pP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Аппликация 3Д</a:t>
            </a:r>
            <a:endParaRPr lang="en-US" sz="21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cs typeface="Times New Roman" panose="02020603050405020304" pitchFamily="18" charset="0"/>
              </a:rPr>
              <a:t>16.  Декупаж</a:t>
            </a:r>
          </a:p>
          <a:p>
            <a:r>
              <a:rPr lang="ru-RU" sz="2100" dirty="0" smtClean="0">
                <a:cs typeface="Times New Roman" panose="02020603050405020304" pitchFamily="18" charset="0"/>
              </a:rPr>
              <a:t>17.  Аппликация из ниток</a:t>
            </a:r>
            <a:r>
              <a:rPr lang="en-US" sz="2100" dirty="0" smtClean="0">
                <a:cs typeface="Times New Roman" panose="02020603050405020304" pitchFamily="18" charset="0"/>
              </a:rPr>
              <a:t>                       </a:t>
            </a:r>
            <a:endParaRPr lang="ru-RU" sz="2100" dirty="0" smtClean="0">
              <a:cs typeface="Times New Roman" panose="02020603050405020304" pitchFamily="18" charset="0"/>
            </a:endParaRPr>
          </a:p>
          <a:p>
            <a:r>
              <a:rPr lang="ru-RU" sz="2100" dirty="0" smtClean="0">
                <a:cs typeface="Times New Roman" panose="02020603050405020304" pitchFamily="18" charset="0"/>
              </a:rPr>
              <a:t>18.  Аппликация из природного материала</a:t>
            </a:r>
          </a:p>
          <a:p>
            <a:r>
              <a:rPr lang="ru-RU" sz="2100" dirty="0" smtClean="0">
                <a:cs typeface="Times New Roman" panose="02020603050405020304" pitchFamily="18" charset="0"/>
              </a:rPr>
              <a:t>19.  </a:t>
            </a:r>
            <a:r>
              <a:rPr lang="ru-RU" sz="21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Коллаж</a:t>
            </a:r>
          </a:p>
        </p:txBody>
      </p:sp>
      <p:pic>
        <p:nvPicPr>
          <p:cNvPr id="1026" name="Picture 2" descr="D:\Users\Слава\Desktop\нетрадиц аппликация\10_02_07-0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r="7064" b="5952"/>
          <a:stretch/>
        </p:blipFill>
        <p:spPr bwMode="auto">
          <a:xfrm>
            <a:off x="6552387" y="4325374"/>
            <a:ext cx="3003417" cy="200389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8317"/>
          <a:stretch/>
        </p:blipFill>
        <p:spPr bwMode="auto">
          <a:xfrm>
            <a:off x="6672767" y="872320"/>
            <a:ext cx="2762656" cy="252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741" y="286194"/>
            <a:ext cx="4622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Аппликация из ниток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518" y="1013587"/>
            <a:ext cx="505800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Знакомство с данным видом аппликации лучше начать с резанных ниток. Нужно нарисовать рисунок, нанести клей, посыпать ниточки, лишнее убрать. Интересные работы получаются, если использовать нитки разные по структуре, плотности и цвету.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Нитками также можно еще и рисовать, этот метод называется </a:t>
            </a:r>
            <a:r>
              <a:rPr lang="ru-RU" sz="2400" b="1" dirty="0" err="1">
                <a:solidFill>
                  <a:srgbClr val="002060"/>
                </a:solidFill>
              </a:rPr>
              <a:t>ниткография</a:t>
            </a:r>
            <a:r>
              <a:rPr lang="ru-RU" sz="2400" b="1" dirty="0">
                <a:solidFill>
                  <a:srgbClr val="002060"/>
                </a:solidFill>
              </a:rPr>
              <a:t>. Получаются очень яркие, простые в исполнении </a:t>
            </a:r>
            <a:r>
              <a:rPr lang="ru-RU" sz="2400" b="1" dirty="0" smtClean="0">
                <a:solidFill>
                  <a:srgbClr val="002060"/>
                </a:solidFill>
              </a:rPr>
              <a:t>картины.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D:\Users\Слава\Desktop\detsad-112822-1490199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38" y="1124744"/>
            <a:ext cx="2020598" cy="27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Слава\Desktop\detsad-438327-1493660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56" y="1013587"/>
            <a:ext cx="2195268" cy="29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Слава\Desktop\P1010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11660" r="5752" b="2790"/>
          <a:stretch/>
        </p:blipFill>
        <p:spPr bwMode="auto">
          <a:xfrm>
            <a:off x="5438038" y="4103915"/>
            <a:ext cx="3065360" cy="2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Слава\Desktop\kakuyuapplikatsiyusdelatk8martadlyamami_6D1F58F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5714" r="12384" b="5580"/>
          <a:stretch/>
        </p:blipFill>
        <p:spPr bwMode="auto">
          <a:xfrm>
            <a:off x="861288" y="30798"/>
            <a:ext cx="3362369" cy="367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Слава\Desktop\a96eae8549c97ad39c1914824d728f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" r="3898" b="8147"/>
          <a:stretch/>
        </p:blipFill>
        <p:spPr bwMode="auto">
          <a:xfrm>
            <a:off x="4780621" y="234176"/>
            <a:ext cx="4541799" cy="30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Слава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21" y="3378533"/>
            <a:ext cx="4703724" cy="33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Слава\Desktop\applikatsii-iz-nitok-480x3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13652" r="7115" b="11428"/>
          <a:stretch/>
        </p:blipFill>
        <p:spPr bwMode="auto">
          <a:xfrm>
            <a:off x="130629" y="3668768"/>
            <a:ext cx="4639948" cy="306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0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567" y="548680"/>
            <a:ext cx="838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Объёмная аппликация из салфеток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459" y="1772816"/>
            <a:ext cx="501252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</a:rPr>
              <a:t>Путем сминания кусочков бумажной салфетки кончиками пальцев, получаются комочки, которые дети используют для заполнения контура рисунка, приклеивая эти комочки на определенные места. </a:t>
            </a:r>
          </a:p>
        </p:txBody>
      </p:sp>
      <p:pic>
        <p:nvPicPr>
          <p:cNvPr id="4" name="Картинка2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17" y="1772816"/>
            <a:ext cx="3265884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Картинка1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17" y="4293097"/>
            <a:ext cx="33432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1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356464"/>
            <a:ext cx="9205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Модульная аппликация (мозаика)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370" y="1325786"/>
            <a:ext cx="4422635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При такой технике образ получается путем наклеивания множества одинаковых форм.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 </a:t>
            </a:r>
            <a:r>
              <a:rPr lang="ru-RU" sz="2400" b="1" i="1" dirty="0">
                <a:solidFill>
                  <a:srgbClr val="002060"/>
                </a:solidFill>
              </a:rPr>
              <a:t>качестве основы для модульной аппликации могут использоваться вырезанные кружки, квадратики, </a:t>
            </a:r>
            <a:r>
              <a:rPr lang="ru-RU" sz="2400" b="1" i="1" dirty="0" smtClean="0">
                <a:solidFill>
                  <a:srgbClr val="002060"/>
                </a:solidFill>
              </a:rPr>
              <a:t>треугольники, либо просто рваные кусочки бумаги.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Картинка2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10" y="1195011"/>
            <a:ext cx="27705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Картинка3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51" y="4149080"/>
            <a:ext cx="2574286" cy="24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Картинка3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41" y="3067219"/>
            <a:ext cx="2261610" cy="30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07" y="439327"/>
            <a:ext cx="931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Аппликация из природного 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8626" y="2080182"/>
            <a:ext cx="523450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- из засушенных растений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- из семян и круп</a:t>
            </a:r>
          </a:p>
        </p:txBody>
      </p:sp>
      <p:pic>
        <p:nvPicPr>
          <p:cNvPr id="4" name="Картинка2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74" y="1644651"/>
            <a:ext cx="2734469" cy="208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http://qulady.ru/images/qulady/2016/09/77428692142664699a479396f643a063-700x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8" y="3861049"/>
            <a:ext cx="3514555" cy="25953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ка1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9" y="3861048"/>
            <a:ext cx="2964921" cy="196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348</TotalTime>
  <Words>715</Words>
  <Application>Microsoft Office PowerPoint</Application>
  <PresentationFormat>Лист A4 (210x297 мм)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Tania</dc:creator>
  <cp:lastModifiedBy>Слава</cp:lastModifiedBy>
  <cp:revision>35</cp:revision>
  <dcterms:created xsi:type="dcterms:W3CDTF">2019-01-08T09:23:34Z</dcterms:created>
  <dcterms:modified xsi:type="dcterms:W3CDTF">2019-01-22T05:33:02Z</dcterms:modified>
</cp:coreProperties>
</file>