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1" r:id="rId1"/>
    <p:sldMasterId id="2147483785" r:id="rId2"/>
  </p:sldMasterIdLst>
  <p:sldIdLst>
    <p:sldId id="256" r:id="rId3"/>
    <p:sldId id="257" r:id="rId4"/>
    <p:sldId id="258" r:id="rId5"/>
    <p:sldId id="259" r:id="rId6"/>
    <p:sldId id="260" r:id="rId7"/>
    <p:sldId id="264" r:id="rId8"/>
    <p:sldId id="266" r:id="rId9"/>
    <p:sldId id="267" r:id="rId10"/>
    <p:sldId id="268" r:id="rId11"/>
    <p:sldId id="269" r:id="rId12"/>
    <p:sldId id="273" r:id="rId13"/>
    <p:sldId id="265" r:id="rId14"/>
    <p:sldId id="261" r:id="rId15"/>
    <p:sldId id="262" r:id="rId16"/>
    <p:sldId id="270" r:id="rId17"/>
    <p:sldId id="272" r:id="rId18"/>
    <p:sldId id="263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21" autoAdjust="0"/>
    <p:restoredTop sz="94660"/>
  </p:normalViewPr>
  <p:slideViewPr>
    <p:cSldViewPr snapToGrid="0">
      <p:cViewPr varScale="1">
        <p:scale>
          <a:sx n="72" d="100"/>
          <a:sy n="72" d="100"/>
        </p:scale>
        <p:origin x="63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A7C6C-BB0C-4C17-ACE4-4AA13AA22624}" type="datetimeFigureOut">
              <a:rPr lang="ru-RU" smtClean="0"/>
              <a:t>26.02.2019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ADB96-539D-4025-A9E5-F39BDAAF47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0882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A7C6C-BB0C-4C17-ACE4-4AA13AA22624}" type="datetimeFigureOut">
              <a:rPr lang="ru-RU" smtClean="0"/>
              <a:t>26.02.2019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ADB96-539D-4025-A9E5-F39BDAAF47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1585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A7C6C-BB0C-4C17-ACE4-4AA13AA22624}" type="datetimeFigureOut">
              <a:rPr lang="ru-RU" smtClean="0"/>
              <a:t>26.02.2019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ADB96-539D-4025-A9E5-F39BDAAF4772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71950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A7C6C-BB0C-4C17-ACE4-4AA13AA22624}" type="datetimeFigureOut">
              <a:rPr lang="ru-RU" smtClean="0"/>
              <a:t>26.02.2019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ADB96-539D-4025-A9E5-F39BDAAF47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9961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A7C6C-BB0C-4C17-ACE4-4AA13AA22624}" type="datetimeFigureOut">
              <a:rPr lang="ru-RU" smtClean="0"/>
              <a:t>26.02.2019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ADB96-539D-4025-A9E5-F39BDAAF4772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525609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A7C6C-BB0C-4C17-ACE4-4AA13AA22624}" type="datetimeFigureOut">
              <a:rPr lang="ru-RU" smtClean="0"/>
              <a:t>26.02.2019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ADB96-539D-4025-A9E5-F39BDAAF47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95392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A7C6C-BB0C-4C17-ACE4-4AA13AA22624}" type="datetimeFigureOut">
              <a:rPr lang="ru-RU" smtClean="0"/>
              <a:t>26.02.2019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ADB96-539D-4025-A9E5-F39BDAAF47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57099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A7C6C-BB0C-4C17-ACE4-4AA13AA22624}" type="datetimeFigureOut">
              <a:rPr lang="ru-RU" smtClean="0"/>
              <a:t>26.02.2019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ADB96-539D-4025-A9E5-F39BDAAF47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57330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A7C6C-BB0C-4C17-ACE4-4AA13AA22624}" type="datetimeFigureOut">
              <a:rPr lang="ru-RU" smtClean="0"/>
              <a:t>26.02.2019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ADB96-539D-4025-A9E5-F39BDAAF47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78416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A7C6C-BB0C-4C17-ACE4-4AA13AA22624}" type="datetimeFigureOut">
              <a:rPr lang="ru-RU" smtClean="0"/>
              <a:t>26.02.2019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ADB96-539D-4025-A9E5-F39BDAAF47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39520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A7C6C-BB0C-4C17-ACE4-4AA13AA22624}" type="datetimeFigureOut">
              <a:rPr lang="ru-RU" smtClean="0"/>
              <a:t>26.02.2019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ADB96-539D-4025-A9E5-F39BDAAF47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28574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A7C6C-BB0C-4C17-ACE4-4AA13AA22624}" type="datetimeFigureOut">
              <a:rPr lang="ru-RU" smtClean="0"/>
              <a:t>26.02.2019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ADB96-539D-4025-A9E5-F39BDAAF47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08635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A7C6C-BB0C-4C17-ACE4-4AA13AA22624}" type="datetimeFigureOut">
              <a:rPr lang="ru-RU" smtClean="0"/>
              <a:t>26.02.2019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ADB96-539D-4025-A9E5-F39BDAAF47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8616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A7C6C-BB0C-4C17-ACE4-4AA13AA22624}" type="datetimeFigureOut">
              <a:rPr lang="ru-RU" smtClean="0"/>
              <a:t>26.02.2019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ADB96-539D-4025-A9E5-F39BDAAF47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21047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A7C6C-BB0C-4C17-ACE4-4AA13AA22624}" type="datetimeFigureOut">
              <a:rPr lang="ru-RU" smtClean="0"/>
              <a:t>26.02.2019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ADB96-539D-4025-A9E5-F39BDAAF47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49384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A7C6C-BB0C-4C17-ACE4-4AA13AA22624}" type="datetimeFigureOut">
              <a:rPr lang="ru-RU" smtClean="0"/>
              <a:t>26.02.2019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ADB96-539D-4025-A9E5-F39BDAAF47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49865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A7C6C-BB0C-4C17-ACE4-4AA13AA22624}" type="datetimeFigureOut">
              <a:rPr lang="ru-RU" smtClean="0"/>
              <a:t>26.02.2019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ADB96-539D-4025-A9E5-F39BDAAF47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70143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A7C6C-BB0C-4C17-ACE4-4AA13AA22624}" type="datetimeFigureOut">
              <a:rPr lang="ru-RU" smtClean="0"/>
              <a:t>26.02.2019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ADB96-539D-4025-A9E5-F39BDAAF47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61004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A7C6C-BB0C-4C17-ACE4-4AA13AA22624}" type="datetimeFigureOut">
              <a:rPr lang="ru-RU" smtClean="0"/>
              <a:t>26.02.2019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ADB96-539D-4025-A9E5-F39BDAAF47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64995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A7C6C-BB0C-4C17-ACE4-4AA13AA22624}" type="datetimeFigureOut">
              <a:rPr lang="ru-RU" smtClean="0"/>
              <a:t>26.02.2019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ADB96-539D-4025-A9E5-F39BDAAF4772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44278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A7C6C-BB0C-4C17-ACE4-4AA13AA22624}" type="datetimeFigureOut">
              <a:rPr lang="ru-RU" smtClean="0"/>
              <a:t>26.02.2019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ADB96-539D-4025-A9E5-F39BDAAF47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76040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A7C6C-BB0C-4C17-ACE4-4AA13AA22624}" type="datetimeFigureOut">
              <a:rPr lang="ru-RU" smtClean="0"/>
              <a:t>26.02.2019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ADB96-539D-4025-A9E5-F39BDAAF4772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77133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A7C6C-BB0C-4C17-ACE4-4AA13AA22624}" type="datetimeFigureOut">
              <a:rPr lang="ru-RU" smtClean="0"/>
              <a:t>26.02.2019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ADB96-539D-4025-A9E5-F39BDAAF47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9601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A7C6C-BB0C-4C17-ACE4-4AA13AA22624}" type="datetimeFigureOut">
              <a:rPr lang="ru-RU" smtClean="0"/>
              <a:t>26.02.2019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ADB96-539D-4025-A9E5-F39BDAAF47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98798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A7C6C-BB0C-4C17-ACE4-4AA13AA22624}" type="datetimeFigureOut">
              <a:rPr lang="ru-RU" smtClean="0"/>
              <a:t>26.02.2019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ADB96-539D-4025-A9E5-F39BDAAF47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74199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A7C6C-BB0C-4C17-ACE4-4AA13AA22624}" type="datetimeFigureOut">
              <a:rPr lang="ru-RU" smtClean="0"/>
              <a:t>26.02.2019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ADB96-539D-4025-A9E5-F39BDAAF47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3562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A7C6C-BB0C-4C17-ACE4-4AA13AA22624}" type="datetimeFigureOut">
              <a:rPr lang="ru-RU" smtClean="0"/>
              <a:t>26.02.2019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ADB96-539D-4025-A9E5-F39BDAAF47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031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A7C6C-BB0C-4C17-ACE4-4AA13AA22624}" type="datetimeFigureOut">
              <a:rPr lang="ru-RU" smtClean="0"/>
              <a:t>26.02.2019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ADB96-539D-4025-A9E5-F39BDAAF47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9463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A7C6C-BB0C-4C17-ACE4-4AA13AA22624}" type="datetimeFigureOut">
              <a:rPr lang="ru-RU" smtClean="0"/>
              <a:t>26.02.2019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ADB96-539D-4025-A9E5-F39BDAAF47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204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A7C6C-BB0C-4C17-ACE4-4AA13AA22624}" type="datetimeFigureOut">
              <a:rPr lang="ru-RU" smtClean="0"/>
              <a:t>26.02.2019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ADB96-539D-4025-A9E5-F39BDAAF47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6638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A7C6C-BB0C-4C17-ACE4-4AA13AA22624}" type="datetimeFigureOut">
              <a:rPr lang="ru-RU" smtClean="0"/>
              <a:t>26.02.2019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ADB96-539D-4025-A9E5-F39BDAAF47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4824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A7C6C-BB0C-4C17-ACE4-4AA13AA22624}" type="datetimeFigureOut">
              <a:rPr lang="ru-RU" smtClean="0"/>
              <a:t>26.02.2019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ADB96-539D-4025-A9E5-F39BDAAF47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4970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EA7C6C-BB0C-4C17-ACE4-4AA13AA22624}" type="datetimeFigureOut">
              <a:rPr lang="ru-RU" smtClean="0"/>
              <a:t>26.02.2019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30ADB96-539D-4025-A9E5-F39BDAAF47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658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  <p:sldLayoutId id="2147483765" r:id="rId14"/>
    <p:sldLayoutId id="2147483766" r:id="rId15"/>
    <p:sldLayoutId id="214748376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EA7C6C-BB0C-4C17-ACE4-4AA13AA22624}" type="datetimeFigureOut">
              <a:rPr lang="ru-RU" smtClean="0"/>
              <a:t>26.02.2019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30ADB96-539D-4025-A9E5-F39BDAAF47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9929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  <p:sldLayoutId id="2147483798" r:id="rId13"/>
    <p:sldLayoutId id="2147483799" r:id="rId14"/>
    <p:sldLayoutId id="2147483800" r:id="rId15"/>
    <p:sldLayoutId id="214748380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522" y="1997766"/>
            <a:ext cx="3882887" cy="258599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07940" y="304801"/>
            <a:ext cx="6512313" cy="1338470"/>
          </a:xfrm>
        </p:spPr>
        <p:txBody>
          <a:bodyPr>
            <a:norm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</a:t>
            </a:r>
            <a:r>
              <a:rPr lang="ru-RU" sz="14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центр развития ребенка – детский сад № 4 «Солнышко»</a:t>
            </a:r>
            <a:r>
              <a:rPr lang="ru-RU" sz="1400" dirty="0" smtClean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_________________________________</a:t>
            </a:r>
            <a:r>
              <a:rPr lang="ru-RU" sz="1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1060174"/>
            <a:ext cx="8110654" cy="4625010"/>
          </a:xfrm>
        </p:spPr>
        <p:txBody>
          <a:bodyPr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200" b="1" kern="1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«Игрушка для театра своими руками»</a:t>
            </a:r>
            <a:endParaRPr lang="ru-RU" sz="3200" b="1" kern="1800" dirty="0" smtClean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15000"/>
              </a:lnSpc>
              <a:spcAft>
                <a:spcPts val="1000"/>
              </a:spcAft>
            </a:pPr>
            <a:endParaRPr lang="ru-RU" b="1" kern="18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15000"/>
              </a:lnSpc>
              <a:spcAft>
                <a:spcPts val="1000"/>
              </a:spcAft>
            </a:pPr>
            <a:endParaRPr lang="ru-RU" b="1" kern="18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15000"/>
              </a:lnSpc>
              <a:spcAft>
                <a:spcPts val="1000"/>
              </a:spcAft>
            </a:pPr>
            <a:endParaRPr lang="ru-RU" b="1" kern="18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15000"/>
              </a:lnSpc>
              <a:spcAft>
                <a:spcPts val="1000"/>
              </a:spcAft>
            </a:pPr>
            <a:endParaRPr lang="ru-RU" b="1" kern="18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15000"/>
              </a:lnSpc>
              <a:spcAft>
                <a:spcPts val="1000"/>
              </a:spcAft>
            </a:pPr>
            <a:endParaRPr lang="ru-RU" b="1" kern="18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ru-RU" b="1" kern="1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Воспитатель </a:t>
            </a:r>
            <a:r>
              <a:rPr lang="ru-RU" b="1" kern="18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высшей</a:t>
            </a:r>
            <a:r>
              <a:rPr lang="en-US" b="1" kern="1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kern="1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квалификационной категории</a:t>
            </a:r>
            <a:endParaRPr lang="ru-RU" dirty="0" smtClean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ru-RU" b="1" kern="1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Коробченко Надежда Борисовна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b="1" kern="1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г. Краснознаменск </a:t>
            </a:r>
            <a:endParaRPr lang="ru-RU" dirty="0" smtClean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b="1" kern="1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2019 г.</a:t>
            </a:r>
            <a:endParaRPr lang="ru-RU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1897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wave">
          <a:fgClr>
            <a:schemeClr val="accent3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10626770" cy="1320800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                                               </a:t>
            </a:r>
            <a:r>
              <a:rPr lang="ru-RU" sz="2800" i="1" dirty="0">
                <a:solidFill>
                  <a:srgbClr val="FF0000"/>
                </a:solidFill>
                <a:latin typeface="Arial Black" panose="020B0A04020102020204" pitchFamily="34" charset="0"/>
              </a:rPr>
              <a:t>Р</a:t>
            </a:r>
            <a:r>
              <a:rPr lang="ru-RU" sz="2800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остовые </a:t>
            </a:r>
            <a:r>
              <a:rPr lang="ru-RU" sz="2800" i="1" dirty="0">
                <a:solidFill>
                  <a:srgbClr val="FF0000"/>
                </a:solidFill>
                <a:latin typeface="Arial Black" panose="020B0A04020102020204" pitchFamily="34" charset="0"/>
              </a:rPr>
              <a:t>куклы из ткани</a:t>
            </a:r>
            <a:r>
              <a:rPr lang="ru-RU" sz="2800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                                </a:t>
            </a:r>
            <a:br>
              <a:rPr lang="ru-RU" sz="2800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ru-RU" sz="2800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   Игрушки «</a:t>
            </a:r>
            <a:r>
              <a:rPr lang="ru-RU" sz="2800" i="1" dirty="0" err="1" smtClean="0">
                <a:solidFill>
                  <a:srgbClr val="FF0000"/>
                </a:solidFill>
                <a:latin typeface="Arial Black" panose="020B0A04020102020204" pitchFamily="34" charset="0"/>
              </a:rPr>
              <a:t>ходульки</a:t>
            </a:r>
            <a:r>
              <a:rPr lang="ru-RU" sz="2800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»</a:t>
            </a:r>
            <a:endParaRPr lang="ru-RU" sz="2800" i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6" t="18369" r="19294" b="29167"/>
          <a:stretch/>
        </p:blipFill>
        <p:spPr>
          <a:xfrm>
            <a:off x="677334" y="1930400"/>
            <a:ext cx="4807397" cy="30362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05734" y="1796326"/>
            <a:ext cx="5035058" cy="37762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07713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6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            </a:t>
            </a:r>
            <a:r>
              <a:rPr lang="ru-RU" sz="2800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Игрушки из кусочков ткани</a:t>
            </a:r>
            <a:endParaRPr lang="ru-RU" sz="2800" i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7384" y="2146732"/>
            <a:ext cx="4451764" cy="33388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559" y="1930400"/>
            <a:ext cx="4491565" cy="33686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5234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5">
          <a:fgClr>
            <a:schemeClr val="accent5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95" y="2704937"/>
            <a:ext cx="4183062" cy="3137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913" y="3317840"/>
            <a:ext cx="4184650" cy="31384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1018" y="450574"/>
            <a:ext cx="8596668" cy="1320800"/>
          </a:xfrm>
        </p:spPr>
        <p:txBody>
          <a:bodyPr>
            <a:noAutofit/>
          </a:bodyPr>
          <a:lstStyle/>
          <a:p>
            <a:pPr algn="just"/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детей 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дошкольного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возраста самым доступным видом театра является кукольный 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театр.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Именно в этом возрасте формируется интерес к театрализованным играм, складывающийся в процессе просмотра небольших кукольных спектаклей, которые показывают 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 и сами дети,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взяв за основу содержание знакомых 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потешек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стихов или сказок.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62374" y="2930283"/>
            <a:ext cx="4029764" cy="30223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344389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3284155"/>
            <a:ext cx="5158993" cy="309539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74" y="623966"/>
            <a:ext cx="4628447" cy="27770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755" y="740845"/>
            <a:ext cx="5112992" cy="30677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300" y="3140765"/>
            <a:ext cx="4318381" cy="32387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746927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1559" y="331304"/>
            <a:ext cx="9897901" cy="1320800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ИСПОЬЗОВАНИЕ ИГРУШЕК В </a:t>
            </a:r>
            <a:br>
              <a:rPr lang="ru-RU" sz="2800" dirty="0" smtClean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</a:rPr>
            </a:br>
            <a:r>
              <a:rPr lang="ru-RU" sz="2800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 </a:t>
            </a:r>
            <a:r>
              <a:rPr lang="ru-RU" sz="2800" dirty="0" smtClean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                               РЕЖИМНЫХ МОМЕНТАХ</a:t>
            </a:r>
            <a:endParaRPr lang="ru-RU" sz="2800" dirty="0">
              <a:solidFill>
                <a:srgbClr val="FF000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1560" y="1192696"/>
            <a:ext cx="8596668" cy="4876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25" y="1119812"/>
            <a:ext cx="3112788" cy="23345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236" y="1724988"/>
            <a:ext cx="2971432" cy="22285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63999" y="1725131"/>
            <a:ext cx="3216965" cy="24127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72209" y="3458268"/>
            <a:ext cx="3476485" cy="26073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992" y="3631096"/>
            <a:ext cx="4323522" cy="25941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2676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1155">
              <a:srgbClr val="E8F6CC"/>
            </a:gs>
            <a:gs pos="45883">
              <a:srgbClr val="E0F2BA"/>
            </a:gs>
            <a:gs pos="68858">
              <a:srgbClr val="D3EC9D"/>
            </a:gs>
            <a:gs pos="59052">
              <a:srgbClr val="D8EFA9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03895" y="2718435"/>
            <a:ext cx="3916680" cy="29375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260" y="3973830"/>
            <a:ext cx="3398520" cy="25488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375699" y="131859"/>
            <a:ext cx="8295861" cy="540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Использование 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театрализованной деятельности в режимных моментах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позволяет решать многие педагогические задачи, касающиеся всех областей. Участвуя в 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театрализованных играх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дети становятся участниками разных событий из жизни людей, животных, растений, что дает им возможность глубже познать </a:t>
            </a:r>
            <a:endParaRPr lang="ru-RU" sz="3200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окружающий 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мир</a:t>
            </a: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7342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1155">
              <a:srgbClr val="E8F6CC"/>
            </a:gs>
            <a:gs pos="45883">
              <a:srgbClr val="E0F2BA"/>
            </a:gs>
            <a:gs pos="68858">
              <a:srgbClr val="D3EC9D"/>
            </a:gs>
            <a:gs pos="59052">
              <a:srgbClr val="D8EFA9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1754" y="3642744"/>
            <a:ext cx="4797968" cy="537104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2283" y="1126435"/>
            <a:ext cx="3736910" cy="22451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640080" y="381000"/>
            <a:ext cx="8543677" cy="49013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470"/>
              </a:lnSpc>
              <a:spcAft>
                <a:spcPts val="0"/>
              </a:spcAft>
            </a:pPr>
            <a:endParaRPr lang="ru-RU" sz="2400" i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ts val="1470"/>
              </a:lnSpc>
              <a:spcAft>
                <a:spcPts val="0"/>
              </a:spcAft>
            </a:pP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 </a:t>
            </a: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занятиях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вводятся 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персонажи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которые 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помогают 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детям </a:t>
            </a:r>
            <a:endParaRPr lang="ru-RU" sz="2400" dirty="0" smtClean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ts val="1470"/>
              </a:lnSpc>
              <a:spcAft>
                <a:spcPts val="0"/>
              </a:spcAft>
            </a:pPr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ts val="1470"/>
              </a:lnSpc>
              <a:spcAft>
                <a:spcPts val="0"/>
              </a:spcAft>
            </a:pP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усвоить 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те или иные 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знания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умения 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 навыки. </a:t>
            </a:r>
            <a:endParaRPr lang="ru-RU" sz="2400" dirty="0" smtClean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ts val="1470"/>
              </a:lnSpc>
              <a:spcAft>
                <a:spcPts val="0"/>
              </a:spcAft>
            </a:pPr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ts val="1470"/>
              </a:lnSpc>
              <a:spcAft>
                <a:spcPts val="0"/>
              </a:spcAft>
            </a:pP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Игровая 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форма 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проведения 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занятия 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способствует </a:t>
            </a:r>
          </a:p>
          <a:p>
            <a:pPr>
              <a:lnSpc>
                <a:spcPts val="1470"/>
              </a:lnSpc>
              <a:spcAft>
                <a:spcPts val="0"/>
              </a:spcAft>
            </a:pPr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ts val="1470"/>
              </a:lnSpc>
              <a:spcAft>
                <a:spcPts val="0"/>
              </a:spcAft>
            </a:pP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раскрепощению 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ребенка, 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созданию 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атмосферы </a:t>
            </a:r>
            <a:endParaRPr lang="ru-RU" sz="2400" dirty="0" smtClean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ts val="1470"/>
              </a:lnSpc>
              <a:spcAft>
                <a:spcPts val="0"/>
              </a:spcAft>
            </a:pPr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ts val="1470"/>
              </a:lnSpc>
              <a:spcAft>
                <a:spcPts val="0"/>
              </a:spcAft>
            </a:pP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свободы 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 игре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lnSpc>
                <a:spcPts val="1470"/>
              </a:lnSpc>
              <a:spcAft>
                <a:spcPts val="0"/>
              </a:spcAft>
            </a:pPr>
            <a:endParaRPr lang="ru-RU" sz="2400" dirty="0" smtClean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ts val="1470"/>
              </a:lnSpc>
              <a:spcAft>
                <a:spcPts val="0"/>
              </a:spcAft>
            </a:pPr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1470"/>
              </a:lnSpc>
              <a:spcAft>
                <a:spcPts val="0"/>
              </a:spcAft>
            </a:pP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свободной </a:t>
            </a: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совместной деятельности 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детей и </a:t>
            </a:r>
            <a:endParaRPr lang="ru-RU" sz="2400" dirty="0" smtClean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1470"/>
              </a:lnSpc>
              <a:spcAft>
                <a:spcPts val="0"/>
              </a:spcAft>
            </a:pPr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1470"/>
              </a:lnSpc>
              <a:spcAft>
                <a:spcPts val="0"/>
              </a:spcAft>
            </a:pP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взрослых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включаются игровые ситуации прогулок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</a:p>
          <a:p>
            <a:pPr algn="just">
              <a:lnSpc>
                <a:spcPts val="1470"/>
              </a:lnSpc>
              <a:spcAft>
                <a:spcPts val="0"/>
              </a:spcAft>
            </a:pPr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ts val="1470"/>
              </a:lnSpc>
              <a:spcAft>
                <a:spcPts val="0"/>
              </a:spcAft>
            </a:pP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организация 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игр 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игровых 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комнатах, чтение </a:t>
            </a:r>
            <a:endParaRPr lang="ru-RU" sz="2400" dirty="0" smtClean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ts val="1470"/>
              </a:lnSpc>
              <a:spcAft>
                <a:spcPts val="0"/>
              </a:spcAft>
            </a:pPr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ts val="1470"/>
              </a:lnSpc>
              <a:spcAft>
                <a:spcPts val="0"/>
              </a:spcAft>
            </a:pP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художественной 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литературы с 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последующим </a:t>
            </a:r>
          </a:p>
          <a:p>
            <a:pPr algn="just">
              <a:lnSpc>
                <a:spcPts val="1470"/>
              </a:lnSpc>
              <a:spcAft>
                <a:spcPts val="0"/>
              </a:spcAft>
            </a:pPr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ts val="1470"/>
              </a:lnSpc>
              <a:spcAft>
                <a:spcPts val="0"/>
              </a:spcAft>
            </a:pP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обыгрыванием 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сюжетных 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эпизодов вне занятий в </a:t>
            </a:r>
            <a:endParaRPr lang="ru-RU" sz="2400" dirty="0" smtClean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ts val="1470"/>
              </a:lnSpc>
              <a:spcAft>
                <a:spcPts val="0"/>
              </a:spcAft>
            </a:pPr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ts val="1470"/>
              </a:lnSpc>
              <a:spcAft>
                <a:spcPts val="0"/>
              </a:spcAft>
            </a:pP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течение 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дня, игры-рисования на свободную тему, </a:t>
            </a:r>
            <a:endParaRPr lang="ru-RU" sz="2400" dirty="0" smtClean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ts val="1470"/>
              </a:lnSpc>
              <a:spcAft>
                <a:spcPts val="0"/>
              </a:spcAft>
            </a:pPr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ts val="1470"/>
              </a:lnSpc>
              <a:spcAft>
                <a:spcPts val="0"/>
              </a:spcAft>
            </a:pP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строительные игры 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 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драматизацией.</a:t>
            </a:r>
          </a:p>
        </p:txBody>
      </p:sp>
    </p:spTree>
    <p:extLst>
      <p:ext uri="{BB962C8B-B14F-4D97-AF65-F5344CB8AC3E}">
        <p14:creationId xmlns:p14="http://schemas.microsoft.com/office/powerpoint/2010/main" val="1807058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9357" y="225287"/>
            <a:ext cx="10567283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организации театрализованной</a:t>
            </a:r>
          </a:p>
          <a:p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педагоги дошкольного</a:t>
            </a:r>
          </a:p>
          <a:p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учреждения могут использовать</a:t>
            </a:r>
          </a:p>
          <a:p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игрушки и куклы, выпускаемые</a:t>
            </a:r>
          </a:p>
          <a:p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промышленностью (настольные</a:t>
            </a:r>
          </a:p>
          <a:p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театры, бибабо).                         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наибольшую воспитательную</a:t>
            </a:r>
          </a:p>
          <a:p>
            <a:pPr algn="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ценность имеют игрушки,</a:t>
            </a:r>
          </a:p>
          <a:p>
            <a:pPr algn="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изготовленные своими руками,</a:t>
            </a:r>
          </a:p>
          <a:p>
            <a:pPr algn="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самими детьми и их родителями, что</a:t>
            </a:r>
          </a:p>
          <a:p>
            <a:pPr algn="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развивает изобразительные навыки,</a:t>
            </a:r>
          </a:p>
          <a:p>
            <a:pPr algn="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ручные умения, творческие</a:t>
            </a:r>
          </a:p>
          <a:p>
            <a:pPr algn="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способности. Игрушки для</a:t>
            </a:r>
          </a:p>
          <a:p>
            <a:pPr algn="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настольного театра бумаги, картона,</a:t>
            </a:r>
          </a:p>
          <a:p>
            <a:pPr algn="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поролона, коробок, проволоки,</a:t>
            </a:r>
          </a:p>
          <a:p>
            <a:pPr algn="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природного материала и др.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30523" y="3316019"/>
            <a:ext cx="3644348" cy="27332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293" y="225286"/>
            <a:ext cx="3631096" cy="21786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6199997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Актуальность:</a:t>
            </a:r>
            <a:r>
              <a:rPr lang="ru-RU" b="1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3" y="1670259"/>
            <a:ext cx="8596669" cy="3880773"/>
          </a:xfrm>
        </p:spPr>
        <p:txBody>
          <a:bodyPr>
            <a:noAutofit/>
          </a:bodyPr>
          <a:lstStyle/>
          <a:p>
            <a:pPr algn="just"/>
            <a:r>
              <a:rPr lang="ru-RU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 детства, внутренний мир ребёнка - ключ ко многим волнующим проблемам нашей жизни. Раскрыть заветную дверь в мир детского сознания помогает игра. Дети верят в чудеса и в то, что где-то на земле есть необыкновенная сказочная страна, в которой птицы и звери, простая домашняя утварь и люди могут говорить друг с другом и жить в дружбе, где дружба побеждает злое колдовство. И эта волшебная страна существует, и называется она Театр!</a:t>
            </a:r>
          </a:p>
        </p:txBody>
      </p:sp>
    </p:spTree>
    <p:extLst>
      <p:ext uri="{BB962C8B-B14F-4D97-AF65-F5344CB8AC3E}">
        <p14:creationId xmlns:p14="http://schemas.microsoft.com/office/powerpoint/2010/main" val="54365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72"/>
          <a:stretch/>
        </p:blipFill>
        <p:spPr>
          <a:xfrm>
            <a:off x="7642214" y="262687"/>
            <a:ext cx="3238404" cy="40731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514924"/>
            <a:ext cx="3854528" cy="889806"/>
          </a:xfrm>
        </p:spPr>
        <p:txBody>
          <a:bodyPr>
            <a:normAutofit/>
          </a:bodyPr>
          <a:lstStyle/>
          <a:p>
            <a:r>
              <a:rPr lang="ru-RU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</a:p>
        </p:txBody>
      </p:sp>
      <p:pic>
        <p:nvPicPr>
          <p:cNvPr id="5" name="Объект 4" descr="C:\Users\Мама\Desktop\фото для презентации\театр фото\20190220_163537.jpg"/>
          <p:cNvPicPr>
            <a:picLocks noGrp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13" t="17716" r="12868" b="25671"/>
          <a:stretch/>
        </p:blipFill>
        <p:spPr bwMode="auto">
          <a:xfrm>
            <a:off x="5548751" y="3193775"/>
            <a:ext cx="3379304" cy="31672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7333" y="1404731"/>
            <a:ext cx="4915083" cy="4280452"/>
          </a:xfrm>
        </p:spPr>
        <p:txBody>
          <a:bodyPr>
            <a:noAutofit/>
          </a:bodyPr>
          <a:lstStyle/>
          <a:p>
            <a:r>
              <a:rPr lang="ru-RU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Заинтересовать и побудить </a:t>
            </a:r>
            <a:r>
              <a:rPr lang="ru-RU" sz="28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педагогов и детей к </a:t>
            </a: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изготовлению театральных 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игрушек </a:t>
            </a: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бросового материала</a:t>
            </a:r>
            <a:r>
              <a:rPr lang="ru-RU" sz="28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последующим </a:t>
            </a:r>
            <a:r>
              <a:rPr lang="ru-RU" sz="28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 </a:t>
            </a:r>
            <a:r>
              <a:rPr lang="ru-RU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использованием в </a:t>
            </a: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театрализованной деятельности</a:t>
            </a:r>
            <a:r>
              <a:rPr lang="ru-RU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детьми дошкольного возраста.</a:t>
            </a:r>
          </a:p>
        </p:txBody>
      </p:sp>
    </p:spTree>
    <p:extLst>
      <p:ext uri="{BB962C8B-B14F-4D97-AF65-F5344CB8AC3E}">
        <p14:creationId xmlns:p14="http://schemas.microsoft.com/office/powerpoint/2010/main" val="3836644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32461" y="1093525"/>
            <a:ext cx="4553225" cy="27319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122" y="4038843"/>
            <a:ext cx="4272919" cy="23994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622852" y="556591"/>
            <a:ext cx="7530548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4000" b="1" i="1" u="none" strike="noStrike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r>
              <a:rPr lang="ru-RU" sz="4000" b="1" i="0" u="none" strike="noStrike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ызвать 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 к данному виду </a:t>
            </a: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endParaRPr lang="ru-RU" sz="28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расширить 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представления </a:t>
            </a: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разновидностях кукольных театров для </a:t>
            </a: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детей;</a:t>
            </a:r>
          </a:p>
          <a:p>
            <a:endParaRPr lang="ru-RU" sz="2800" b="0" i="0" u="none" strike="noStrike" dirty="0" smtClean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800" b="0" i="0" u="none" strike="noStrike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обудить к широкому использованию </a:t>
            </a:r>
          </a:p>
          <a:p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800" b="0" i="0" u="none" strike="noStrike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театральной деятельности в детском саду;</a:t>
            </a:r>
          </a:p>
          <a:p>
            <a:endParaRPr lang="ru-RU" sz="2800" b="0" i="0" u="none" strike="noStrike" dirty="0" smtClean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азвивать 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творчество и фантазию </a:t>
            </a: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процессе изготовления различных видов театра.</a:t>
            </a:r>
            <a:endParaRPr lang="ru-RU" sz="2800" b="0" i="0" u="none" strike="noStrike" dirty="0"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1825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weave">
          <a:fgClr>
            <a:schemeClr val="accent3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9659362" cy="1320800"/>
          </a:xfrm>
        </p:spPr>
        <p:txBody>
          <a:bodyPr>
            <a:noAutofit/>
          </a:bodyPr>
          <a:lstStyle/>
          <a:p>
            <a:pPr marL="457200" algn="ctr"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ИСПОЛЬЗОВАНИЕ ПОДРУЧНЫХ СРЕДСТВ </a:t>
            </a:r>
            <a:b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ИЗГОТОВЛЕНИЯ </a:t>
            </a:r>
            <a:r>
              <a:rPr lang="ru-RU" sz="4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игрушек</a:t>
            </a:r>
            <a:br>
              <a:rPr lang="ru-RU" sz="4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i="1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ru-RU" sz="2000" b="1" i="1" dirty="0" smtClean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грушки из фетра         Игрушки из бумажных стаканчиков</a:t>
            </a:r>
            <a:r>
              <a:rPr lang="ru-RU" sz="2000" b="1" dirty="0" smtClean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rgbClr val="FF000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400" dirty="0"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2" t="9018"/>
          <a:stretch/>
        </p:blipFill>
        <p:spPr>
          <a:xfrm rot="5400000">
            <a:off x="897870" y="2867638"/>
            <a:ext cx="3457848" cy="34740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14"/>
          <a:stretch/>
        </p:blipFill>
        <p:spPr>
          <a:xfrm rot="5400000">
            <a:off x="5800783" y="1532617"/>
            <a:ext cx="3457849" cy="51368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261460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60">
          <a:fgClr>
            <a:schemeClr val="accent3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2534" y="587962"/>
            <a:ext cx="11819466" cy="1320800"/>
          </a:xfrm>
        </p:spPr>
        <p:txBody>
          <a:bodyPr>
            <a:normAutofit fontScale="90000"/>
          </a:bodyPr>
          <a:lstStyle/>
          <a:p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 </a:t>
            </a:r>
            <a:r>
              <a:rPr lang="ru-RU" sz="3100" i="1" dirty="0">
                <a:solidFill>
                  <a:srgbClr val="FF0000"/>
                </a:solidFill>
                <a:latin typeface="Arial Black" panose="020B0A04020102020204" pitchFamily="34" charset="0"/>
              </a:rPr>
              <a:t>И</a:t>
            </a:r>
            <a:r>
              <a:rPr lang="ru-RU" sz="3100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грушки на ложках          </a:t>
            </a:r>
            <a:r>
              <a:rPr lang="ru-RU" sz="2400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/>
            </a:r>
            <a:br>
              <a:rPr lang="ru-RU" sz="2400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ru-RU" sz="2400" i="1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ru-RU" sz="2400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                                         </a:t>
            </a:r>
            <a:r>
              <a:rPr lang="ru-RU" sz="3100" i="1" dirty="0">
                <a:solidFill>
                  <a:srgbClr val="FF0000"/>
                </a:solidFill>
                <a:latin typeface="Arial Black" panose="020B0A04020102020204" pitchFamily="34" charset="0"/>
              </a:rPr>
              <a:t>И</a:t>
            </a:r>
            <a:r>
              <a:rPr lang="ru-RU" sz="3100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грушки на дисках и прищепках</a:t>
            </a:r>
            <a:endParaRPr lang="ru-RU" sz="3100" i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77334" y="1908762"/>
            <a:ext cx="4183062" cy="37617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963421" y="2220412"/>
            <a:ext cx="4184650" cy="31384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4911942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3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10785796" cy="1320800"/>
          </a:xfrm>
        </p:spPr>
        <p:txBody>
          <a:bodyPr>
            <a:normAutofit/>
          </a:bodyPr>
          <a:lstStyle/>
          <a:p>
            <a:r>
              <a:rPr lang="ru-RU" dirty="0"/>
              <a:t> </a:t>
            </a:r>
            <a:r>
              <a:rPr lang="ru-RU" dirty="0" smtClean="0"/>
              <a:t>      </a:t>
            </a:r>
            <a:r>
              <a:rPr lang="ru-RU" sz="3100" i="1" dirty="0">
                <a:solidFill>
                  <a:srgbClr val="FF0000"/>
                </a:solidFill>
                <a:latin typeface="Arial Black" panose="020B0A04020102020204" pitchFamily="34" charset="0"/>
              </a:rPr>
              <a:t>В</a:t>
            </a:r>
            <a:r>
              <a:rPr lang="ru-RU" sz="3100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язанные игрушки                                          </a:t>
            </a:r>
            <a:endParaRPr lang="ru-RU" sz="3100" i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62" y="2891961"/>
            <a:ext cx="4183062" cy="3137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8"/>
          <a:stretch/>
        </p:blipFill>
        <p:spPr>
          <a:xfrm rot="5400000">
            <a:off x="4409426" y="1690961"/>
            <a:ext cx="3826320" cy="35484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11608" y="899314"/>
            <a:ext cx="3467438" cy="26005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344842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narVert">
          <a:fgClr>
            <a:srgbClr val="FFC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     </a:t>
            </a:r>
            <a:r>
              <a:rPr lang="ru-RU" sz="2800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Игрушки из носков</a:t>
            </a:r>
            <a:endParaRPr lang="ru-RU" sz="2800" i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692" y="1930400"/>
            <a:ext cx="4785818" cy="35893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68868" y="1588959"/>
            <a:ext cx="4663995" cy="34979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5145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kDnDiag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/>
            </a:r>
            <a:br>
              <a:rPr lang="ru-RU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ru-RU" sz="2800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Игрушки  «папье-маше»</a:t>
            </a:r>
            <a:endParaRPr lang="ru-RU" sz="2800" i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2168940"/>
            <a:ext cx="4843832" cy="36328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793" y="1270000"/>
            <a:ext cx="5264574" cy="39484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17898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кстура гранж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67000"/>
                <a:shade val="65000"/>
              </a:schemeClr>
              <a:schemeClr val="phClr">
                <a:tint val="10000"/>
                <a:satMod val="130000"/>
              </a:schemeClr>
            </a:duotone>
          </a:blip>
          <a:tile tx="0" ty="0" sx="60000" sy="59000" flip="none" algn="b"/>
        </a:blip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15000"/>
              </a:schemeClr>
              <a:schemeClr val="phClr">
                <a:tint val="34000"/>
              </a:schemeClr>
            </a:duotone>
          </a:blip>
          <a:tile tx="0" ty="0" sx="60000" sy="59000" flip="none" algn="b"/>
        </a:blipFill>
      </a:fillStyleLst>
      <a:lnStyleLst>
        <a:ln w="6350" cap="flat" cmpd="sng" algn="ctr">
          <a:solidFill>
            <a:schemeClr val="phClr">
              <a:tint val="7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1_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Савон</Template>
  <TotalTime>319</TotalTime>
  <Words>395</Words>
  <Application>Microsoft Office PowerPoint</Application>
  <PresentationFormat>Широкоэкранный</PresentationFormat>
  <Paragraphs>76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17</vt:i4>
      </vt:variant>
    </vt:vector>
  </HeadingPairs>
  <TitlesOfParts>
    <vt:vector size="26" baseType="lpstr">
      <vt:lpstr>Arial</vt:lpstr>
      <vt:lpstr>Arial Black</vt:lpstr>
      <vt:lpstr>Calibri</vt:lpstr>
      <vt:lpstr>Times New Roman</vt:lpstr>
      <vt:lpstr>Trebuchet MS</vt:lpstr>
      <vt:lpstr>Wingdings</vt:lpstr>
      <vt:lpstr>Wingdings 3</vt:lpstr>
      <vt:lpstr>Грань</vt:lpstr>
      <vt:lpstr>1_Грань</vt:lpstr>
      <vt:lpstr>Муниципальное бюджетное дошкольное образовательное учреждение центр развития ребенка – детский сад № 4 «Солнышко» _________________________________ </vt:lpstr>
      <vt:lpstr>Актуальность: </vt:lpstr>
      <vt:lpstr>Цель:</vt:lpstr>
      <vt:lpstr>Презентация PowerPoint</vt:lpstr>
      <vt:lpstr>ИСПОЛЬЗОВАНИЕ ПОДРУЧНЫХ СРЕДСТВ  ДЛЯ ИЗГОТОВЛЕНИЯ игрушек Игрушки из фетра         Игрушки из бумажных стаканчиков                  </vt:lpstr>
      <vt:lpstr>  Игрушки на ложках                                                      Игрушки на дисках и прищепках</vt:lpstr>
      <vt:lpstr>       Вязанные игрушки                                          </vt:lpstr>
      <vt:lpstr>      Игрушки из носков</vt:lpstr>
      <vt:lpstr> Игрушки  «папье-маше»</vt:lpstr>
      <vt:lpstr>                                                Ростовые куклы из ткани                                      Игрушки «ходульки»</vt:lpstr>
      <vt:lpstr>             Игрушки из кусочков ткани</vt:lpstr>
      <vt:lpstr>Для детей дошкольного возраста самым доступным видом театра является кукольный театр. Именно в этом возрасте формируется интерес к театрализованным играм, складывающийся в процессе просмотра небольших кукольных спектаклей, которые показывают педагоги и сами дети, взяв за основу содержание знакомых  потешек , стихов или сказок.</vt:lpstr>
      <vt:lpstr>Презентация PowerPoint</vt:lpstr>
      <vt:lpstr>ИСПОЬЗОВАНИЕ ИГРУШЕК В                                  РЕЖИМНЫХ МОМЕНТАХ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дошкольное образовательное учреждение центр развития ребенка – детский сад № 4 «Солнышко»   143090 Московская область г.о.Краснознаменск, Комсомольский бульвар, дом 4 а Тел./ факс: 8(498) 676-16-64, 8(498)676-08-97 E-mail: detsadsolnishko@yandex.ru ОГРН 1035001500313,  ИНН/КПП 5006008326/500601001 ______________________________________________________________ </dc:title>
  <dc:creator>Пользователь Windows</dc:creator>
  <cp:lastModifiedBy>Пользователь Windows</cp:lastModifiedBy>
  <cp:revision>78</cp:revision>
  <dcterms:created xsi:type="dcterms:W3CDTF">2019-02-23T10:40:54Z</dcterms:created>
  <dcterms:modified xsi:type="dcterms:W3CDTF">2019-02-26T05:03:29Z</dcterms:modified>
</cp:coreProperties>
</file>