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2" r:id="rId4"/>
    <p:sldId id="263" r:id="rId5"/>
    <p:sldId id="258" r:id="rId6"/>
    <p:sldId id="261" r:id="rId7"/>
    <p:sldId id="259" r:id="rId8"/>
    <p:sldId id="265" r:id="rId9"/>
    <p:sldId id="260" r:id="rId10"/>
    <p:sldId id="266" r:id="rId11"/>
    <p:sldId id="264" r:id="rId12"/>
    <p:sldId id="269" r:id="rId13"/>
    <p:sldId id="267" r:id="rId14"/>
    <p:sldId id="270" r:id="rId15"/>
    <p:sldId id="276" r:id="rId16"/>
    <p:sldId id="271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203FE-C866-420F-AB47-1F83EAFCFFE8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DD3BF-D8ED-480E-A22C-35E04E3291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544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DD3BF-D8ED-480E-A22C-35E04E32911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DD3BF-D8ED-480E-A22C-35E04E32911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5329" y="858220"/>
            <a:ext cx="60722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Занимательный материал для занятий по английскому языку 2 класс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419872" y="3717032"/>
            <a:ext cx="51659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Автор составитель: </a:t>
            </a:r>
            <a:r>
              <a:rPr lang="ru-RU" sz="2400" dirty="0" err="1" smtClean="0"/>
              <a:t>Гриценко</a:t>
            </a:r>
            <a:r>
              <a:rPr lang="ru-RU" sz="2400" dirty="0" smtClean="0"/>
              <a:t> .Е.А. </a:t>
            </a:r>
          </a:p>
          <a:p>
            <a:r>
              <a:rPr lang="ru-RU" sz="2400" dirty="0" smtClean="0"/>
              <a:t>МБОУ </a:t>
            </a:r>
            <a:r>
              <a:rPr lang="ru-RU" sz="2400" dirty="0" err="1" smtClean="0"/>
              <a:t>Саранпаульская</a:t>
            </a:r>
            <a:r>
              <a:rPr lang="ru-RU" sz="2400" dirty="0" smtClean="0"/>
              <a:t> СОШ филиал</a:t>
            </a:r>
          </a:p>
          <a:p>
            <a:r>
              <a:rPr lang="ru-RU" sz="2400" dirty="0" smtClean="0"/>
              <a:t>«</a:t>
            </a:r>
            <a:r>
              <a:rPr lang="ru-RU" sz="2400" dirty="0" err="1" smtClean="0"/>
              <a:t>Щекурьинская</a:t>
            </a:r>
            <a:r>
              <a:rPr lang="ru-RU" sz="2400" dirty="0" smtClean="0"/>
              <a:t> начальная школа с</a:t>
            </a:r>
          </a:p>
          <a:p>
            <a:r>
              <a:rPr lang="ru-RU" sz="2400" dirty="0" smtClean="0"/>
              <a:t>группой детского сада»</a:t>
            </a:r>
          </a:p>
          <a:p>
            <a:r>
              <a:rPr lang="ru-RU" sz="2400" dirty="0" smtClean="0"/>
              <a:t>		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015617" y="5919662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2019г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0964" y="279647"/>
            <a:ext cx="3304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Запиши словами</a:t>
            </a:r>
            <a:endParaRPr lang="ru-RU" sz="3200" dirty="0"/>
          </a:p>
        </p:txBody>
      </p:sp>
      <p:pic>
        <p:nvPicPr>
          <p:cNvPr id="1026" name="Picture 2" descr="C:\Users\1\Pictures\s1200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285860"/>
            <a:ext cx="1428760" cy="1214446"/>
          </a:xfrm>
          <a:prstGeom prst="rect">
            <a:avLst/>
          </a:prstGeom>
          <a:noFill/>
        </p:spPr>
      </p:pic>
      <p:pic>
        <p:nvPicPr>
          <p:cNvPr id="1027" name="Picture 3" descr="C:\Users\1\Pictures\img06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857628"/>
            <a:ext cx="1190630" cy="1214446"/>
          </a:xfrm>
          <a:prstGeom prst="rect">
            <a:avLst/>
          </a:prstGeom>
          <a:noFill/>
        </p:spPr>
      </p:pic>
      <p:pic>
        <p:nvPicPr>
          <p:cNvPr id="1028" name="Picture 4" descr="C:\Users\1\Pictures\image_image_467558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1142984"/>
            <a:ext cx="1200151" cy="1300163"/>
          </a:xfrm>
          <a:prstGeom prst="rect">
            <a:avLst/>
          </a:prstGeom>
          <a:noFill/>
        </p:spPr>
      </p:pic>
      <p:pic>
        <p:nvPicPr>
          <p:cNvPr id="1030" name="Picture 6" descr="C:\Users\1\Pictures\ed2ec93e1a73107afb2586cf430d165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3786190"/>
            <a:ext cx="1724017" cy="1143008"/>
          </a:xfrm>
          <a:prstGeom prst="rect">
            <a:avLst/>
          </a:prstGeom>
          <a:noFill/>
        </p:spPr>
      </p:pic>
      <p:pic>
        <p:nvPicPr>
          <p:cNvPr id="1031" name="Picture 7" descr="C:\Users\1\Pictures\0e4bea34bc2c4684d054e6770c80247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3857628"/>
            <a:ext cx="1500198" cy="114300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28662" y="1428736"/>
            <a:ext cx="6399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2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2" y="1428736"/>
            <a:ext cx="6399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6</a:t>
            </a:r>
            <a:endParaRPr lang="ru-RU" sz="60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15074" y="1428736"/>
            <a:ext cx="568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66"/>
                </a:solidFill>
              </a:rPr>
              <a:t>4</a:t>
            </a:r>
            <a:endParaRPr lang="ru-RU" sz="6000" b="1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1538" y="4000504"/>
            <a:ext cx="6399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endParaRPr lang="ru-RU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43636" y="3929066"/>
            <a:ext cx="6399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</a:rPr>
              <a:t>5</a:t>
            </a:r>
            <a:endParaRPr lang="ru-RU" sz="6000" b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57620" y="4000504"/>
            <a:ext cx="6399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CC3300"/>
                </a:solidFill>
              </a:rPr>
              <a:t>3</a:t>
            </a:r>
            <a:endParaRPr lang="ru-RU" sz="6000" b="1" dirty="0">
              <a:solidFill>
                <a:srgbClr val="CC33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3071810"/>
            <a:ext cx="2283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____</a:t>
            </a:r>
            <a:r>
              <a:rPr lang="en-US" sz="2800" b="1" dirty="0" smtClean="0"/>
              <a:t>two cats</a:t>
            </a:r>
            <a:r>
              <a:rPr lang="ru-RU" dirty="0" smtClean="0"/>
              <a:t>____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857620" y="3071810"/>
            <a:ext cx="2959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_____</a:t>
            </a:r>
            <a:r>
              <a:rPr lang="en-US" sz="2800" b="1" dirty="0" smtClean="0"/>
              <a:t>six frogs</a:t>
            </a:r>
            <a:r>
              <a:rPr lang="ru-RU" dirty="0" smtClean="0"/>
              <a:t>___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357950" y="3071810"/>
            <a:ext cx="335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____</a:t>
            </a:r>
            <a:r>
              <a:rPr lang="en-US" sz="2800" b="1" dirty="0" smtClean="0"/>
              <a:t>four tigers</a:t>
            </a:r>
            <a:r>
              <a:rPr lang="ru-RU" dirty="0" smtClean="0"/>
              <a:t>___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57225" y="5429264"/>
            <a:ext cx="31432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___</a:t>
            </a:r>
            <a:r>
              <a:rPr lang="en-US" sz="2800" b="1" dirty="0" smtClean="0"/>
              <a:t>nine rabbits</a:t>
            </a:r>
            <a:r>
              <a:rPr lang="ru-RU" dirty="0" smtClean="0"/>
              <a:t>____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786182" y="5429264"/>
            <a:ext cx="2624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___</a:t>
            </a:r>
            <a:r>
              <a:rPr lang="en-US" sz="2800" b="1" dirty="0" smtClean="0"/>
              <a:t>three dogs</a:t>
            </a:r>
            <a:r>
              <a:rPr lang="ru-RU" dirty="0" smtClean="0"/>
              <a:t>____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643702" y="5429264"/>
            <a:ext cx="23428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___</a:t>
            </a:r>
            <a:r>
              <a:rPr lang="en-US" sz="2800" b="1" dirty="0" smtClean="0"/>
              <a:t>five foxes</a:t>
            </a:r>
            <a:r>
              <a:rPr lang="ru-RU" dirty="0" smtClean="0"/>
              <a:t>___</a:t>
            </a:r>
            <a:endParaRPr lang="ru-RU" dirty="0"/>
          </a:p>
        </p:txBody>
      </p:sp>
      <p:pic>
        <p:nvPicPr>
          <p:cNvPr id="2050" name="Picture 2" descr="C:\Users\1\Pictures\cute-baby-tiger-cartoon-illustration-4909097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72330" y="1214423"/>
            <a:ext cx="1277939" cy="12858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000364" y="1785926"/>
          <a:ext cx="3214711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7"/>
                <a:gridCol w="531091"/>
                <a:gridCol w="469041"/>
                <a:gridCol w="428628"/>
                <a:gridCol w="428628"/>
                <a:gridCol w="428628"/>
                <a:gridCol w="428628"/>
              </a:tblGrid>
              <a:tr h="34558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f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d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sz="2800" dirty="0" smtClean="0"/>
                        <a:t>r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o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y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z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y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42976" y="642918"/>
            <a:ext cx="7424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Найди знакомые слова. Обведи их.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928926" y="2214554"/>
          <a:ext cx="3214711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7"/>
                <a:gridCol w="531091"/>
                <a:gridCol w="469041"/>
                <a:gridCol w="428628"/>
                <a:gridCol w="428628"/>
                <a:gridCol w="428628"/>
                <a:gridCol w="428628"/>
              </a:tblGrid>
              <a:tr h="34558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f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d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sz="2800" dirty="0" smtClean="0"/>
                        <a:t>r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o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y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z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</a:t>
                      </a:r>
                      <a:endParaRPr lang="ru-RU" sz="2800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800" dirty="0" smtClean="0"/>
                        <a:t>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y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3500430" y="2214554"/>
            <a:ext cx="1428760" cy="500066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429124" y="2714620"/>
            <a:ext cx="1785950" cy="500066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928926" y="2214554"/>
            <a:ext cx="500066" cy="2071702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929058" y="3286124"/>
            <a:ext cx="500066" cy="1571636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715008" y="3286124"/>
            <a:ext cx="428628" cy="2071702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429124" y="3786190"/>
            <a:ext cx="1214446" cy="428628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857488" y="4857760"/>
            <a:ext cx="2928958" cy="428628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357554" y="5357826"/>
            <a:ext cx="2000264" cy="428628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42976" y="714356"/>
            <a:ext cx="8001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Найди знакомые слова. Обведи их.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Pictures\1iGktHnA38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3071810"/>
            <a:ext cx="1785950" cy="1785950"/>
          </a:xfrm>
          <a:prstGeom prst="ellipse">
            <a:avLst/>
          </a:prstGeom>
          <a:noFill/>
        </p:spPr>
      </p:pic>
      <p:pic>
        <p:nvPicPr>
          <p:cNvPr id="3075" name="Picture 3" descr="C:\Users\1\Pictures\1757fb61263ce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57760"/>
            <a:ext cx="1809741" cy="1785950"/>
          </a:xfrm>
          <a:prstGeom prst="ellipse">
            <a:avLst/>
          </a:prstGeom>
          <a:noFill/>
        </p:spPr>
      </p:pic>
      <p:pic>
        <p:nvPicPr>
          <p:cNvPr id="3077" name="Picture 5" descr="C:\Users\1\Pictures\mult-003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50" y="3071810"/>
            <a:ext cx="1785950" cy="1785950"/>
          </a:xfrm>
          <a:prstGeom prst="ellipse">
            <a:avLst/>
          </a:prstGeom>
          <a:noFill/>
        </p:spPr>
      </p:pic>
      <p:pic>
        <p:nvPicPr>
          <p:cNvPr id="3078" name="Picture 6" descr="C:\Users\1\Pictures\pngtree-yellow-haired-girl-png-clipart_227742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4857760"/>
            <a:ext cx="1714512" cy="1785950"/>
          </a:xfrm>
          <a:prstGeom prst="ellipse">
            <a:avLst/>
          </a:prstGeom>
          <a:noFill/>
        </p:spPr>
      </p:pic>
      <p:pic>
        <p:nvPicPr>
          <p:cNvPr id="3079" name="Picture 7" descr="C:\Users\1\Pictures\xxaOldmancane2_vectorstock_143953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000372"/>
            <a:ext cx="1714512" cy="1785950"/>
          </a:xfrm>
          <a:prstGeom prst="ellipse">
            <a:avLst/>
          </a:prstGeom>
          <a:noFill/>
        </p:spPr>
      </p:pic>
      <p:pic>
        <p:nvPicPr>
          <p:cNvPr id="3080" name="Picture 8" descr="C:\Users\1\Pictures\depositphotos_43274379-stock-illustration-an-old-woman-with-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29488" y="4929198"/>
            <a:ext cx="1714512" cy="1785950"/>
          </a:xfrm>
          <a:prstGeom prst="ellipse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428860" y="428604"/>
            <a:ext cx="5374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Соотнеси членов членов семьи.</a:t>
            </a:r>
            <a:endParaRPr lang="ru-RU" sz="2800" dirty="0"/>
          </a:p>
        </p:txBody>
      </p:sp>
      <p:sp>
        <p:nvSpPr>
          <p:cNvPr id="9" name="Овал 8"/>
          <p:cNvSpPr/>
          <p:nvPr/>
        </p:nvSpPr>
        <p:spPr>
          <a:xfrm>
            <a:off x="500034" y="1071546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571736" y="1071546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643438" y="1071546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15140" y="1071546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643042" y="3143248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572132" y="3214686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28662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mum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00364" y="2786058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brother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72066" y="2857496"/>
            <a:ext cx="1313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sister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286644" y="2857496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dad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428728" y="4929198"/>
            <a:ext cx="2172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grandmother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572132" y="5000636"/>
            <a:ext cx="1980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grandfather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Pictures\1iGktHnA38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071546"/>
            <a:ext cx="1785950" cy="1785950"/>
          </a:xfrm>
          <a:prstGeom prst="ellipse">
            <a:avLst/>
          </a:prstGeom>
          <a:noFill/>
        </p:spPr>
      </p:pic>
      <p:pic>
        <p:nvPicPr>
          <p:cNvPr id="3075" name="Picture 3" descr="C:\Users\1\Pictures\1757fb61263ce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1071546"/>
            <a:ext cx="1809741" cy="1785950"/>
          </a:xfrm>
          <a:prstGeom prst="ellipse">
            <a:avLst/>
          </a:prstGeom>
          <a:noFill/>
        </p:spPr>
      </p:pic>
      <p:pic>
        <p:nvPicPr>
          <p:cNvPr id="3077" name="Picture 5" descr="C:\Users\1\Pictures\mult-003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1071546"/>
            <a:ext cx="1785950" cy="1785950"/>
          </a:xfrm>
          <a:prstGeom prst="ellipse">
            <a:avLst/>
          </a:prstGeom>
          <a:noFill/>
        </p:spPr>
      </p:pic>
      <p:pic>
        <p:nvPicPr>
          <p:cNvPr id="3078" name="Picture 6" descr="C:\Users\1\Pictures\pngtree-yellow-haired-girl-png-clipart_227742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1071546"/>
            <a:ext cx="1714512" cy="1785950"/>
          </a:xfrm>
          <a:prstGeom prst="ellipse">
            <a:avLst/>
          </a:prstGeom>
          <a:noFill/>
        </p:spPr>
      </p:pic>
      <p:pic>
        <p:nvPicPr>
          <p:cNvPr id="3079" name="Picture 7" descr="C:\Users\1\Pictures\xxaOldmancane2_vectorstock_143953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3214686"/>
            <a:ext cx="1714512" cy="1785950"/>
          </a:xfrm>
          <a:prstGeom prst="ellipse">
            <a:avLst/>
          </a:prstGeom>
          <a:noFill/>
        </p:spPr>
      </p:pic>
      <p:pic>
        <p:nvPicPr>
          <p:cNvPr id="3080" name="Picture 8" descr="C:\Users\1\Pictures\depositphotos_43274379-stock-illustration-an-old-woman-with-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14480" y="3143248"/>
            <a:ext cx="1714512" cy="1785950"/>
          </a:xfrm>
          <a:prstGeom prst="ellipse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428860" y="428604"/>
            <a:ext cx="5374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Соотнеси членов членов семьи.</a:t>
            </a:r>
            <a:endParaRPr lang="ru-RU" sz="2800" dirty="0"/>
          </a:p>
        </p:txBody>
      </p:sp>
      <p:sp>
        <p:nvSpPr>
          <p:cNvPr id="9" name="Овал 8"/>
          <p:cNvSpPr/>
          <p:nvPr/>
        </p:nvSpPr>
        <p:spPr>
          <a:xfrm>
            <a:off x="500034" y="1071546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571736" y="1071546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643438" y="1071546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15140" y="1071546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643042" y="3143248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572132" y="3214686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28662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mum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00364" y="2786058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brother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72066" y="2857496"/>
            <a:ext cx="1313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sister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286644" y="2857496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dad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428728" y="4929198"/>
            <a:ext cx="2172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grandmother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572132" y="5000636"/>
            <a:ext cx="1980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grandfather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мама\Мои рисунки\глаза\0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714620"/>
            <a:ext cx="2214578" cy="1771662"/>
          </a:xfrm>
          <a:prstGeom prst="rect">
            <a:avLst/>
          </a:prstGeom>
          <a:noFill/>
        </p:spPr>
      </p:pic>
      <p:pic>
        <p:nvPicPr>
          <p:cNvPr id="4" name="Picture 3" descr="C:\мама\Мои рисунки\глаза\0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000232" y="2714620"/>
            <a:ext cx="2343166" cy="1701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71670" y="857232"/>
            <a:ext cx="50720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/>
              <a:t>Зарядка для глаз</a:t>
            </a:r>
            <a:endParaRPr lang="ru-RU" sz="4800" dirty="0"/>
          </a:p>
        </p:txBody>
      </p:sp>
    </p:spTree>
  </p:cSld>
  <p:clrMapOvr>
    <a:masterClrMapping/>
  </p:clrMapOvr>
  <p:transition advClick="0" advTm="9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571472" y="357166"/>
            <a:ext cx="928694" cy="928694"/>
          </a:xfrm>
          <a:prstGeom prst="sun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14282 C -0.00694 0.03634 0.079 -0.05024 0.18473 -0.05024 L 0.62796 -0.05024 C 0.73369 -0.05024 0.81997 0.03634 0.81997 0.14282 L 0.81997 0.58287 C 0.81997 0.68981 0.73369 0.78009 0.62796 0.78009 L 0.18473 0.78009 C 0.079 0.78009 -0.00694 0.68981 -0.00694 0.58287 Z " pathEditMode="relative" rAng="0" ptsTypes="fFfFfFff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3" presetClass="path" presetSubtype="0" accel="50000" decel="50000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04445 L 0.77361 0.0363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837 0.03379 L 0.79636 0.7372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53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35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9636 0.73726 L -0.01475 0.7372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53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53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71" presetID="64" presetClass="path" presetSubtype="0" accel="50000" decel="5000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7382 L -0.01476 0.04445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0"/>
                            </p:stCondLst>
                            <p:childTnLst>
                              <p:par>
                                <p:cTn id="74" presetID="53" presetClass="entr" presetSubtype="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500"/>
                            </p:stCondLst>
                            <p:childTnLst>
                              <p:par>
                                <p:cTn id="80" presetID="53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000"/>
                            </p:stCondLst>
                            <p:childTnLst>
                              <p:par>
                                <p:cTn id="86" presetID="53" presetClass="entr" presetSubtype="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9500"/>
                            </p:stCondLst>
                            <p:childTnLst>
                              <p:par>
                                <p:cTn id="92" presetID="1" presetClass="exit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9500"/>
                            </p:stCondLst>
                            <p:childTnLst>
                              <p:par>
                                <p:cTn id="95" presetID="53" presetClass="entr" presetSubtype="0" fill="hold" grpId="2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1" presetID="59" presetClass="path" presetSubtype="0" accel="50000" decel="50000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7569 C -0.00694 0.21203 0.07917 0.08634 0.18421 0.08634 C 0.29254 0.08634 0.37882 0.21203 0.37882 0.37569 C 0.37882 0.53958 0.46494 0.66551 0.57344 0.66551 C 0.67848 0.66551 0.76476 0.53958 0.76476 0.37569 " pathEditMode="relative" rAng="0" ptsTypes="fffff">
                                      <p:cBhvr>
                                        <p:cTn id="10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4" presetID="53" presetClass="entr" presetSubtype="0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0" presetID="53" presetClass="entr" presetSubtype="0" fill="hold" grpId="2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6" presetID="53" presetClass="entr" presetSubtype="0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2" presetID="39" presetClass="path" presetSubtype="0" accel="50000" decel="50000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5416 C -0.00694 0.46365 0.07917 0.54838 0.18421 0.54838 C 0.29237 0.54838 0.379 0.46365 0.379 0.35416 C 0.379 0.24398 0.46511 0.15972 0.57327 0.15972 C 0.6783 0.15972 0.76494 0.24398 0.76494 0.35416 " pathEditMode="relative" rAng="0" ptsTypes="fffff">
                                      <p:cBhvr>
                                        <p:cTn id="12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25" presetID="53" presetClass="entr" presetSubtype="0" fill="hold" grpId="2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1" presetID="53" presetClass="entr" presetSubtype="0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2500"/>
                            </p:stCondLst>
                            <p:childTnLst>
                              <p:par>
                                <p:cTn id="137" presetID="53" presetClass="entr" presetSubtype="0" fill="hold" grpId="2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6" presetClass="exit" presetSubtype="16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  <p:bldP spid="2" grpId="7" animBg="1"/>
      <p:bldP spid="2" grpId="8" animBg="1"/>
      <p:bldP spid="2" grpId="9" animBg="1"/>
      <p:bldP spid="2" grpId="10" animBg="1"/>
      <p:bldP spid="2" grpId="11" animBg="1"/>
      <p:bldP spid="2" grpId="12" animBg="1"/>
      <p:bldP spid="2" grpId="13" animBg="1"/>
      <p:bldP spid="2" grpId="14" animBg="1"/>
      <p:bldP spid="2" grpId="15" animBg="1"/>
      <p:bldP spid="2" grpId="16" animBg="1"/>
      <p:bldP spid="2" grpId="17" animBg="1"/>
      <p:bldP spid="2" grpId="18" animBg="1"/>
      <p:bldP spid="2" grpId="19" animBg="1"/>
      <p:bldP spid="2" grpId="20" animBg="1"/>
      <p:bldP spid="2" grpId="21" animBg="1"/>
      <p:bldP spid="2" grpId="22" animBg="1"/>
      <p:bldP spid="2" grpId="23" animBg="1"/>
      <p:bldP spid="2" grpId="24" animBg="1"/>
      <p:bldP spid="2" grpId="25" animBg="1"/>
      <p:bldP spid="2" grpId="26" animBg="1"/>
      <p:bldP spid="2" grpId="27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27088" y="260350"/>
            <a:ext cx="1008062" cy="936625"/>
            <a:chOff x="340" y="1253"/>
            <a:chExt cx="635" cy="590"/>
          </a:xfrm>
        </p:grpSpPr>
        <p:sp>
          <p:nvSpPr>
            <p:cNvPr id="7198" name="AutoShape 2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AutoShape 3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164388" y="3573463"/>
            <a:ext cx="1008062" cy="936625"/>
            <a:chOff x="340" y="1253"/>
            <a:chExt cx="635" cy="590"/>
          </a:xfrm>
        </p:grpSpPr>
        <p:sp>
          <p:nvSpPr>
            <p:cNvPr id="7196" name="AutoShape 4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AutoShape 4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859338" y="3068638"/>
            <a:ext cx="1008062" cy="936625"/>
            <a:chOff x="340" y="1253"/>
            <a:chExt cx="635" cy="590"/>
          </a:xfrm>
        </p:grpSpPr>
        <p:sp>
          <p:nvSpPr>
            <p:cNvPr id="7194" name="AutoShape 49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AutoShape 50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051050" y="2492375"/>
            <a:ext cx="1008063" cy="936625"/>
            <a:chOff x="340" y="1253"/>
            <a:chExt cx="635" cy="590"/>
          </a:xfrm>
        </p:grpSpPr>
        <p:sp>
          <p:nvSpPr>
            <p:cNvPr id="7192" name="AutoShape 52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AutoShape 53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900113" y="5445125"/>
            <a:ext cx="1008062" cy="936625"/>
            <a:chOff x="340" y="1253"/>
            <a:chExt cx="635" cy="590"/>
          </a:xfrm>
        </p:grpSpPr>
        <p:sp>
          <p:nvSpPr>
            <p:cNvPr id="7190" name="AutoShape 5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AutoShape 59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356100" y="4941888"/>
            <a:ext cx="1008063" cy="936625"/>
            <a:chOff x="340" y="1253"/>
            <a:chExt cx="635" cy="590"/>
          </a:xfrm>
        </p:grpSpPr>
        <p:sp>
          <p:nvSpPr>
            <p:cNvPr id="7188" name="AutoShape 61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AutoShape 6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63"/>
          <p:cNvGrpSpPr>
            <a:grpSpLocks/>
          </p:cNvGrpSpPr>
          <p:nvPr/>
        </p:nvGrpSpPr>
        <p:grpSpPr bwMode="auto">
          <a:xfrm>
            <a:off x="5292725" y="1341438"/>
            <a:ext cx="1008063" cy="936625"/>
            <a:chOff x="340" y="1253"/>
            <a:chExt cx="635" cy="590"/>
          </a:xfrm>
        </p:grpSpPr>
        <p:sp>
          <p:nvSpPr>
            <p:cNvPr id="7186" name="AutoShape 64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AutoShape 65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3924300" y="260350"/>
            <a:ext cx="1008063" cy="936625"/>
            <a:chOff x="340" y="1253"/>
            <a:chExt cx="635" cy="590"/>
          </a:xfrm>
        </p:grpSpPr>
        <p:sp>
          <p:nvSpPr>
            <p:cNvPr id="7184" name="AutoShape 67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AutoShape 68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7451725" y="260350"/>
            <a:ext cx="1008063" cy="936625"/>
            <a:chOff x="340" y="1253"/>
            <a:chExt cx="635" cy="590"/>
          </a:xfrm>
        </p:grpSpPr>
        <p:sp>
          <p:nvSpPr>
            <p:cNvPr id="7182" name="AutoShape 7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AutoShape 7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3924300" y="2420938"/>
            <a:ext cx="1008063" cy="936625"/>
            <a:chOff x="340" y="1253"/>
            <a:chExt cx="635" cy="590"/>
          </a:xfrm>
        </p:grpSpPr>
        <p:sp>
          <p:nvSpPr>
            <p:cNvPr id="7180" name="AutoShape 76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AutoShape 77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0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0"/>
                            </p:stCondLst>
                            <p:childTnLst>
                              <p:par>
                                <p:cTn id="1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80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5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500"/>
                            </p:stCondLst>
                            <p:childTnLst>
                              <p:par>
                                <p:cTn id="15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90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9500"/>
                            </p:stCondLst>
                            <p:childTnLst>
                              <p:par>
                                <p:cTn id="173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521 -0.28856 0.2757 -0.14936 0.2757 0.02196 C 0.2757 0.19306 0.15521 0.33295 0.00764 0.33295 C -0.1401 0.33295 -0.25989 0.19306 -0.25989 0.02196 C -0.25989 -0.14936 -0.1401 -0.28856 0.00764 -0.28856 Z " pathEditMode="relative" rAng="0" ptsTypes="fffff">
                                      <p:cBhvr>
                                        <p:cTn id="17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6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434 -0.28856 0.27413 -0.14752 0.27413 0.0259 C 0.27413 0.19954 0.15434 0.34058 0.00764 0.34058 C -0.13889 0.34058 -0.25764 0.19954 -0.25764 0.0259 C -0.25764 -0.14752 -0.13889 -0.28856 0.00764 -0.28856 Z " pathEditMode="relative" rAng="0" ptsTypes="fffff">
                                      <p:cBhvr>
                                        <p:cTn id="177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79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2051050" y="692150"/>
            <a:ext cx="4824413" cy="4752975"/>
          </a:xfrm>
          <a:prstGeom prst="ellips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7000892" y="2214554"/>
            <a:ext cx="431800" cy="431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79 C -0.1625 -0.25179 -0.04722 -0.09896 -0.04722 0.08902 C -0.04722 0.277 -0.1625 0.43006 -0.30347 0.43006 C -0.44462 0.43006 -0.55903 0.277 -0.55903 0.08902 C -0.55903 -0.09896 -0.44462 -0.25179 -0.30347 -0.25179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79 C -0.16268 -0.25179 -0.04757 -0.09896 -0.04757 0.08902 C -0.04757 0.277 -0.16268 0.43006 -0.30348 0.43006 C -0.44479 0.43006 -0.55938 0.277 -0.55938 0.08902 C -0.55938 -0.09896 -0.44479 -0.25179 -0.30348 -0.25179 Z " pathEditMode="relative" rAng="0" ptsTypes="fffff">
                                      <p:cBhvr>
                                        <p:cTn id="9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4 0.09305 L -0.57275 0.093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85 C -0.15833 -0.25185 -0.03941 -0.10139 -0.03941 0.08403 C -0.03941 0.26921 -0.15833 0.42014 -0.30347 0.42014 C -0.44844 0.42014 -0.56649 0.26921 -0.56649 0.08403 C -0.56649 -0.10139 -0.44844 -0.25185 -0.30347 -0.25185 Z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85 C -0.16545 -0.25185 -0.05226 -0.09676 -0.05226 0.09421 C -0.05226 0.28518 -0.16545 0.4412 -0.30347 0.4412 C -0.44167 0.4412 -0.554 0.28518 -0.554 0.09421 C -0.554 -0.09676 -0.44167 -0.25185 -0.30347 -0.25185 Z " pathEditMode="relative" rAng="0" ptsTypes="fffff">
                                      <p:cBhvr>
                                        <p:cTn id="18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85 C -0.16285 -0.25185 -0.04809 -0.09931 -0.04809 0.08842 C -0.04809 0.27592 -0.16285 0.42893 -0.30348 0.42893 C -0.44393 0.42893 -0.55816 0.27592 -0.55816 0.08842 C -0.55816 -0.09931 -0.44393 -0.25185 -0.30348 -0.25185 Z " pathEditMode="relative" rAng="0" ptsTypes="fffff">
                                      <p:cBhvr>
                                        <p:cTn id="21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7" grpId="1" animBg="1"/>
      <p:bldP spid="16387" grpId="2" animBg="1"/>
      <p:bldP spid="16387" grpId="3" animBg="1"/>
      <p:bldP spid="16387" grpId="4" animBg="1"/>
      <p:bldP spid="16387" grpId="5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ownloads\gimnastika-animatsionnaya-kartinka-001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500306"/>
            <a:ext cx="3714776" cy="342902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43174" y="571480"/>
            <a:ext cx="37741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err="1" smtClean="0"/>
              <a:t>Физминутки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1142984"/>
            <a:ext cx="5180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8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29058" y="1142984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5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1736" y="1000108"/>
            <a:ext cx="619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B050"/>
                </a:solidFill>
              </a:rPr>
              <a:t>3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1071546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002060"/>
                </a:solidFill>
              </a:rPr>
              <a:t>10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9256" y="1142984"/>
            <a:ext cx="595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</a:rPr>
              <a:t>6</a:t>
            </a:r>
            <a:endParaRPr lang="ru-RU" sz="5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54" y="1142984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66"/>
                </a:solidFill>
              </a:rPr>
              <a:t>1</a:t>
            </a:r>
            <a:endParaRPr lang="ru-RU" sz="4000" b="1" dirty="0">
              <a:solidFill>
                <a:srgbClr val="FF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72198" y="1142984"/>
            <a:ext cx="5180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9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62" y="571480"/>
            <a:ext cx="3503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1. Назовите числа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857224" y="2714620"/>
            <a:ext cx="61418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2.Назовите пропущенные числа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857224" y="3786190"/>
            <a:ext cx="8301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3. Назовите числа в порядке возрастания</a:t>
            </a:r>
            <a:endParaRPr lang="ru-RU" sz="32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85786" y="1357298"/>
            <a:ext cx="800105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One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one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one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(показываем указательный палец)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I can run !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бег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месте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Two,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two,two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показываем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2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пальца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I can jump too!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 прыгаем на месте)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Three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three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three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(показываем 3 пальца)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Look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me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!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(ребенок замирает в смешной позе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57158" y="1214422"/>
            <a:ext cx="85725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Stand up, sit down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встаем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садимся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Clap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clap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clap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(хлопаем в ладоши)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Point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window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(показываем пальцем на окно)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Point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door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(показываем пальцем на дверь)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Point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board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(показываем пальцем на доску)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Point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floor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(показываем пальцем на 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ол)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Stand up, sit down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встаем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садимся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Clap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clap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clap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(хлопаем в ладоши)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00034" y="285728"/>
            <a:ext cx="835824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We are running,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бег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месте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We are jumping,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прыгаем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месте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Trying sky to get.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(поднимаемся на носочки, руки вверх)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are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skipping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(перескакиваем с ноги на ногу на месте)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Trying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sky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get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(поднимаемся на носочки, руки вверх)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We are flying like a real jet.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(руки в стороны, показывая самолёт)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are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hopping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(прыгаем на месте на одной ноге потом на другой)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We are climbing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удто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карабкаемся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вверх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Like a funny cat.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(рисуем в воздухе усы как у кота)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Mew.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садимся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место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571472" y="1357298"/>
            <a:ext cx="828677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My hands upon my head I place,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руки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голову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On my shoulders,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руки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плечи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On my face,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руки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лицо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Then I put them in front of me,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руки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перед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собой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And gently clap: one, two, three.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хлопаем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ладоши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857364"/>
            <a:ext cx="78197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428604"/>
            <a:ext cx="60007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Впиши недостающие заглавные и</a:t>
            </a:r>
          </a:p>
          <a:p>
            <a:r>
              <a:rPr lang="ru-RU" sz="2800" dirty="0" smtClean="0"/>
              <a:t>                 строчные буквы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57290" y="2000240"/>
            <a:ext cx="5164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Y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2000240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72264" y="4500570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57290" y="2786058"/>
            <a:ext cx="494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R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0298" y="3571876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s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435769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H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71736" y="5286388"/>
            <a:ext cx="4571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a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818" y="2000240"/>
            <a:ext cx="596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Q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2264" y="2786058"/>
            <a:ext cx="406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e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9256" y="3643314"/>
            <a:ext cx="68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Z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9256" y="435769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N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15140" y="5286388"/>
            <a:ext cx="333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i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57422" y="2928934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428728" y="3714752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500166" y="5357826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572132" y="5429264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357422" y="4500570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572264" y="3714752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500826" y="2143116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429256" y="2928934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357422" y="2143116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857356" y="2786058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29" name="TextBox 28"/>
          <p:cNvSpPr txBox="1"/>
          <p:nvPr/>
        </p:nvSpPr>
        <p:spPr>
          <a:xfrm>
            <a:off x="2071670" y="357187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1928794" y="428625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2214546" y="5214950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6000760" y="2000240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3" name="TextBox 32"/>
          <p:cNvSpPr txBox="1"/>
          <p:nvPr/>
        </p:nvSpPr>
        <p:spPr>
          <a:xfrm>
            <a:off x="6072198" y="2786058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6072198" y="357187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5" name="TextBox 34"/>
          <p:cNvSpPr txBox="1"/>
          <p:nvPr/>
        </p:nvSpPr>
        <p:spPr>
          <a:xfrm>
            <a:off x="6072198" y="4357694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6" name="TextBox 35"/>
          <p:cNvSpPr txBox="1"/>
          <p:nvPr/>
        </p:nvSpPr>
        <p:spPr>
          <a:xfrm>
            <a:off x="6215074" y="5286388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428604"/>
            <a:ext cx="60007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Впиши недостающие заглавные и</a:t>
            </a:r>
          </a:p>
          <a:p>
            <a:r>
              <a:rPr lang="ru-RU" sz="2800" dirty="0" smtClean="0"/>
              <a:t>                 строчные буквы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57290" y="2000240"/>
            <a:ext cx="5164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Y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2000240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72264" y="4500570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57290" y="2786058"/>
            <a:ext cx="494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R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0298" y="3571876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s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435769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H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71736" y="5286388"/>
            <a:ext cx="4571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a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818" y="2000240"/>
            <a:ext cx="596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Q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2264" y="2786058"/>
            <a:ext cx="406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e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9256" y="3643314"/>
            <a:ext cx="68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Z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9256" y="435769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N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15140" y="5286388"/>
            <a:ext cx="333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i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57422" y="2928934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428728" y="3714752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500166" y="5357826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572132" y="5429264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357422" y="4500570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572264" y="3714752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500826" y="2143116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429256" y="2928934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357422" y="2143116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y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2786058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29" name="TextBox 28"/>
          <p:cNvSpPr txBox="1"/>
          <p:nvPr/>
        </p:nvSpPr>
        <p:spPr>
          <a:xfrm>
            <a:off x="2071670" y="357187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1928794" y="428625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2214546" y="5214950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6000760" y="2000240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3" name="TextBox 32"/>
          <p:cNvSpPr txBox="1"/>
          <p:nvPr/>
        </p:nvSpPr>
        <p:spPr>
          <a:xfrm>
            <a:off x="6072198" y="2786058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6072198" y="357187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5" name="TextBox 34"/>
          <p:cNvSpPr txBox="1"/>
          <p:nvPr/>
        </p:nvSpPr>
        <p:spPr>
          <a:xfrm>
            <a:off x="6072198" y="4357694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6" name="TextBox 35"/>
          <p:cNvSpPr txBox="1"/>
          <p:nvPr/>
        </p:nvSpPr>
        <p:spPr>
          <a:xfrm>
            <a:off x="6215074" y="5286388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</a:t>
            </a:r>
            <a:endParaRPr lang="ru-RU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2428860" y="2786058"/>
            <a:ext cx="352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r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428728" y="3643314"/>
            <a:ext cx="528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S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28860" y="4357694"/>
            <a:ext cx="4780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h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00166" y="5286388"/>
            <a:ext cx="5421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A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00826" y="1928802"/>
            <a:ext cx="500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q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29256" y="2857496"/>
            <a:ext cx="5052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E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43702" y="3643314"/>
            <a:ext cx="485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z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643702" y="4357694"/>
            <a:ext cx="4780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n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43570" y="5286388"/>
            <a:ext cx="3449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/>
          <p:cNvSpPr/>
          <p:nvPr/>
        </p:nvSpPr>
        <p:spPr>
          <a:xfrm>
            <a:off x="857224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5-конечная звезда 2"/>
          <p:cNvSpPr/>
          <p:nvPr/>
        </p:nvSpPr>
        <p:spPr>
          <a:xfrm>
            <a:off x="2214546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5-конечная звезда 3"/>
          <p:cNvSpPr/>
          <p:nvPr/>
        </p:nvSpPr>
        <p:spPr>
          <a:xfrm>
            <a:off x="3571868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5072066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357950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643834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71538" y="2928934"/>
            <a:ext cx="618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357422" y="292893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643306" y="2928934"/>
            <a:ext cx="1085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yellow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214942" y="2928934"/>
            <a:ext cx="812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green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429388" y="2928934"/>
            <a:ext cx="854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brown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786710" y="2928934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pink</a:t>
            </a:r>
            <a:endParaRPr lang="ru-RU" dirty="0"/>
          </a:p>
        </p:txBody>
      </p:sp>
      <p:sp>
        <p:nvSpPr>
          <p:cNvPr id="15" name="5-конечная звезда 14"/>
          <p:cNvSpPr/>
          <p:nvPr/>
        </p:nvSpPr>
        <p:spPr>
          <a:xfrm>
            <a:off x="714348" y="4214818"/>
            <a:ext cx="914400" cy="914400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2214546" y="5000636"/>
            <a:ext cx="914400" cy="914400"/>
          </a:xfrm>
          <a:prstGeom prst="star5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5072066" y="5143512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5-конечная звезда 17"/>
          <p:cNvSpPr/>
          <p:nvPr/>
        </p:nvSpPr>
        <p:spPr>
          <a:xfrm>
            <a:off x="3643306" y="4214818"/>
            <a:ext cx="914400" cy="914400"/>
          </a:xfrm>
          <a:prstGeom prst="star5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5-конечная звезда 18"/>
          <p:cNvSpPr/>
          <p:nvPr/>
        </p:nvSpPr>
        <p:spPr>
          <a:xfrm>
            <a:off x="6429388" y="4214818"/>
            <a:ext cx="914400" cy="914400"/>
          </a:xfrm>
          <a:prstGeom prst="star5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7572396" y="5214950"/>
            <a:ext cx="914400" cy="91440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428860" y="500042"/>
            <a:ext cx="4048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Соотнеси по цвету</a:t>
            </a:r>
            <a:endParaRPr lang="ru-RU" sz="36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/>
          <p:cNvSpPr/>
          <p:nvPr/>
        </p:nvSpPr>
        <p:spPr>
          <a:xfrm>
            <a:off x="857224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5-конечная звезда 2"/>
          <p:cNvSpPr/>
          <p:nvPr/>
        </p:nvSpPr>
        <p:spPr>
          <a:xfrm>
            <a:off x="2214546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5-конечная звезда 3"/>
          <p:cNvSpPr/>
          <p:nvPr/>
        </p:nvSpPr>
        <p:spPr>
          <a:xfrm>
            <a:off x="3571868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5072066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357950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643834" y="1785926"/>
            <a:ext cx="914400" cy="9144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71538" y="2928934"/>
            <a:ext cx="618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357422" y="292893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643306" y="2928934"/>
            <a:ext cx="1085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yellow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214942" y="2928934"/>
            <a:ext cx="812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green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429388" y="2928934"/>
            <a:ext cx="854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brown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786710" y="2928934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pink</a:t>
            </a:r>
            <a:endParaRPr lang="ru-RU" dirty="0"/>
          </a:p>
        </p:txBody>
      </p:sp>
      <p:sp>
        <p:nvSpPr>
          <p:cNvPr id="15" name="5-конечная звезда 14"/>
          <p:cNvSpPr/>
          <p:nvPr/>
        </p:nvSpPr>
        <p:spPr>
          <a:xfrm>
            <a:off x="3571868" y="1785926"/>
            <a:ext cx="914400" cy="914400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7643834" y="1785926"/>
            <a:ext cx="914400" cy="914400"/>
          </a:xfrm>
          <a:prstGeom prst="star5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857224" y="1785926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5-конечная звезда 17"/>
          <p:cNvSpPr/>
          <p:nvPr/>
        </p:nvSpPr>
        <p:spPr>
          <a:xfrm>
            <a:off x="2214546" y="1785926"/>
            <a:ext cx="914400" cy="914400"/>
          </a:xfrm>
          <a:prstGeom prst="star5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5-конечная звезда 18"/>
          <p:cNvSpPr/>
          <p:nvPr/>
        </p:nvSpPr>
        <p:spPr>
          <a:xfrm>
            <a:off x="6357950" y="1785926"/>
            <a:ext cx="914400" cy="914400"/>
          </a:xfrm>
          <a:prstGeom prst="star5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5072066" y="1785926"/>
            <a:ext cx="914400" cy="91440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357422" y="285728"/>
            <a:ext cx="4048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Соотнеси по цвету</a:t>
            </a:r>
            <a:endParaRPr lang="ru-RU" sz="36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4546" y="428604"/>
            <a:ext cx="51128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Вставь пропущенные буквы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1571612"/>
            <a:ext cx="67866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7030A0"/>
                </a:solidFill>
              </a:rPr>
              <a:t>C_t</a:t>
            </a:r>
            <a:r>
              <a:rPr lang="en-US" sz="4000" dirty="0" smtClean="0">
                <a:solidFill>
                  <a:srgbClr val="7030A0"/>
                </a:solidFill>
              </a:rPr>
              <a:t>,  </a:t>
            </a:r>
            <a:r>
              <a:rPr lang="en-US" sz="4000" dirty="0" err="1" smtClean="0">
                <a:solidFill>
                  <a:srgbClr val="7030A0"/>
                </a:solidFill>
              </a:rPr>
              <a:t>r_n</a:t>
            </a:r>
            <a:r>
              <a:rPr lang="en-US" sz="4000" dirty="0" smtClean="0">
                <a:solidFill>
                  <a:srgbClr val="7030A0"/>
                </a:solidFill>
              </a:rPr>
              <a:t>,  </a:t>
            </a:r>
            <a:r>
              <a:rPr lang="en-US" sz="4000" dirty="0" err="1" smtClean="0">
                <a:solidFill>
                  <a:srgbClr val="7030A0"/>
                </a:solidFill>
              </a:rPr>
              <a:t>sw_m</a:t>
            </a:r>
            <a:r>
              <a:rPr lang="en-US" sz="4000" dirty="0" smtClean="0">
                <a:solidFill>
                  <a:srgbClr val="7030A0"/>
                </a:solidFill>
              </a:rPr>
              <a:t>,  </a:t>
            </a:r>
            <a:r>
              <a:rPr lang="en-US" sz="4000" dirty="0" err="1" smtClean="0">
                <a:solidFill>
                  <a:srgbClr val="7030A0"/>
                </a:solidFill>
              </a:rPr>
              <a:t>d_g</a:t>
            </a:r>
            <a:r>
              <a:rPr lang="en-US" sz="4000" dirty="0" smtClean="0">
                <a:solidFill>
                  <a:srgbClr val="7030A0"/>
                </a:solidFill>
              </a:rPr>
              <a:t>,  </a:t>
            </a:r>
            <a:r>
              <a:rPr lang="en-US" sz="4000" dirty="0" err="1" smtClean="0">
                <a:solidFill>
                  <a:srgbClr val="7030A0"/>
                </a:solidFill>
              </a:rPr>
              <a:t>sk_p</a:t>
            </a:r>
            <a:r>
              <a:rPr lang="en-US" sz="4000" dirty="0" smtClean="0">
                <a:solidFill>
                  <a:srgbClr val="7030A0"/>
                </a:solidFill>
              </a:rPr>
              <a:t>, </a:t>
            </a:r>
            <a:r>
              <a:rPr lang="en-US" sz="4000" dirty="0" err="1" smtClean="0">
                <a:solidFill>
                  <a:srgbClr val="7030A0"/>
                </a:solidFill>
              </a:rPr>
              <a:t>sl_m</a:t>
            </a:r>
            <a:r>
              <a:rPr lang="en-US" sz="4000" dirty="0" smtClean="0">
                <a:solidFill>
                  <a:srgbClr val="7030A0"/>
                </a:solidFill>
              </a:rPr>
              <a:t>,  </a:t>
            </a:r>
            <a:r>
              <a:rPr lang="en-US" sz="4000" dirty="0" err="1" smtClean="0">
                <a:solidFill>
                  <a:srgbClr val="7030A0"/>
                </a:solidFill>
              </a:rPr>
              <a:t>r_bb_t</a:t>
            </a:r>
            <a:r>
              <a:rPr lang="en-US" sz="4000" dirty="0" smtClean="0">
                <a:solidFill>
                  <a:srgbClr val="7030A0"/>
                </a:solidFill>
              </a:rPr>
              <a:t>,  </a:t>
            </a:r>
            <a:r>
              <a:rPr lang="en-US" sz="4000" dirty="0" err="1" smtClean="0">
                <a:solidFill>
                  <a:srgbClr val="7030A0"/>
                </a:solidFill>
              </a:rPr>
              <a:t>p_g</a:t>
            </a:r>
            <a:r>
              <a:rPr lang="en-US" sz="4000" dirty="0" smtClean="0">
                <a:solidFill>
                  <a:srgbClr val="7030A0"/>
                </a:solidFill>
              </a:rPr>
              <a:t>,  </a:t>
            </a:r>
            <a:r>
              <a:rPr lang="en-US" sz="4000" dirty="0" err="1" smtClean="0">
                <a:solidFill>
                  <a:srgbClr val="7030A0"/>
                </a:solidFill>
              </a:rPr>
              <a:t>f_x</a:t>
            </a:r>
            <a:r>
              <a:rPr lang="en-US" sz="4000" dirty="0" smtClean="0">
                <a:solidFill>
                  <a:srgbClr val="7030A0"/>
                </a:solidFill>
              </a:rPr>
              <a:t>,  </a:t>
            </a:r>
            <a:r>
              <a:rPr lang="en-US" sz="4000" dirty="0" err="1" smtClean="0">
                <a:solidFill>
                  <a:srgbClr val="7030A0"/>
                </a:solidFill>
              </a:rPr>
              <a:t>gr_y</a:t>
            </a:r>
            <a:r>
              <a:rPr lang="en-US" sz="4000" dirty="0" smtClean="0">
                <a:solidFill>
                  <a:srgbClr val="7030A0"/>
                </a:solidFill>
              </a:rPr>
              <a:t>, </a:t>
            </a:r>
            <a:r>
              <a:rPr lang="en-US" sz="4000" dirty="0" err="1" smtClean="0">
                <a:solidFill>
                  <a:srgbClr val="7030A0"/>
                </a:solidFill>
              </a:rPr>
              <a:t>t_n</a:t>
            </a:r>
            <a:r>
              <a:rPr lang="en-US" sz="4000" dirty="0" smtClean="0">
                <a:solidFill>
                  <a:srgbClr val="7030A0"/>
                </a:solidFill>
              </a:rPr>
              <a:t>,  </a:t>
            </a:r>
            <a:r>
              <a:rPr lang="en-US" sz="4000" dirty="0" err="1" smtClean="0">
                <a:solidFill>
                  <a:srgbClr val="7030A0"/>
                </a:solidFill>
              </a:rPr>
              <a:t>cock_r_l</a:t>
            </a:r>
            <a:r>
              <a:rPr lang="en-US" sz="4000" dirty="0" smtClean="0">
                <a:solidFill>
                  <a:srgbClr val="7030A0"/>
                </a:solidFill>
              </a:rPr>
              <a:t>,  </a:t>
            </a:r>
            <a:r>
              <a:rPr lang="en-US" sz="4000" dirty="0" err="1" smtClean="0">
                <a:solidFill>
                  <a:srgbClr val="7030A0"/>
                </a:solidFill>
              </a:rPr>
              <a:t>bl_ck</a:t>
            </a:r>
            <a:r>
              <a:rPr lang="en-US" sz="4000" dirty="0" smtClean="0">
                <a:solidFill>
                  <a:srgbClr val="7030A0"/>
                </a:solidFill>
              </a:rPr>
              <a:t>, </a:t>
            </a:r>
            <a:r>
              <a:rPr lang="en-US" sz="4000" dirty="0" err="1" smtClean="0">
                <a:solidFill>
                  <a:srgbClr val="7030A0"/>
                </a:solidFill>
              </a:rPr>
              <a:t>z_bra</a:t>
            </a:r>
            <a:r>
              <a:rPr lang="en-US" sz="4000" dirty="0" smtClean="0">
                <a:solidFill>
                  <a:srgbClr val="7030A0"/>
                </a:solidFill>
              </a:rPr>
              <a:t>, </a:t>
            </a:r>
            <a:r>
              <a:rPr lang="en-US" sz="4000" dirty="0" err="1" smtClean="0">
                <a:solidFill>
                  <a:srgbClr val="7030A0"/>
                </a:solidFill>
              </a:rPr>
              <a:t>el_ph_nt</a:t>
            </a:r>
            <a:r>
              <a:rPr lang="en-US" sz="4000" dirty="0" smtClean="0">
                <a:solidFill>
                  <a:srgbClr val="7030A0"/>
                </a:solidFill>
              </a:rPr>
              <a:t>, </a:t>
            </a:r>
            <a:r>
              <a:rPr lang="en-US" sz="4000" dirty="0" err="1" smtClean="0">
                <a:solidFill>
                  <a:srgbClr val="7030A0"/>
                </a:solidFill>
              </a:rPr>
              <a:t>bl_e</a:t>
            </a:r>
            <a:r>
              <a:rPr lang="en-US" sz="4000" dirty="0" smtClean="0">
                <a:solidFill>
                  <a:srgbClr val="7030A0"/>
                </a:solidFill>
              </a:rPr>
              <a:t>, </a:t>
            </a:r>
            <a:r>
              <a:rPr lang="en-US" sz="4000" dirty="0" err="1" smtClean="0">
                <a:solidFill>
                  <a:srgbClr val="7030A0"/>
                </a:solidFill>
              </a:rPr>
              <a:t>cr_cod_le</a:t>
            </a:r>
            <a:r>
              <a:rPr lang="en-US" sz="4000" dirty="0" smtClean="0">
                <a:solidFill>
                  <a:srgbClr val="7030A0"/>
                </a:solidFill>
              </a:rPr>
              <a:t>.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84" y="428604"/>
            <a:ext cx="51128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Вставь пропущенные буквы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1571612"/>
            <a:ext cx="67866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</a:rPr>
              <a:t>C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r>
              <a:rPr lang="en-US" sz="4000" dirty="0" smtClean="0">
                <a:solidFill>
                  <a:srgbClr val="7030A0"/>
                </a:solidFill>
              </a:rPr>
              <a:t>t,  r</a:t>
            </a:r>
            <a:r>
              <a:rPr lang="en-US" sz="4000" dirty="0" smtClean="0">
                <a:solidFill>
                  <a:srgbClr val="FF0000"/>
                </a:solidFill>
              </a:rPr>
              <a:t>u</a:t>
            </a:r>
            <a:r>
              <a:rPr lang="en-US" sz="4000" dirty="0" smtClean="0">
                <a:solidFill>
                  <a:srgbClr val="7030A0"/>
                </a:solidFill>
              </a:rPr>
              <a:t>n,  sw</a:t>
            </a:r>
            <a:r>
              <a:rPr lang="en-US" sz="4000" dirty="0" smtClean="0">
                <a:solidFill>
                  <a:srgbClr val="FF0000"/>
                </a:solidFill>
              </a:rPr>
              <a:t>i</a:t>
            </a:r>
            <a:r>
              <a:rPr lang="en-US" sz="4000" dirty="0" smtClean="0">
                <a:solidFill>
                  <a:srgbClr val="7030A0"/>
                </a:solidFill>
              </a:rPr>
              <a:t>m,  d</a:t>
            </a:r>
            <a:r>
              <a:rPr lang="en-US" sz="4000" dirty="0" smtClean="0">
                <a:solidFill>
                  <a:srgbClr val="FF0000"/>
                </a:solidFill>
              </a:rPr>
              <a:t>o</a:t>
            </a:r>
            <a:r>
              <a:rPr lang="en-US" sz="4000" dirty="0" smtClean="0">
                <a:solidFill>
                  <a:srgbClr val="7030A0"/>
                </a:solidFill>
              </a:rPr>
              <a:t>g,  sk</a:t>
            </a:r>
            <a:r>
              <a:rPr lang="en-US" sz="4000" dirty="0" smtClean="0">
                <a:solidFill>
                  <a:srgbClr val="FF0000"/>
                </a:solidFill>
              </a:rPr>
              <a:t>i</a:t>
            </a:r>
            <a:r>
              <a:rPr lang="en-US" sz="4000" dirty="0" smtClean="0">
                <a:solidFill>
                  <a:srgbClr val="7030A0"/>
                </a:solidFill>
              </a:rPr>
              <a:t>p, sl</a:t>
            </a:r>
            <a:r>
              <a:rPr lang="en-US" sz="4000" dirty="0" smtClean="0">
                <a:solidFill>
                  <a:srgbClr val="FF0000"/>
                </a:solidFill>
              </a:rPr>
              <a:t>i</a:t>
            </a:r>
            <a:r>
              <a:rPr lang="en-US" sz="4000" dirty="0" smtClean="0">
                <a:solidFill>
                  <a:srgbClr val="7030A0"/>
                </a:solidFill>
              </a:rPr>
              <a:t>m,  r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r>
              <a:rPr lang="en-US" sz="4000" dirty="0" smtClean="0">
                <a:solidFill>
                  <a:srgbClr val="7030A0"/>
                </a:solidFill>
              </a:rPr>
              <a:t>bb</a:t>
            </a:r>
            <a:r>
              <a:rPr lang="en-US" sz="4000" dirty="0" smtClean="0">
                <a:solidFill>
                  <a:srgbClr val="FF0000"/>
                </a:solidFill>
              </a:rPr>
              <a:t>i</a:t>
            </a:r>
            <a:r>
              <a:rPr lang="en-US" sz="4000" dirty="0" smtClean="0">
                <a:solidFill>
                  <a:srgbClr val="7030A0"/>
                </a:solidFill>
              </a:rPr>
              <a:t>t,  p</a:t>
            </a:r>
            <a:r>
              <a:rPr lang="en-US" sz="4000" dirty="0" smtClean="0">
                <a:solidFill>
                  <a:srgbClr val="FF0000"/>
                </a:solidFill>
              </a:rPr>
              <a:t>i</a:t>
            </a:r>
            <a:r>
              <a:rPr lang="en-US" sz="4000" dirty="0" smtClean="0">
                <a:solidFill>
                  <a:srgbClr val="7030A0"/>
                </a:solidFill>
              </a:rPr>
              <a:t>g,  f</a:t>
            </a:r>
            <a:r>
              <a:rPr lang="en-US" sz="4000" dirty="0" smtClean="0">
                <a:solidFill>
                  <a:srgbClr val="FF0000"/>
                </a:solidFill>
              </a:rPr>
              <a:t>o</a:t>
            </a:r>
            <a:r>
              <a:rPr lang="en-US" sz="4000" dirty="0" smtClean="0">
                <a:solidFill>
                  <a:srgbClr val="7030A0"/>
                </a:solidFill>
              </a:rPr>
              <a:t>x,  gr</a:t>
            </a:r>
            <a:r>
              <a:rPr lang="en-US" sz="4000" dirty="0" smtClean="0">
                <a:solidFill>
                  <a:srgbClr val="FF0000"/>
                </a:solidFill>
              </a:rPr>
              <a:t>e</a:t>
            </a:r>
            <a:r>
              <a:rPr lang="en-US" sz="4000" dirty="0" smtClean="0">
                <a:solidFill>
                  <a:srgbClr val="7030A0"/>
                </a:solidFill>
              </a:rPr>
              <a:t>y, t</a:t>
            </a:r>
            <a:r>
              <a:rPr lang="en-US" sz="4000" dirty="0" smtClean="0">
                <a:solidFill>
                  <a:srgbClr val="FF0000"/>
                </a:solidFill>
              </a:rPr>
              <a:t>e</a:t>
            </a:r>
            <a:r>
              <a:rPr lang="en-US" sz="4000" dirty="0" smtClean="0">
                <a:solidFill>
                  <a:srgbClr val="7030A0"/>
                </a:solidFill>
              </a:rPr>
              <a:t>n,  cock</a:t>
            </a:r>
            <a:r>
              <a:rPr lang="en-US" sz="4000" dirty="0" smtClean="0">
                <a:solidFill>
                  <a:srgbClr val="FF0000"/>
                </a:solidFill>
              </a:rPr>
              <a:t>e</a:t>
            </a:r>
            <a:r>
              <a:rPr lang="en-US" sz="4000" dirty="0" smtClean="0">
                <a:solidFill>
                  <a:srgbClr val="7030A0"/>
                </a:solidFill>
              </a:rPr>
              <a:t>r</a:t>
            </a:r>
            <a:r>
              <a:rPr lang="en-US" sz="4000" dirty="0" smtClean="0">
                <a:solidFill>
                  <a:srgbClr val="FF0000"/>
                </a:solidFill>
              </a:rPr>
              <a:t>e</a:t>
            </a:r>
            <a:r>
              <a:rPr lang="en-US" sz="4000" dirty="0" smtClean="0">
                <a:solidFill>
                  <a:srgbClr val="7030A0"/>
                </a:solidFill>
              </a:rPr>
              <a:t>l,  bl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r>
              <a:rPr lang="en-US" sz="4000" dirty="0" smtClean="0">
                <a:solidFill>
                  <a:srgbClr val="7030A0"/>
                </a:solidFill>
              </a:rPr>
              <a:t>ck, z</a:t>
            </a:r>
            <a:r>
              <a:rPr lang="en-US" sz="4000" dirty="0" smtClean="0">
                <a:solidFill>
                  <a:srgbClr val="FF0000"/>
                </a:solidFill>
              </a:rPr>
              <a:t>e</a:t>
            </a:r>
            <a:r>
              <a:rPr lang="en-US" sz="4000" dirty="0" smtClean="0">
                <a:solidFill>
                  <a:srgbClr val="7030A0"/>
                </a:solidFill>
              </a:rPr>
              <a:t>bra, el</a:t>
            </a:r>
            <a:r>
              <a:rPr lang="en-US" sz="4000" dirty="0" smtClean="0">
                <a:solidFill>
                  <a:srgbClr val="FF0000"/>
                </a:solidFill>
              </a:rPr>
              <a:t>e</a:t>
            </a:r>
            <a:r>
              <a:rPr lang="en-US" sz="4000" dirty="0" smtClean="0">
                <a:solidFill>
                  <a:srgbClr val="7030A0"/>
                </a:solidFill>
              </a:rPr>
              <a:t>ph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r>
              <a:rPr lang="en-US" sz="4000" dirty="0" smtClean="0">
                <a:solidFill>
                  <a:srgbClr val="7030A0"/>
                </a:solidFill>
              </a:rPr>
              <a:t>nt,  bl</a:t>
            </a:r>
            <a:r>
              <a:rPr lang="en-US" sz="4000" dirty="0" smtClean="0">
                <a:solidFill>
                  <a:srgbClr val="FF0000"/>
                </a:solidFill>
              </a:rPr>
              <a:t>u</a:t>
            </a:r>
            <a:r>
              <a:rPr lang="en-US" sz="4000" dirty="0" smtClean="0">
                <a:solidFill>
                  <a:srgbClr val="7030A0"/>
                </a:solidFill>
              </a:rPr>
              <a:t>e,  cr</a:t>
            </a:r>
            <a:r>
              <a:rPr lang="en-US" sz="4000" dirty="0" smtClean="0">
                <a:solidFill>
                  <a:srgbClr val="FF0000"/>
                </a:solidFill>
              </a:rPr>
              <a:t>o</a:t>
            </a:r>
            <a:r>
              <a:rPr lang="en-US" sz="4000" dirty="0" smtClean="0">
                <a:solidFill>
                  <a:srgbClr val="7030A0"/>
                </a:solidFill>
              </a:rPr>
              <a:t>cod</a:t>
            </a:r>
            <a:r>
              <a:rPr lang="en-US" sz="4000" dirty="0" smtClean="0">
                <a:solidFill>
                  <a:srgbClr val="FF0000"/>
                </a:solidFill>
              </a:rPr>
              <a:t>i</a:t>
            </a:r>
            <a:r>
              <a:rPr lang="en-US" sz="4000" dirty="0" smtClean="0">
                <a:solidFill>
                  <a:srgbClr val="7030A0"/>
                </a:solidFill>
              </a:rPr>
              <a:t>le.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332656"/>
            <a:ext cx="3304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Запиши словами</a:t>
            </a:r>
            <a:endParaRPr lang="ru-RU" sz="3200" dirty="0"/>
          </a:p>
        </p:txBody>
      </p:sp>
      <p:pic>
        <p:nvPicPr>
          <p:cNvPr id="1026" name="Picture 2" descr="C:\Users\1\Pictures\s1200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285860"/>
            <a:ext cx="1428760" cy="1214446"/>
          </a:xfrm>
          <a:prstGeom prst="rect">
            <a:avLst/>
          </a:prstGeom>
          <a:noFill/>
        </p:spPr>
      </p:pic>
      <p:pic>
        <p:nvPicPr>
          <p:cNvPr id="1027" name="Picture 3" descr="C:\Users\1\Pictures\img06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857628"/>
            <a:ext cx="1190630" cy="1214446"/>
          </a:xfrm>
          <a:prstGeom prst="rect">
            <a:avLst/>
          </a:prstGeom>
          <a:noFill/>
        </p:spPr>
      </p:pic>
      <p:pic>
        <p:nvPicPr>
          <p:cNvPr id="1028" name="Picture 4" descr="C:\Users\1\Pictures\image_image_467558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1142984"/>
            <a:ext cx="1200151" cy="1300163"/>
          </a:xfrm>
          <a:prstGeom prst="rect">
            <a:avLst/>
          </a:prstGeom>
          <a:noFill/>
        </p:spPr>
      </p:pic>
      <p:pic>
        <p:nvPicPr>
          <p:cNvPr id="1029" name="Picture 5" descr="C:\Users\1\Pictures\kissclipart-cat-black-illustration-png-clipart-siamese-cat-kit-db7e04ced8946e5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3054" y="1321031"/>
            <a:ext cx="1714512" cy="1285884"/>
          </a:xfrm>
          <a:prstGeom prst="rect">
            <a:avLst/>
          </a:prstGeom>
          <a:noFill/>
        </p:spPr>
      </p:pic>
      <p:pic>
        <p:nvPicPr>
          <p:cNvPr id="1030" name="Picture 6" descr="C:\Users\1\Pictures\ed2ec93e1a73107afb2586cf430d165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42736" y="3827439"/>
            <a:ext cx="1724017" cy="1143008"/>
          </a:xfrm>
          <a:prstGeom prst="rect">
            <a:avLst/>
          </a:prstGeom>
          <a:noFill/>
        </p:spPr>
      </p:pic>
      <p:pic>
        <p:nvPicPr>
          <p:cNvPr id="1031" name="Picture 7" descr="C:\Users\1\Pictures\0e4bea34bc2c4684d054e6770c80247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5918" y="3857628"/>
            <a:ext cx="1500198" cy="114300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28662" y="1428736"/>
            <a:ext cx="6399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2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2" y="1428736"/>
            <a:ext cx="6399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6</a:t>
            </a:r>
            <a:endParaRPr lang="ru-RU" sz="60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15074" y="1428736"/>
            <a:ext cx="568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66"/>
                </a:solidFill>
              </a:rPr>
              <a:t>4</a:t>
            </a:r>
            <a:endParaRPr lang="ru-RU" sz="6000" b="1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1538" y="4000504"/>
            <a:ext cx="6399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endParaRPr lang="ru-RU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43636" y="3929066"/>
            <a:ext cx="6399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</a:rPr>
              <a:t>5</a:t>
            </a:r>
            <a:endParaRPr lang="ru-RU" sz="6000" b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57620" y="4000504"/>
            <a:ext cx="6399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CC3300"/>
                </a:solidFill>
              </a:rPr>
              <a:t>3</a:t>
            </a:r>
            <a:endParaRPr lang="ru-RU" sz="6000" b="1" dirty="0">
              <a:solidFill>
                <a:srgbClr val="CC33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00232" y="3071810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_________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215206" y="5286388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_________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071538" y="542926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 smtClean="0"/>
          </a:p>
          <a:p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143768" y="3071810"/>
            <a:ext cx="949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_________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500562" y="3071810"/>
            <a:ext cx="1117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_________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000232" y="5286388"/>
            <a:ext cx="949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_________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643438" y="5214950"/>
            <a:ext cx="114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_________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534</TotalTime>
  <Words>437</Words>
  <Application>Microsoft Office PowerPoint</Application>
  <PresentationFormat>Экран (4:3)</PresentationFormat>
  <Paragraphs>263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Литейная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ВанютаТС</cp:lastModifiedBy>
  <cp:revision>65</cp:revision>
  <dcterms:created xsi:type="dcterms:W3CDTF">2019-03-22T10:12:38Z</dcterms:created>
  <dcterms:modified xsi:type="dcterms:W3CDTF">2019-03-25T05:01:32Z</dcterms:modified>
</cp:coreProperties>
</file>