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8"/>
  </p:notesMasterIdLst>
  <p:sldIdLst>
    <p:sldId id="284" r:id="rId2"/>
    <p:sldId id="281" r:id="rId3"/>
    <p:sldId id="280" r:id="rId4"/>
    <p:sldId id="303" r:id="rId5"/>
    <p:sldId id="314" r:id="rId6"/>
    <p:sldId id="292" r:id="rId7"/>
    <p:sldId id="291" r:id="rId8"/>
    <p:sldId id="290" r:id="rId9"/>
    <p:sldId id="289" r:id="rId10"/>
    <p:sldId id="288" r:id="rId11"/>
    <p:sldId id="294" r:id="rId12"/>
    <p:sldId id="296" r:id="rId13"/>
    <p:sldId id="300" r:id="rId14"/>
    <p:sldId id="301" r:id="rId15"/>
    <p:sldId id="302" r:id="rId16"/>
    <p:sldId id="306" r:id="rId17"/>
    <p:sldId id="307" r:id="rId18"/>
    <p:sldId id="315" r:id="rId19"/>
    <p:sldId id="295" r:id="rId20"/>
    <p:sldId id="308" r:id="rId21"/>
    <p:sldId id="316" r:id="rId22"/>
    <p:sldId id="309" r:id="rId23"/>
    <p:sldId id="313" r:id="rId24"/>
    <p:sldId id="310" r:id="rId25"/>
    <p:sldId id="311" r:id="rId26"/>
    <p:sldId id="31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8714" autoAdjust="0"/>
  </p:normalViewPr>
  <p:slideViewPr>
    <p:cSldViewPr>
      <p:cViewPr varScale="1">
        <p:scale>
          <a:sx n="92" d="100"/>
          <a:sy n="92" d="100"/>
        </p:scale>
        <p:origin x="-9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8A847-2EC8-4F08-8A7A-32899D7DBA1E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A97C6-B330-4B96-A3E8-63D01AB500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5470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A97C6-B330-4B96-A3E8-63D01AB500FC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139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461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572516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5618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39542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9559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8863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76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038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096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49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569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980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475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792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EF6C-CA47-4F54-9DC1-4FCFAA181C17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475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</a:rPr>
              <a:t>Вы готовы к уроку и считаете, что эту тему усвоили хорошо. Вам всё будет понятно.</a:t>
            </a:r>
            <a:br>
              <a:rPr lang="ru-RU" b="1" dirty="0" smtClean="0">
                <a:solidFill>
                  <a:srgbClr val="00B050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564904"/>
            <a:ext cx="6984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</a:rPr>
              <a:t>Вы недостаточно готовы к данному уроку и тревожитесь, что не все вопросы вам будут понятны.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653136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Вы совсем не готовы к уроку и считаете, что  большинство вопросов вам будут непонятны</a:t>
            </a:r>
            <a:endParaRPr lang="ru-RU" sz="3200" dirty="0"/>
          </a:p>
        </p:txBody>
      </p:sp>
      <p:pic>
        <p:nvPicPr>
          <p:cNvPr id="14" name="Рисунок 13" descr="Рисунок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492896"/>
            <a:ext cx="2050986" cy="2016224"/>
          </a:xfrm>
          <a:prstGeom prst="rect">
            <a:avLst/>
          </a:prstGeom>
        </p:spPr>
      </p:pic>
      <p:pic>
        <p:nvPicPr>
          <p:cNvPr id="15" name="Рисунок 14" descr="Рисунок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77450" y="4869160"/>
            <a:ext cx="2866550" cy="1728600"/>
          </a:xfrm>
          <a:prstGeom prst="rect">
            <a:avLst/>
          </a:prstGeom>
        </p:spPr>
      </p:pic>
      <p:pic>
        <p:nvPicPr>
          <p:cNvPr id="8" name="Рисунок 7" descr="Рисунок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332656"/>
            <a:ext cx="2592288" cy="19875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9 -0.00186 L 0.27309 -0.001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Разминка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00808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Вычисли</a:t>
            </a:r>
            <a:r>
              <a:rPr lang="ru-RU" sz="2800" dirty="0" smtClean="0"/>
              <a:t>: </a:t>
            </a:r>
          </a:p>
          <a:p>
            <a:pPr>
              <a:buNone/>
            </a:pPr>
            <a:r>
              <a:rPr lang="ru-RU" sz="2800" dirty="0" smtClean="0"/>
              <a:t>1. –3,5 – 1, 2 = – 4,7</a:t>
            </a:r>
          </a:p>
          <a:p>
            <a:pPr>
              <a:buNone/>
            </a:pPr>
            <a:r>
              <a:rPr lang="ru-RU" sz="2800" dirty="0" smtClean="0"/>
              <a:t>2.  – 4,5+2,3 = – 2,2</a:t>
            </a:r>
          </a:p>
          <a:p>
            <a:pPr>
              <a:buNone/>
            </a:pPr>
            <a:r>
              <a:rPr lang="ru-RU" sz="2800" dirty="0" smtClean="0"/>
              <a:t>3.  2*(– 1,3) = – 2,6         </a:t>
            </a:r>
          </a:p>
          <a:p>
            <a:pPr>
              <a:buNone/>
            </a:pPr>
            <a:r>
              <a:rPr lang="ru-RU" sz="2800" dirty="0" smtClean="0"/>
              <a:t>4.  – 4,6 : 0,2 = – 23               </a:t>
            </a:r>
          </a:p>
          <a:p>
            <a:pPr>
              <a:buNone/>
            </a:pPr>
            <a:r>
              <a:rPr lang="ru-RU" sz="2800" dirty="0" smtClean="0"/>
              <a:t>5.  – 0,28 : (– 1,4)  = 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Разминка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00808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Вычисли</a:t>
            </a:r>
            <a:r>
              <a:rPr lang="ru-RU" sz="2800" dirty="0" smtClean="0"/>
              <a:t>: </a:t>
            </a:r>
          </a:p>
          <a:p>
            <a:pPr>
              <a:buNone/>
            </a:pPr>
            <a:r>
              <a:rPr lang="ru-RU" sz="2800" dirty="0" smtClean="0"/>
              <a:t>1. –3,5 – 1, 2 = – 4,7</a:t>
            </a:r>
          </a:p>
          <a:p>
            <a:pPr>
              <a:buNone/>
            </a:pPr>
            <a:r>
              <a:rPr lang="ru-RU" sz="2800" dirty="0" smtClean="0"/>
              <a:t>2.  – 4,5+2,3 = – 2,2</a:t>
            </a:r>
          </a:p>
          <a:p>
            <a:pPr>
              <a:buNone/>
            </a:pPr>
            <a:r>
              <a:rPr lang="ru-RU" sz="2800" dirty="0" smtClean="0"/>
              <a:t>3.  2*(– 1,3) = – 2,6         </a:t>
            </a:r>
          </a:p>
          <a:p>
            <a:pPr>
              <a:buNone/>
            </a:pPr>
            <a:r>
              <a:rPr lang="ru-RU" sz="2800" dirty="0" smtClean="0"/>
              <a:t>4.  – 4,6 : 0,2 = – 23               </a:t>
            </a:r>
          </a:p>
          <a:p>
            <a:pPr>
              <a:buNone/>
            </a:pPr>
            <a:r>
              <a:rPr lang="ru-RU" sz="2800" dirty="0" smtClean="0"/>
              <a:t>5.  – 0,28 : (– 1,4)  = 0,2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Это мы умеем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6347714" cy="3880773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8600" i="1" u="sng" dirty="0" smtClean="0">
                <a:solidFill>
                  <a:schemeClr val="tx1"/>
                </a:solidFill>
              </a:rPr>
              <a:t>Задание № 1</a:t>
            </a:r>
            <a:r>
              <a:rPr lang="ru-RU" sz="8600" u="sng" dirty="0" smtClean="0">
                <a:solidFill>
                  <a:schemeClr val="tx1"/>
                </a:solidFill>
              </a:rPr>
              <a:t>.</a:t>
            </a:r>
            <a:r>
              <a:rPr lang="ru-RU" sz="86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buNone/>
            </a:pPr>
            <a:endParaRPr lang="ru-RU" sz="8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8600" dirty="0" smtClean="0"/>
              <a:t>Сравните десятичные дроби:</a:t>
            </a:r>
          </a:p>
          <a:p>
            <a:pPr>
              <a:buNone/>
            </a:pPr>
            <a:endParaRPr lang="ru-RU" sz="8600" dirty="0" smtClean="0"/>
          </a:p>
          <a:p>
            <a:pPr>
              <a:buNone/>
            </a:pPr>
            <a:r>
              <a:rPr lang="ru-RU" sz="8600" dirty="0" smtClean="0"/>
              <a:t>а) 3,2  и 4,5;   </a:t>
            </a:r>
          </a:p>
          <a:p>
            <a:pPr>
              <a:buNone/>
            </a:pPr>
            <a:r>
              <a:rPr lang="ru-RU" sz="8600" dirty="0" smtClean="0"/>
              <a:t>б) –0,75 и  0,6;   </a:t>
            </a:r>
          </a:p>
          <a:p>
            <a:pPr>
              <a:buNone/>
            </a:pPr>
            <a:r>
              <a:rPr lang="ru-RU" sz="8600" dirty="0" smtClean="0"/>
              <a:t>в) 3,5  и – 9,75;   </a:t>
            </a:r>
          </a:p>
          <a:p>
            <a:pPr>
              <a:buNone/>
            </a:pPr>
            <a:r>
              <a:rPr lang="ru-RU" sz="8600" dirty="0" smtClean="0"/>
              <a:t>г) – 6,3  и – 9,2.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6347714" cy="3880773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endParaRPr lang="ru-RU" sz="8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8600" dirty="0" smtClean="0"/>
              <a:t>                 </a:t>
            </a:r>
            <a:r>
              <a:rPr lang="ru-RU" sz="8600" dirty="0" smtClean="0">
                <a:solidFill>
                  <a:srgbClr val="FF0000"/>
                </a:solidFill>
              </a:rPr>
              <a:t>Проверяем!</a:t>
            </a:r>
          </a:p>
          <a:p>
            <a:pPr>
              <a:buNone/>
            </a:pPr>
            <a:endParaRPr lang="ru-RU" sz="8600" dirty="0" smtClean="0"/>
          </a:p>
          <a:p>
            <a:pPr>
              <a:buNone/>
            </a:pPr>
            <a:r>
              <a:rPr lang="ru-RU" sz="8600" dirty="0" smtClean="0"/>
              <a:t>а) 3,2 </a:t>
            </a:r>
            <a:r>
              <a:rPr lang="en-US" sz="8600" dirty="0" smtClean="0">
                <a:solidFill>
                  <a:srgbClr val="FF0000"/>
                </a:solidFill>
              </a:rPr>
              <a:t>&lt;</a:t>
            </a:r>
            <a:r>
              <a:rPr lang="ru-RU" sz="8600" dirty="0" smtClean="0"/>
              <a:t> 4,5;   </a:t>
            </a:r>
          </a:p>
          <a:p>
            <a:pPr>
              <a:buNone/>
            </a:pPr>
            <a:r>
              <a:rPr lang="ru-RU" sz="8600" dirty="0" smtClean="0"/>
              <a:t>б) –0,75 </a:t>
            </a:r>
            <a:r>
              <a:rPr lang="en-US" sz="8600" dirty="0" smtClean="0">
                <a:solidFill>
                  <a:srgbClr val="FF0000"/>
                </a:solidFill>
              </a:rPr>
              <a:t>&lt;</a:t>
            </a:r>
            <a:r>
              <a:rPr lang="ru-RU" sz="8600" dirty="0" smtClean="0"/>
              <a:t>  0,6;   </a:t>
            </a:r>
          </a:p>
          <a:p>
            <a:pPr>
              <a:buNone/>
            </a:pPr>
            <a:r>
              <a:rPr lang="ru-RU" sz="8600" dirty="0" smtClean="0"/>
              <a:t>в) 3,5 </a:t>
            </a:r>
            <a:r>
              <a:rPr lang="ru-RU" sz="8600" dirty="0" smtClean="0">
                <a:solidFill>
                  <a:srgbClr val="FF0000"/>
                </a:solidFill>
              </a:rPr>
              <a:t> </a:t>
            </a:r>
            <a:r>
              <a:rPr lang="en-US" sz="8600" dirty="0" smtClean="0">
                <a:solidFill>
                  <a:srgbClr val="FF0000"/>
                </a:solidFill>
              </a:rPr>
              <a:t>&gt;</a:t>
            </a:r>
            <a:r>
              <a:rPr lang="ru-RU" sz="8600" dirty="0" smtClean="0">
                <a:solidFill>
                  <a:srgbClr val="FF0000"/>
                </a:solidFill>
              </a:rPr>
              <a:t> </a:t>
            </a:r>
            <a:r>
              <a:rPr lang="ru-RU" sz="8600" dirty="0" smtClean="0"/>
              <a:t>– 9,75;   </a:t>
            </a:r>
          </a:p>
          <a:p>
            <a:pPr>
              <a:buNone/>
            </a:pPr>
            <a:r>
              <a:rPr lang="ru-RU" sz="8600" dirty="0" smtClean="0"/>
              <a:t>г) – 6,3  </a:t>
            </a:r>
            <a:r>
              <a:rPr lang="en-US" sz="8600" dirty="0" smtClean="0">
                <a:solidFill>
                  <a:srgbClr val="FF0000"/>
                </a:solidFill>
              </a:rPr>
              <a:t>&gt;</a:t>
            </a:r>
            <a:r>
              <a:rPr lang="ru-RU" sz="8600" dirty="0" smtClean="0"/>
              <a:t> – 9,2.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280920" cy="46085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i="1" dirty="0" smtClean="0">
                <a:solidFill>
                  <a:schemeClr val="tx1"/>
                </a:solidFill>
              </a:rPr>
              <a:t>                     </a:t>
            </a:r>
            <a:r>
              <a:rPr lang="ru-RU" sz="11200" i="1" u="sng" dirty="0" smtClean="0">
                <a:solidFill>
                  <a:schemeClr val="tx1"/>
                </a:solidFill>
              </a:rPr>
              <a:t>Задание № </a:t>
            </a:r>
            <a:r>
              <a:rPr lang="en-US" sz="11200" i="1" u="sng" dirty="0" smtClean="0">
                <a:solidFill>
                  <a:schemeClr val="tx1"/>
                </a:solidFill>
              </a:rPr>
              <a:t>2</a:t>
            </a:r>
            <a:r>
              <a:rPr lang="ru-RU" sz="11200" u="sng" dirty="0" smtClean="0">
                <a:solidFill>
                  <a:schemeClr val="tx1"/>
                </a:solidFill>
              </a:rPr>
              <a:t>.</a:t>
            </a:r>
            <a:r>
              <a:rPr lang="ru-RU" sz="112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buNone/>
            </a:pPr>
            <a:endParaRPr lang="ru-RU" sz="8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1200" dirty="0" smtClean="0"/>
              <a:t>Найди ошибки и запиши правильно :</a:t>
            </a:r>
          </a:p>
          <a:p>
            <a:pPr>
              <a:buNone/>
            </a:pPr>
            <a:endParaRPr lang="ru-RU" sz="8600" dirty="0" smtClean="0"/>
          </a:p>
          <a:p>
            <a:pPr>
              <a:buNone/>
            </a:pPr>
            <a:r>
              <a:rPr lang="ru-RU" sz="11200" b="1" dirty="0" smtClean="0"/>
              <a:t>1) </a:t>
            </a:r>
            <a:r>
              <a:rPr lang="ru-RU" sz="11200" dirty="0" smtClean="0"/>
              <a:t>0,1 + (– 2,3) = – 2,2;   </a:t>
            </a:r>
            <a:r>
              <a:rPr lang="en-US" sz="11200" dirty="0" smtClean="0"/>
              <a:t> </a:t>
            </a:r>
            <a:r>
              <a:rPr lang="ru-RU" sz="11200" b="1" dirty="0" smtClean="0"/>
              <a:t>6) </a:t>
            </a:r>
            <a:r>
              <a:rPr lang="ru-RU" sz="11200" dirty="0" smtClean="0"/>
              <a:t>0,5 – 1,2 = 0,7; </a:t>
            </a:r>
          </a:p>
          <a:p>
            <a:pPr>
              <a:buNone/>
            </a:pPr>
            <a:r>
              <a:rPr lang="ru-RU" sz="11200" b="1" dirty="0" smtClean="0"/>
              <a:t>2) </a:t>
            </a:r>
            <a:r>
              <a:rPr lang="ru-RU" sz="11200" dirty="0" smtClean="0"/>
              <a:t>0,3  (– 2,5) =  0,75;     </a:t>
            </a:r>
            <a:r>
              <a:rPr lang="ru-RU" sz="11200" b="1" dirty="0" smtClean="0"/>
              <a:t>7) </a:t>
            </a:r>
            <a:r>
              <a:rPr lang="ru-RU" sz="11200" dirty="0" smtClean="0"/>
              <a:t>– 9,6 : (– 0,3) = –32;   </a:t>
            </a:r>
          </a:p>
          <a:p>
            <a:pPr>
              <a:buNone/>
            </a:pPr>
            <a:r>
              <a:rPr lang="ru-RU" sz="11200" b="1" dirty="0" smtClean="0"/>
              <a:t>3) </a:t>
            </a:r>
            <a:r>
              <a:rPr lang="ru-RU" sz="11200" dirty="0" smtClean="0"/>
              <a:t>– 2,5 – 2,1 = – 4,6;       </a:t>
            </a:r>
            <a:r>
              <a:rPr lang="ru-RU" sz="11200" b="1" dirty="0" smtClean="0"/>
              <a:t>8) </a:t>
            </a:r>
            <a:r>
              <a:rPr lang="ru-RU" sz="11200" dirty="0" smtClean="0"/>
              <a:t>– 1,3 * (– 3) = 3,9;  </a:t>
            </a:r>
          </a:p>
          <a:p>
            <a:pPr>
              <a:buNone/>
            </a:pPr>
            <a:r>
              <a:rPr lang="ru-RU" sz="11200" b="1" dirty="0" smtClean="0"/>
              <a:t>4) </a:t>
            </a:r>
            <a:r>
              <a:rPr lang="ru-RU" sz="11200" dirty="0" smtClean="0"/>
              <a:t>– 8,4 : 0,2 = – 42;        </a:t>
            </a:r>
            <a:r>
              <a:rPr lang="ru-RU" sz="11200" b="1" dirty="0" smtClean="0"/>
              <a:t>9) </a:t>
            </a:r>
            <a:r>
              <a:rPr lang="ru-RU" sz="11200" dirty="0" smtClean="0"/>
              <a:t>– 3,4 + 5,9 = – 2,5;   </a:t>
            </a:r>
          </a:p>
          <a:p>
            <a:pPr>
              <a:buNone/>
            </a:pPr>
            <a:r>
              <a:rPr lang="ru-RU" sz="11200" b="1" dirty="0" smtClean="0"/>
              <a:t>5) </a:t>
            </a:r>
            <a:r>
              <a:rPr lang="ru-RU" sz="11200" dirty="0" smtClean="0"/>
              <a:t>1,5 – 0,2 = 1,3;    </a:t>
            </a:r>
            <a:r>
              <a:rPr lang="en-US" sz="11200" dirty="0" smtClean="0"/>
              <a:t>     </a:t>
            </a:r>
            <a:r>
              <a:rPr lang="ru-RU" sz="11200" dirty="0" smtClean="0"/>
              <a:t> </a:t>
            </a:r>
            <a:r>
              <a:rPr lang="ru-RU" sz="11200" b="1" dirty="0" smtClean="0"/>
              <a:t>10) </a:t>
            </a:r>
            <a:r>
              <a:rPr lang="ru-RU" sz="11200" dirty="0" smtClean="0"/>
              <a:t>– 7,5 : 7,5 + 4,7 = 3,7.</a:t>
            </a:r>
          </a:p>
          <a:p>
            <a:endParaRPr lang="ru-RU" sz="1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280920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i="1" dirty="0" smtClean="0">
                <a:solidFill>
                  <a:schemeClr val="tx1"/>
                </a:solidFill>
              </a:rPr>
              <a:t>                </a:t>
            </a:r>
            <a:r>
              <a:rPr lang="ru-RU" sz="3600" dirty="0" smtClean="0">
                <a:solidFill>
                  <a:srgbClr val="FF0000"/>
                </a:solidFill>
              </a:rPr>
              <a:t>Проверяем!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2) </a:t>
            </a:r>
            <a:r>
              <a:rPr lang="ru-RU" sz="3600" dirty="0" smtClean="0"/>
              <a:t>0,3  (– 2,5) = </a:t>
            </a:r>
            <a:r>
              <a:rPr lang="en-US" sz="3600" dirty="0" smtClean="0">
                <a:solidFill>
                  <a:srgbClr val="FF0000"/>
                </a:solidFill>
              </a:rPr>
              <a:t>-</a:t>
            </a:r>
            <a:r>
              <a:rPr lang="ru-RU" sz="3600" dirty="0" smtClean="0">
                <a:solidFill>
                  <a:srgbClr val="FF0000"/>
                </a:solidFill>
              </a:rPr>
              <a:t> 0,75</a:t>
            </a:r>
            <a:r>
              <a:rPr lang="ru-RU" sz="3600" dirty="0" smtClean="0"/>
              <a:t>;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6) </a:t>
            </a:r>
            <a:r>
              <a:rPr lang="ru-RU" sz="3600" dirty="0" smtClean="0"/>
              <a:t>0,5 – 1,2 = </a:t>
            </a:r>
            <a:r>
              <a:rPr lang="en-US" sz="3600" dirty="0" smtClean="0">
                <a:solidFill>
                  <a:srgbClr val="FF0000"/>
                </a:solidFill>
              </a:rPr>
              <a:t>- </a:t>
            </a:r>
            <a:r>
              <a:rPr lang="ru-RU" sz="3600" dirty="0" smtClean="0">
                <a:solidFill>
                  <a:srgbClr val="FF0000"/>
                </a:solidFill>
              </a:rPr>
              <a:t>0,7</a:t>
            </a:r>
            <a:r>
              <a:rPr lang="ru-RU" sz="3600" dirty="0" smtClean="0"/>
              <a:t>;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7) </a:t>
            </a:r>
            <a:r>
              <a:rPr lang="ru-RU" sz="3600" dirty="0" smtClean="0"/>
              <a:t>– 9,6 : (– 0,3) = </a:t>
            </a:r>
            <a:r>
              <a:rPr lang="ru-RU" sz="3600" dirty="0" smtClean="0">
                <a:solidFill>
                  <a:srgbClr val="FF0000"/>
                </a:solidFill>
              </a:rPr>
              <a:t>32</a:t>
            </a:r>
            <a:r>
              <a:rPr lang="ru-RU" sz="3600" dirty="0" smtClean="0"/>
              <a:t>;  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9) </a:t>
            </a:r>
            <a:r>
              <a:rPr lang="ru-RU" sz="3600" dirty="0" smtClean="0"/>
              <a:t>– 3,4 + 5,9 =  </a:t>
            </a:r>
            <a:r>
              <a:rPr lang="ru-RU" sz="3600" dirty="0" smtClean="0">
                <a:solidFill>
                  <a:srgbClr val="FF0000"/>
                </a:solidFill>
              </a:rPr>
              <a:t>2,5</a:t>
            </a:r>
            <a:r>
              <a:rPr lang="ru-RU" sz="3600" dirty="0" smtClean="0"/>
              <a:t>;   </a:t>
            </a:r>
          </a:p>
          <a:p>
            <a:endParaRPr lang="ru-RU" sz="1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Работаем в парах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280920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i="1" dirty="0" smtClean="0">
                <a:solidFill>
                  <a:schemeClr val="tx1"/>
                </a:solidFill>
              </a:rPr>
              <a:t>             </a:t>
            </a:r>
            <a:r>
              <a:rPr lang="ru-RU" sz="2800" i="1" dirty="0" smtClean="0">
                <a:solidFill>
                  <a:schemeClr val="tx1"/>
                </a:solidFill>
              </a:rPr>
              <a:t>    </a:t>
            </a:r>
            <a:r>
              <a:rPr lang="ru-RU" sz="2800" i="1" u="sng" dirty="0" smtClean="0">
                <a:solidFill>
                  <a:schemeClr val="tx1"/>
                </a:solidFill>
              </a:rPr>
              <a:t>Задание № 3 (ВПР)</a:t>
            </a:r>
            <a:r>
              <a:rPr lang="ru-RU" sz="2800" u="sng" dirty="0" smtClean="0">
                <a:solidFill>
                  <a:schemeClr val="tx1"/>
                </a:solidFill>
              </a:rPr>
              <a:t>.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/>
              <a:t>Вычисли:</a:t>
            </a:r>
            <a:endParaRPr lang="en-US" sz="2800" b="1" dirty="0" smtClean="0"/>
          </a:p>
          <a:p>
            <a:pPr>
              <a:buNone/>
            </a:pPr>
            <a:r>
              <a:rPr lang="ru-RU" sz="2800" b="1" dirty="0" smtClean="0"/>
              <a:t>а) </a:t>
            </a:r>
            <a:r>
              <a:rPr lang="ru-RU" sz="2800" dirty="0" smtClean="0"/>
              <a:t>5,2*2,3 – 15,2*2,3;</a:t>
            </a:r>
          </a:p>
          <a:p>
            <a:pPr>
              <a:buNone/>
            </a:pPr>
            <a:r>
              <a:rPr lang="ru-RU" sz="2800" b="1" dirty="0" smtClean="0"/>
              <a:t>б) </a:t>
            </a:r>
            <a:r>
              <a:rPr lang="ru-RU" sz="2800" dirty="0" smtClean="0"/>
              <a:t>108,75+32,6–(44,9+108,75);</a:t>
            </a:r>
          </a:p>
          <a:p>
            <a:pPr>
              <a:buNone/>
            </a:pPr>
            <a:r>
              <a:rPr lang="ru-RU" sz="2800" b="1" dirty="0" smtClean="0"/>
              <a:t>в) </a:t>
            </a:r>
            <a:r>
              <a:rPr lang="ru-RU" sz="2800" dirty="0" smtClean="0"/>
              <a:t>(5,4–8,1):0,6. </a:t>
            </a:r>
          </a:p>
          <a:p>
            <a:endParaRPr lang="ru-RU" sz="1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80920" cy="46085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i="1" dirty="0" smtClean="0">
                <a:solidFill>
                  <a:schemeClr val="tx1"/>
                </a:solidFill>
              </a:rPr>
              <a:t>             </a:t>
            </a:r>
            <a:r>
              <a:rPr lang="ru-RU" sz="2800" i="1" dirty="0" smtClean="0">
                <a:solidFill>
                  <a:schemeClr val="tx1"/>
                </a:solidFill>
              </a:rPr>
              <a:t>   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tx1"/>
                </a:solidFill>
              </a:rPr>
              <a:t>                         </a:t>
            </a:r>
            <a:r>
              <a:rPr lang="ru-RU" sz="3300" dirty="0" smtClean="0">
                <a:solidFill>
                  <a:srgbClr val="FF0000"/>
                </a:solidFill>
              </a:rPr>
              <a:t>Проверяем!</a:t>
            </a:r>
          </a:p>
          <a:p>
            <a:pPr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b="1" dirty="0" smtClean="0"/>
              <a:t>а) </a:t>
            </a:r>
            <a:r>
              <a:rPr lang="ru-RU" sz="2800" dirty="0" smtClean="0"/>
              <a:t>5,2*2,3 – 15,2*2,3=2,3*(5,2-15,2)=2,3*(-10)= </a:t>
            </a:r>
            <a:r>
              <a:rPr lang="ru-RU" sz="2800" dirty="0" smtClean="0">
                <a:solidFill>
                  <a:srgbClr val="FF0000"/>
                </a:solidFill>
              </a:rPr>
              <a:t>-23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b="1" dirty="0" smtClean="0"/>
              <a:t> </a:t>
            </a:r>
          </a:p>
          <a:p>
            <a:pPr>
              <a:buNone/>
            </a:pPr>
            <a:r>
              <a:rPr lang="ru-RU" sz="2800" b="1" dirty="0" smtClean="0"/>
              <a:t>б) </a:t>
            </a:r>
            <a:r>
              <a:rPr lang="ru-RU" sz="2800" dirty="0" smtClean="0"/>
              <a:t>108,75 + 32,6 –(44,9 + 108,75)=</a:t>
            </a:r>
          </a:p>
          <a:p>
            <a:pPr>
              <a:buNone/>
            </a:pPr>
            <a:r>
              <a:rPr lang="ru-RU" sz="2800" dirty="0" smtClean="0"/>
              <a:t>=108,75 + 32,6 - 44,9 - 108,75 = </a:t>
            </a:r>
            <a:r>
              <a:rPr lang="ru-RU" sz="2800" dirty="0" smtClean="0">
                <a:solidFill>
                  <a:srgbClr val="FF0000"/>
                </a:solidFill>
              </a:rPr>
              <a:t>-12,3</a:t>
            </a:r>
            <a:r>
              <a:rPr lang="ru-RU" sz="2800" dirty="0" smtClean="0"/>
              <a:t>;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в) </a:t>
            </a:r>
            <a:r>
              <a:rPr lang="ru-RU" sz="2800" dirty="0" smtClean="0"/>
              <a:t>(5,4–8,1):</a:t>
            </a:r>
            <a:r>
              <a:rPr lang="ru-RU" sz="2800" dirty="0" smtClean="0"/>
              <a:t>0,6</a:t>
            </a:r>
            <a:r>
              <a:rPr lang="en-US" sz="2800" dirty="0" smtClean="0"/>
              <a:t>= </a:t>
            </a:r>
            <a:r>
              <a:rPr lang="en-US" sz="2800" dirty="0" smtClean="0">
                <a:solidFill>
                  <a:srgbClr val="FF0000"/>
                </a:solidFill>
              </a:rPr>
              <a:t>-4,5</a:t>
            </a:r>
            <a:r>
              <a:rPr lang="ru-RU" sz="2800" dirty="0" smtClean="0"/>
              <a:t>.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1) 5,4-8,1=-2,7,</a:t>
            </a:r>
          </a:p>
          <a:p>
            <a:pPr>
              <a:buNone/>
            </a:pPr>
            <a:r>
              <a:rPr lang="ru-RU" sz="2800" dirty="0" smtClean="0"/>
              <a:t>    2) -2,7:0,6=-27:6</a:t>
            </a:r>
            <a:r>
              <a:rPr lang="ru-RU" sz="2800" dirty="0" smtClean="0"/>
              <a:t>=</a:t>
            </a:r>
            <a:r>
              <a:rPr lang="en-US" sz="2800" dirty="0" smtClean="0"/>
              <a:t> - </a:t>
            </a:r>
            <a:r>
              <a:rPr lang="ru-RU" sz="2800" dirty="0" smtClean="0"/>
              <a:t>4,5.</a:t>
            </a:r>
            <a:endParaRPr lang="ru-RU" sz="2800" dirty="0" smtClean="0"/>
          </a:p>
          <a:p>
            <a:endParaRPr lang="ru-RU" sz="1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72816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Критерии оценивания: 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3 </a:t>
            </a:r>
            <a:r>
              <a:rPr lang="ru-RU" sz="2400" dirty="0" smtClean="0"/>
              <a:t>правильных ответа  </a:t>
            </a:r>
            <a:r>
              <a:rPr lang="ru-RU" sz="2400" dirty="0" smtClean="0"/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5</a:t>
            </a:r>
            <a:r>
              <a:rPr lang="ru-RU" sz="2400" dirty="0" smtClean="0"/>
              <a:t> баллов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2 </a:t>
            </a:r>
            <a:r>
              <a:rPr lang="ru-RU" sz="2400" dirty="0" smtClean="0"/>
              <a:t>правильных ответа –  </a:t>
            </a:r>
            <a:r>
              <a:rPr lang="ru-RU" sz="2400" dirty="0" smtClean="0">
                <a:solidFill>
                  <a:srgbClr val="FF0000"/>
                </a:solidFill>
              </a:rPr>
              <a:t>4</a:t>
            </a:r>
            <a:r>
              <a:rPr lang="ru-RU" sz="2400" dirty="0" smtClean="0"/>
              <a:t> балла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1 </a:t>
            </a:r>
            <a:r>
              <a:rPr lang="ru-RU" sz="2400" dirty="0" smtClean="0"/>
              <a:t>правильный ответ   </a:t>
            </a:r>
            <a:r>
              <a:rPr lang="ru-RU" sz="2400" dirty="0" smtClean="0"/>
              <a:t>–  </a:t>
            </a:r>
            <a:r>
              <a:rPr lang="ru-RU" sz="2400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/>
              <a:t> </a:t>
            </a:r>
            <a:r>
              <a:rPr lang="ru-RU" sz="2400" dirty="0" smtClean="0"/>
              <a:t>балла</a:t>
            </a:r>
            <a:endParaRPr lang="ru-RU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Разберём вместе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i="1" dirty="0" smtClean="0">
                <a:solidFill>
                  <a:schemeClr val="tx1"/>
                </a:solidFill>
              </a:rPr>
              <a:t>                   </a:t>
            </a:r>
            <a:r>
              <a:rPr lang="ru-RU" sz="2800" i="1" u="sng" dirty="0" smtClean="0">
                <a:solidFill>
                  <a:schemeClr val="tx1"/>
                </a:solidFill>
              </a:rPr>
              <a:t>Задание № 4(ВПР)</a:t>
            </a:r>
            <a:r>
              <a:rPr lang="ru-RU" sz="2800" u="sng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ru-RU" sz="2800" u="sn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/>
              <a:t>Найдите значение выражения:   </a:t>
            </a:r>
          </a:p>
          <a:p>
            <a:pPr>
              <a:buNone/>
            </a:pPr>
            <a:r>
              <a:rPr lang="ru-RU" sz="2800" dirty="0" smtClean="0"/>
              <a:t>(0,24 – 0,08 *(–2,3)) : (– 0,4).</a:t>
            </a:r>
          </a:p>
          <a:p>
            <a:pPr>
              <a:buNone/>
            </a:pPr>
            <a:r>
              <a:rPr lang="ru-RU" sz="2800" dirty="0" smtClean="0"/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980728"/>
            <a:ext cx="6347713" cy="216024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051720" y="476672"/>
            <a:ext cx="2810273" cy="1340417"/>
          </a:xfrm>
          <a:prstGeom prst="irregularSeal2">
            <a:avLst/>
          </a:prstGeom>
          <a:solidFill>
            <a:srgbClr val="F838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-0,75</a:t>
            </a:r>
            <a:endParaRPr lang="ru-RU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ятно 1 4"/>
          <p:cNvSpPr/>
          <p:nvPr/>
        </p:nvSpPr>
        <p:spPr>
          <a:xfrm rot="1032948">
            <a:off x="7309393" y="2522003"/>
            <a:ext cx="1349213" cy="1184780"/>
          </a:xfrm>
          <a:prstGeom prst="irregularSeal1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1,3</a:t>
            </a:r>
            <a:endParaRPr lang="ru-RU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но 2 5"/>
          <p:cNvSpPr/>
          <p:nvPr/>
        </p:nvSpPr>
        <p:spPr>
          <a:xfrm rot="20786381">
            <a:off x="96779" y="176743"/>
            <a:ext cx="1628775" cy="1019175"/>
          </a:xfrm>
          <a:prstGeom prst="irregularSeal2">
            <a:avLst/>
          </a:prstGeom>
          <a:solidFill>
            <a:srgbClr val="EE42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0,25</a:t>
            </a:r>
            <a:endParaRPr lang="ru-RU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но 1 6"/>
          <p:cNvSpPr/>
          <p:nvPr/>
        </p:nvSpPr>
        <p:spPr>
          <a:xfrm rot="729683">
            <a:off x="5920229" y="456586"/>
            <a:ext cx="2008458" cy="1392052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-3,25</a:t>
            </a:r>
            <a:endParaRPr lang="ru-RU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но 1 7"/>
          <p:cNvSpPr/>
          <p:nvPr/>
        </p:nvSpPr>
        <p:spPr>
          <a:xfrm rot="20964077">
            <a:off x="6641815" y="4815627"/>
            <a:ext cx="1869256" cy="1539111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-0,53</a:t>
            </a:r>
            <a:endParaRPr lang="ru-RU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ятно 1 8"/>
          <p:cNvSpPr/>
          <p:nvPr/>
        </p:nvSpPr>
        <p:spPr>
          <a:xfrm rot="20848693">
            <a:off x="2721892" y="5722457"/>
            <a:ext cx="1281031" cy="100866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- 1,75</a:t>
            </a:r>
            <a:endParaRPr lang="ru-RU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ятно 1 9"/>
          <p:cNvSpPr/>
          <p:nvPr/>
        </p:nvSpPr>
        <p:spPr>
          <a:xfrm rot="562497">
            <a:off x="3910184" y="3798376"/>
            <a:ext cx="2027630" cy="1765718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-2,5</a:t>
            </a:r>
            <a:endParaRPr lang="ru-RU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293096"/>
            <a:ext cx="3023616" cy="18166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1560" y="1988840"/>
            <a:ext cx="72474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i="1" dirty="0" smtClean="0">
                <a:solidFill>
                  <a:srgbClr val="FF0000"/>
                </a:solidFill>
              </a:rPr>
              <a:t>Десятичные дроби</a:t>
            </a:r>
          </a:p>
          <a:p>
            <a:r>
              <a:rPr lang="ru-RU" sz="5400" i="1" dirty="0" smtClean="0">
                <a:solidFill>
                  <a:srgbClr val="FF0000"/>
                </a:solidFill>
              </a:rPr>
              <a:t> произвольного знака</a:t>
            </a:r>
            <a:endParaRPr lang="ru-RU" sz="5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Ответы к тесту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069"/>
                <a:gridCol w="1058069"/>
                <a:gridCol w="1058069"/>
                <a:gridCol w="1058069"/>
                <a:gridCol w="1058069"/>
                <a:gridCol w="105806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- 1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- 2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Ответы к тесту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069"/>
                <a:gridCol w="1058069"/>
                <a:gridCol w="1058069"/>
                <a:gridCol w="1058069"/>
                <a:gridCol w="1058069"/>
                <a:gridCol w="105806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- 1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- 2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393305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Критерии оценивания: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5 </a:t>
            </a:r>
            <a:r>
              <a:rPr lang="ru-RU" dirty="0" smtClean="0"/>
              <a:t>правильных </a:t>
            </a:r>
            <a:r>
              <a:rPr lang="ru-RU" dirty="0" smtClean="0"/>
              <a:t>ответов  – </a:t>
            </a:r>
            <a:r>
              <a:rPr lang="ru-RU" dirty="0" smtClean="0">
                <a:solidFill>
                  <a:srgbClr val="FF0000"/>
                </a:solidFill>
              </a:rPr>
              <a:t>5</a:t>
            </a:r>
            <a:r>
              <a:rPr lang="ru-RU" dirty="0" smtClean="0"/>
              <a:t> баллов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4 </a:t>
            </a:r>
            <a:r>
              <a:rPr lang="ru-RU" dirty="0" smtClean="0"/>
              <a:t>правильных ответа   </a:t>
            </a:r>
            <a:r>
              <a:rPr lang="ru-RU" dirty="0" smtClean="0"/>
              <a:t>–  </a:t>
            </a:r>
            <a:r>
              <a:rPr lang="ru-RU" dirty="0" smtClean="0">
                <a:solidFill>
                  <a:srgbClr val="FF0000"/>
                </a:solidFill>
              </a:rPr>
              <a:t>4</a:t>
            </a:r>
            <a:r>
              <a:rPr lang="ru-RU" dirty="0" smtClean="0"/>
              <a:t> балла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3 </a:t>
            </a:r>
            <a:r>
              <a:rPr lang="ru-RU" dirty="0" smtClean="0"/>
              <a:t>правильных ответа   </a:t>
            </a:r>
            <a:r>
              <a:rPr lang="ru-RU" dirty="0" smtClean="0"/>
              <a:t>– 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 балла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2 </a:t>
            </a:r>
            <a:r>
              <a:rPr lang="ru-RU" dirty="0" smtClean="0"/>
              <a:t>правильных ответа   </a:t>
            </a:r>
            <a:r>
              <a:rPr lang="ru-RU" dirty="0" smtClean="0"/>
              <a:t>–  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  <a:r>
              <a:rPr lang="ru-RU" dirty="0" smtClean="0"/>
              <a:t> </a:t>
            </a:r>
            <a:r>
              <a:rPr lang="ru-RU" dirty="0" smtClean="0"/>
              <a:t>балла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 </a:t>
            </a:r>
            <a:r>
              <a:rPr lang="ru-RU" dirty="0" smtClean="0"/>
              <a:t>правильный ответ     </a:t>
            </a:r>
            <a:r>
              <a:rPr lang="ru-RU" dirty="0" smtClean="0">
                <a:solidFill>
                  <a:srgbClr val="FF0000"/>
                </a:solidFill>
              </a:rPr>
              <a:t>-  1 </a:t>
            </a:r>
            <a:r>
              <a:rPr lang="ru-RU" dirty="0" smtClean="0"/>
              <a:t>балл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Повторяем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6347714" cy="38807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               Задание № 5 (ВПР).</a:t>
            </a:r>
          </a:p>
          <a:p>
            <a:pPr>
              <a:buNone/>
            </a:pPr>
            <a:r>
              <a:rPr lang="ru-RU" sz="2800" dirty="0" smtClean="0"/>
              <a:t>        Ваня потратил в компьютерном магазине 600 рублей. На покупку кабеля он израсходовал 15% этой суммы, а на покупку мыши — 30% этой суммы. Сколько рублей стоили остальные товары, купленные Ваней?   Запишите решение и ответ.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Выставляем оценки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i="1" dirty="0" smtClean="0"/>
              <a:t>     </a:t>
            </a:r>
            <a:r>
              <a:rPr lang="ru-RU" sz="2800" i="1" dirty="0" smtClean="0">
                <a:solidFill>
                  <a:srgbClr val="FF0000"/>
                </a:solidFill>
              </a:rPr>
              <a:t>19-20</a:t>
            </a:r>
            <a:r>
              <a:rPr lang="ru-RU" sz="2800" i="1" dirty="0" smtClean="0"/>
              <a:t> баллов </a:t>
            </a:r>
            <a:r>
              <a:rPr lang="ru-RU" sz="2800" i="1" dirty="0" smtClean="0"/>
              <a:t>– оценка «</a:t>
            </a:r>
            <a:r>
              <a:rPr lang="ru-RU" sz="2800" i="1" dirty="0" smtClean="0">
                <a:solidFill>
                  <a:srgbClr val="FF0000"/>
                </a:solidFill>
              </a:rPr>
              <a:t>5</a:t>
            </a:r>
            <a:r>
              <a:rPr lang="ru-RU" sz="2800" i="1" dirty="0" smtClean="0"/>
              <a:t>»</a:t>
            </a:r>
          </a:p>
          <a:p>
            <a:pPr>
              <a:buNone/>
            </a:pPr>
            <a:r>
              <a:rPr lang="ru-RU" sz="2800" i="1" dirty="0" smtClean="0"/>
              <a:t>     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15-18</a:t>
            </a:r>
            <a:r>
              <a:rPr lang="ru-RU" sz="2800" i="1" dirty="0" smtClean="0"/>
              <a:t> </a:t>
            </a:r>
            <a:r>
              <a:rPr lang="ru-RU" sz="2800" i="1" dirty="0" smtClean="0"/>
              <a:t>баллов – оценка «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2800" i="1" dirty="0" smtClean="0"/>
              <a:t>»</a:t>
            </a:r>
          </a:p>
          <a:p>
            <a:pPr>
              <a:buNone/>
            </a:pPr>
            <a:r>
              <a:rPr lang="ru-RU" sz="2800" i="1" dirty="0" smtClean="0"/>
              <a:t>     </a:t>
            </a:r>
            <a:r>
              <a:rPr lang="ru-RU" sz="2800" i="1" dirty="0" smtClean="0">
                <a:solidFill>
                  <a:schemeClr val="accent4">
                    <a:lumMod val="75000"/>
                  </a:schemeClr>
                </a:solidFill>
              </a:rPr>
              <a:t>10-14</a:t>
            </a:r>
            <a:r>
              <a:rPr lang="ru-RU" sz="2800" i="1" dirty="0" smtClean="0"/>
              <a:t> </a:t>
            </a:r>
            <a:r>
              <a:rPr lang="ru-RU" sz="2800" i="1" dirty="0" smtClean="0"/>
              <a:t>баллов – оценка «</a:t>
            </a:r>
            <a:r>
              <a:rPr lang="ru-RU" sz="2800" i="1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2800" i="1" dirty="0" smtClean="0"/>
              <a:t>»</a:t>
            </a:r>
          </a:p>
          <a:p>
            <a:pPr>
              <a:buNone/>
            </a:pPr>
            <a:r>
              <a:rPr lang="ru-RU" sz="2800" i="1" dirty="0" smtClean="0"/>
              <a:t>      </a:t>
            </a:r>
            <a:r>
              <a:rPr lang="ru-RU" sz="2800" i="1" dirty="0" smtClean="0">
                <a:solidFill>
                  <a:srgbClr val="7030A0"/>
                </a:solidFill>
              </a:rPr>
              <a:t>меньше 10 </a:t>
            </a:r>
            <a:r>
              <a:rPr lang="ru-RU" sz="2800" i="1" dirty="0" smtClean="0"/>
              <a:t>баллов – оценка «</a:t>
            </a:r>
            <a:r>
              <a:rPr lang="ru-RU" sz="2800" i="1" dirty="0" smtClean="0">
                <a:solidFill>
                  <a:srgbClr val="7030A0"/>
                </a:solidFill>
              </a:rPr>
              <a:t>2</a:t>
            </a:r>
            <a:r>
              <a:rPr lang="ru-RU" sz="2800" i="1" dirty="0" smtClean="0"/>
              <a:t>»</a:t>
            </a:r>
            <a:endParaRPr lang="ru-RU" sz="28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Домашнее задание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       № 888(</a:t>
            </a:r>
            <a:r>
              <a:rPr lang="ru-RU" sz="2400" dirty="0" err="1" smtClean="0"/>
              <a:t>а,б</a:t>
            </a:r>
            <a:r>
              <a:rPr lang="ru-RU" sz="2400" dirty="0" smtClean="0"/>
              <a:t>),  892(</a:t>
            </a:r>
            <a:r>
              <a:rPr lang="ru-RU" sz="2400" dirty="0" err="1" smtClean="0"/>
              <a:t>б,в</a:t>
            </a:r>
            <a:r>
              <a:rPr lang="ru-RU" sz="2400" dirty="0" smtClean="0"/>
              <a:t>),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придумайте и решите  8 примеров на действия с десятичными дробями произвольного знака.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76672"/>
            <a:ext cx="26642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Мне всё </a:t>
            </a:r>
          </a:p>
          <a:p>
            <a:r>
              <a:rPr lang="ru-RU" sz="3200" b="1" dirty="0" smtClean="0">
                <a:solidFill>
                  <a:srgbClr val="00B050"/>
                </a:solidFill>
              </a:rPr>
              <a:t>понятно! </a:t>
            </a:r>
          </a:p>
          <a:p>
            <a:r>
              <a:rPr lang="ru-RU" sz="3200" b="1" dirty="0" smtClean="0">
                <a:solidFill>
                  <a:srgbClr val="00B050"/>
                </a:solidFill>
              </a:rPr>
              <a:t>УРА!</a:t>
            </a:r>
            <a:endParaRPr lang="ru-RU" sz="3200" b="1" dirty="0">
              <a:solidFill>
                <a:srgbClr val="00B050"/>
              </a:solidFill>
            </a:endParaRPr>
          </a:p>
        </p:txBody>
      </p:sp>
      <p:pic>
        <p:nvPicPr>
          <p:cNvPr id="5" name="Рисунок 4" descr="Рисунок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260648"/>
            <a:ext cx="2952328" cy="2263629"/>
          </a:xfrm>
          <a:prstGeom prst="rect">
            <a:avLst/>
          </a:prstGeom>
        </p:spPr>
      </p:pic>
      <p:pic>
        <p:nvPicPr>
          <p:cNvPr id="6" name="Рисунок 5" descr="Рисунок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4232073"/>
            <a:ext cx="2448272" cy="2406776"/>
          </a:xfrm>
          <a:prstGeom prst="rect">
            <a:avLst/>
          </a:prstGeom>
        </p:spPr>
      </p:pic>
      <p:pic>
        <p:nvPicPr>
          <p:cNvPr id="7" name="Рисунок 6" descr="Рисунок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4581128"/>
            <a:ext cx="2866550" cy="17286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83568" y="2636912"/>
            <a:ext cx="30963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</a:rPr>
              <a:t>Не всё ещё понятно. Мне надо поработать.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2420888"/>
            <a:ext cx="34563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Я ничего не понял. Придётся заниматься дополнительно.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" name="Picture 2" descr="https://arhivurokov.ru/multiurok/8/2/3/823da0a2ed3bf1f00cf948bfdd58ca5931976746/img_phpJIsTca_Okruzhayucshij-mir.-2-klass.-Ty-i-tvoi-druzya.Demchenko-N.V_2_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935" y="0"/>
            <a:ext cx="9359153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Цели урока: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8" y="1628800"/>
            <a:ext cx="7778825" cy="441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i="1" dirty="0" smtClean="0"/>
              <a:t> </a:t>
            </a:r>
            <a:r>
              <a:rPr lang="ru-RU" sz="2400" i="1" dirty="0" smtClean="0"/>
              <a:t>- </a:t>
            </a:r>
            <a:r>
              <a:rPr lang="ru-RU" sz="2400" i="1" dirty="0" smtClean="0"/>
              <a:t>повторить и закрепить  правила действий с десятичными дробями;</a:t>
            </a:r>
          </a:p>
          <a:p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 - отработать вычислительные навыки при выполнении действий с десятичными дробями;</a:t>
            </a:r>
          </a:p>
          <a:p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 - развивать навыки самостоятельного применения знаний при выполнении заданий.</a:t>
            </a:r>
          </a:p>
          <a:p>
            <a:endParaRPr lang="ru-RU" sz="24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Проверим!</a:t>
            </a:r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6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-++--+--++</a:t>
            </a:r>
            <a:endParaRPr lang="ru-RU" sz="6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Проверим!</a:t>
            </a:r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6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-++--+--++</a:t>
            </a:r>
            <a:endParaRPr lang="ru-RU" sz="6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132856"/>
            <a:ext cx="6347714" cy="388077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Критерии оценивания: 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9 – 10 </a:t>
            </a:r>
            <a:r>
              <a:rPr lang="ru-RU" sz="2400" dirty="0" smtClean="0"/>
              <a:t>правильных ответов  – </a:t>
            </a:r>
            <a:r>
              <a:rPr lang="ru-RU" sz="2400" dirty="0" smtClean="0">
                <a:solidFill>
                  <a:srgbClr val="FF0000"/>
                </a:solidFill>
              </a:rPr>
              <a:t>5</a:t>
            </a:r>
            <a:r>
              <a:rPr lang="ru-RU" sz="2400" dirty="0" smtClean="0"/>
              <a:t> баллов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7 – 8 </a:t>
            </a:r>
            <a:r>
              <a:rPr lang="ru-RU" sz="2400" dirty="0" smtClean="0"/>
              <a:t>правильных ответов   –  </a:t>
            </a:r>
            <a:r>
              <a:rPr lang="ru-RU" sz="2400" dirty="0" smtClean="0">
                <a:solidFill>
                  <a:srgbClr val="FF0000"/>
                </a:solidFill>
              </a:rPr>
              <a:t>4</a:t>
            </a:r>
            <a:r>
              <a:rPr lang="ru-RU" sz="2400" dirty="0" smtClean="0"/>
              <a:t> балла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5 – 6 </a:t>
            </a:r>
            <a:r>
              <a:rPr lang="ru-RU" sz="2400" dirty="0" smtClean="0"/>
              <a:t>правильных ответов   –  </a:t>
            </a:r>
            <a:r>
              <a:rPr lang="ru-RU" sz="2400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/>
              <a:t> балла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3 </a:t>
            </a:r>
            <a:r>
              <a:rPr lang="ru-RU" sz="2400" dirty="0" smtClean="0">
                <a:solidFill>
                  <a:srgbClr val="FF0000"/>
                </a:solidFill>
              </a:rPr>
              <a:t>– 4 </a:t>
            </a:r>
            <a:r>
              <a:rPr lang="ru-RU" sz="2400" dirty="0" smtClean="0"/>
              <a:t>правильных ответов   –  </a:t>
            </a:r>
            <a:r>
              <a:rPr lang="ru-RU" sz="2400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 балла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1 </a:t>
            </a:r>
            <a:r>
              <a:rPr lang="ru-RU" sz="2400" dirty="0" smtClean="0">
                <a:solidFill>
                  <a:srgbClr val="FF0000"/>
                </a:solidFill>
              </a:rPr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2 </a:t>
            </a:r>
            <a:r>
              <a:rPr lang="ru-RU" sz="2400" dirty="0" smtClean="0"/>
              <a:t>правильных ответов   –  </a:t>
            </a:r>
            <a:r>
              <a:rPr lang="ru-RU" sz="2400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 </a:t>
            </a:r>
            <a:r>
              <a:rPr lang="ru-RU" sz="2400" dirty="0" smtClean="0"/>
              <a:t>балла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Разминка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00808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Вычисли</a:t>
            </a:r>
            <a:r>
              <a:rPr lang="ru-RU" sz="2800" dirty="0" smtClean="0"/>
              <a:t>: </a:t>
            </a:r>
          </a:p>
          <a:p>
            <a:pPr>
              <a:buNone/>
            </a:pPr>
            <a:r>
              <a:rPr lang="ru-RU" sz="2800" dirty="0" smtClean="0"/>
              <a:t>1. –3,5 – 1, 2 =</a:t>
            </a:r>
          </a:p>
          <a:p>
            <a:pPr>
              <a:buNone/>
            </a:pPr>
            <a:r>
              <a:rPr lang="ru-RU" sz="2800" dirty="0" smtClean="0"/>
              <a:t>2.  – 4,5+2,3 =</a:t>
            </a:r>
          </a:p>
          <a:p>
            <a:pPr>
              <a:buNone/>
            </a:pPr>
            <a:r>
              <a:rPr lang="ru-RU" sz="2800" dirty="0" smtClean="0"/>
              <a:t>3.  2*(– 1,3) = </a:t>
            </a:r>
          </a:p>
          <a:p>
            <a:pPr>
              <a:buNone/>
            </a:pPr>
            <a:r>
              <a:rPr lang="ru-RU" sz="2800" dirty="0" smtClean="0"/>
              <a:t>4.  – 4,6 : 0,2 =</a:t>
            </a:r>
          </a:p>
          <a:p>
            <a:pPr>
              <a:buNone/>
            </a:pPr>
            <a:r>
              <a:rPr lang="ru-RU" sz="2800" dirty="0" smtClean="0"/>
              <a:t>5.  – 0,28 : (– 1,4)  =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Разминка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00808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Вычисли</a:t>
            </a:r>
            <a:r>
              <a:rPr lang="ru-RU" sz="2800" dirty="0" smtClean="0"/>
              <a:t>: </a:t>
            </a:r>
          </a:p>
          <a:p>
            <a:pPr>
              <a:buNone/>
            </a:pPr>
            <a:r>
              <a:rPr lang="ru-RU" sz="2800" dirty="0" smtClean="0"/>
              <a:t>1. –3,5 – 1, 2 = – 4,7</a:t>
            </a:r>
          </a:p>
          <a:p>
            <a:pPr>
              <a:buNone/>
            </a:pPr>
            <a:r>
              <a:rPr lang="ru-RU" sz="2800" dirty="0" smtClean="0"/>
              <a:t>2.  – 4,5+2,3 =</a:t>
            </a:r>
          </a:p>
          <a:p>
            <a:pPr>
              <a:buNone/>
            </a:pPr>
            <a:r>
              <a:rPr lang="ru-RU" sz="2800" dirty="0" smtClean="0"/>
              <a:t>3.  2*(– 1,3) =</a:t>
            </a:r>
          </a:p>
          <a:p>
            <a:pPr>
              <a:buNone/>
            </a:pPr>
            <a:r>
              <a:rPr lang="ru-RU" sz="2800" dirty="0" smtClean="0"/>
              <a:t>4.  – 4,6 : 0,2 = </a:t>
            </a:r>
          </a:p>
          <a:p>
            <a:pPr>
              <a:buNone/>
            </a:pPr>
            <a:r>
              <a:rPr lang="ru-RU" sz="2800" dirty="0" smtClean="0"/>
              <a:t>5.  – 0,28 : (– 1,4)  =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Разминка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00808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Вычисли</a:t>
            </a:r>
            <a:r>
              <a:rPr lang="ru-RU" sz="2800" dirty="0" smtClean="0"/>
              <a:t>: </a:t>
            </a:r>
          </a:p>
          <a:p>
            <a:pPr>
              <a:buNone/>
            </a:pPr>
            <a:r>
              <a:rPr lang="ru-RU" sz="2800" dirty="0" smtClean="0"/>
              <a:t>1. –3,5 – 1, 2 = – 4,7</a:t>
            </a:r>
          </a:p>
          <a:p>
            <a:pPr>
              <a:buNone/>
            </a:pPr>
            <a:r>
              <a:rPr lang="ru-RU" sz="2800" dirty="0" smtClean="0"/>
              <a:t>2.  – 4,5+2,3 = – 2,2</a:t>
            </a:r>
          </a:p>
          <a:p>
            <a:pPr>
              <a:buNone/>
            </a:pPr>
            <a:r>
              <a:rPr lang="ru-RU" sz="2800" dirty="0" smtClean="0"/>
              <a:t>3.  2*(– 1,3) =</a:t>
            </a:r>
          </a:p>
          <a:p>
            <a:pPr>
              <a:buNone/>
            </a:pPr>
            <a:r>
              <a:rPr lang="ru-RU" sz="2800" dirty="0" smtClean="0"/>
              <a:t>4.  – 4,6 : 0,2 =</a:t>
            </a:r>
          </a:p>
          <a:p>
            <a:pPr>
              <a:buNone/>
            </a:pPr>
            <a:r>
              <a:rPr lang="ru-RU" sz="2800" dirty="0" smtClean="0"/>
              <a:t>5.  – 0,28 : (– 1,4)  =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Разминка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00808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Вычисли</a:t>
            </a:r>
            <a:r>
              <a:rPr lang="ru-RU" sz="2800" dirty="0" smtClean="0"/>
              <a:t>: </a:t>
            </a:r>
          </a:p>
          <a:p>
            <a:pPr>
              <a:buNone/>
            </a:pPr>
            <a:r>
              <a:rPr lang="ru-RU" sz="2800" dirty="0" smtClean="0"/>
              <a:t>1. –3,5 – 1, 2 = – 4,7</a:t>
            </a:r>
          </a:p>
          <a:p>
            <a:pPr>
              <a:buNone/>
            </a:pPr>
            <a:r>
              <a:rPr lang="ru-RU" sz="2800" dirty="0" smtClean="0"/>
              <a:t>2.  – 4,5+2,3 = – 2,2</a:t>
            </a:r>
          </a:p>
          <a:p>
            <a:pPr>
              <a:buNone/>
            </a:pPr>
            <a:r>
              <a:rPr lang="ru-RU" sz="2800" dirty="0" smtClean="0"/>
              <a:t>3.  2*(– 1,3) = – 2,6         </a:t>
            </a:r>
          </a:p>
          <a:p>
            <a:pPr>
              <a:buNone/>
            </a:pPr>
            <a:r>
              <a:rPr lang="ru-RU" sz="2800" dirty="0" smtClean="0"/>
              <a:t>4.  – 4,6 : 0,2 =</a:t>
            </a:r>
          </a:p>
          <a:p>
            <a:pPr>
              <a:buNone/>
            </a:pPr>
            <a:r>
              <a:rPr lang="ru-RU" sz="2800" dirty="0" smtClean="0"/>
              <a:t>5.  – 0,28 : (– 1,4)  =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1003</Words>
  <Application>Microsoft Office PowerPoint</Application>
  <PresentationFormat>Экран (4:3)</PresentationFormat>
  <Paragraphs>195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Грань</vt:lpstr>
      <vt:lpstr>Вы готовы к уроку и считаете, что эту тему усвоили хорошо. Вам всё будет понятно. </vt:lpstr>
      <vt:lpstr>    </vt:lpstr>
      <vt:lpstr>Цели урока:</vt:lpstr>
      <vt:lpstr>Проверим! -++--+--++</vt:lpstr>
      <vt:lpstr>Проверим! -++--+--++</vt:lpstr>
      <vt:lpstr>Разминка</vt:lpstr>
      <vt:lpstr>Разминка</vt:lpstr>
      <vt:lpstr>Разминка</vt:lpstr>
      <vt:lpstr>Разминка</vt:lpstr>
      <vt:lpstr>Разминка</vt:lpstr>
      <vt:lpstr>Разминка</vt:lpstr>
      <vt:lpstr>Это мы умеем</vt:lpstr>
      <vt:lpstr>Слайд 13</vt:lpstr>
      <vt:lpstr>Слайд 14</vt:lpstr>
      <vt:lpstr>Слайд 15</vt:lpstr>
      <vt:lpstr>Работаем в парах</vt:lpstr>
      <vt:lpstr>Слайд 17</vt:lpstr>
      <vt:lpstr>Слайд 18</vt:lpstr>
      <vt:lpstr>Разберём вместе</vt:lpstr>
      <vt:lpstr>Ответы к тесту</vt:lpstr>
      <vt:lpstr>Ответы к тесту</vt:lpstr>
      <vt:lpstr>Повторяем</vt:lpstr>
      <vt:lpstr>Выставляем оценки</vt:lpstr>
      <vt:lpstr>Домашнее задание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122</cp:revision>
  <dcterms:created xsi:type="dcterms:W3CDTF">2014-07-09T08:50:25Z</dcterms:created>
  <dcterms:modified xsi:type="dcterms:W3CDTF">2019-03-12T13:12:47Z</dcterms:modified>
</cp:coreProperties>
</file>