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4" r:id="rId11"/>
    <p:sldId id="266" r:id="rId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15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185A4A6-E6C2-4AA4-AC57-DEED7EEC6768}" type="datetimeFigureOut">
              <a:rPr lang="ru-RU" smtClean="0"/>
              <a:t>22.02.2019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2ECF39-8FDA-4EDB-96FF-5D04ED135FFA}" type="slidenum">
              <a:rPr lang="ru-RU" smtClean="0"/>
              <a:t>‹#›</a:t>
            </a:fld>
            <a:endParaRPr lang="ru-RU"/>
          </a:p>
        </p:txBody>
      </p:sp>
    </p:spTree>
    <p:extLst>
      <p:ext uri="{BB962C8B-B14F-4D97-AF65-F5344CB8AC3E}">
        <p14:creationId xmlns:p14="http://schemas.microsoft.com/office/powerpoint/2010/main" val="248052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185A4A6-E6C2-4AA4-AC57-DEED7EEC6768}" type="datetimeFigureOut">
              <a:rPr lang="ru-RU" smtClean="0"/>
              <a:t>22.02.2019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2ECF39-8FDA-4EDB-96FF-5D04ED135FFA}" type="slidenum">
              <a:rPr lang="ru-RU" smtClean="0"/>
              <a:t>‹#›</a:t>
            </a:fld>
            <a:endParaRPr lang="ru-RU"/>
          </a:p>
        </p:txBody>
      </p:sp>
    </p:spTree>
    <p:extLst>
      <p:ext uri="{BB962C8B-B14F-4D97-AF65-F5344CB8AC3E}">
        <p14:creationId xmlns:p14="http://schemas.microsoft.com/office/powerpoint/2010/main" val="29790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185A4A6-E6C2-4AA4-AC57-DEED7EEC6768}" type="datetimeFigureOut">
              <a:rPr lang="ru-RU" smtClean="0"/>
              <a:t>22.02.2019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2ECF39-8FDA-4EDB-96FF-5D04ED135FFA}" type="slidenum">
              <a:rPr lang="ru-RU" smtClean="0"/>
              <a:t>‹#›</a:t>
            </a:fld>
            <a:endParaRPr lang="ru-RU"/>
          </a:p>
        </p:txBody>
      </p:sp>
    </p:spTree>
    <p:extLst>
      <p:ext uri="{BB962C8B-B14F-4D97-AF65-F5344CB8AC3E}">
        <p14:creationId xmlns:p14="http://schemas.microsoft.com/office/powerpoint/2010/main" val="1420221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185A4A6-E6C2-4AA4-AC57-DEED7EEC6768}" type="datetimeFigureOut">
              <a:rPr lang="ru-RU" smtClean="0"/>
              <a:t>22.02.2019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2ECF39-8FDA-4EDB-96FF-5D04ED135FFA}" type="slidenum">
              <a:rPr lang="ru-RU" smtClean="0"/>
              <a:t>‹#›</a:t>
            </a:fld>
            <a:endParaRPr lang="ru-RU"/>
          </a:p>
        </p:txBody>
      </p:sp>
    </p:spTree>
    <p:extLst>
      <p:ext uri="{BB962C8B-B14F-4D97-AF65-F5344CB8AC3E}">
        <p14:creationId xmlns:p14="http://schemas.microsoft.com/office/powerpoint/2010/main" val="258390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185A4A6-E6C2-4AA4-AC57-DEED7EEC6768}" type="datetimeFigureOut">
              <a:rPr lang="ru-RU" smtClean="0"/>
              <a:t>22.02.2019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2ECF39-8FDA-4EDB-96FF-5D04ED135FFA}" type="slidenum">
              <a:rPr lang="ru-RU" smtClean="0"/>
              <a:t>‹#›</a:t>
            </a:fld>
            <a:endParaRPr lang="ru-RU"/>
          </a:p>
        </p:txBody>
      </p:sp>
    </p:spTree>
    <p:extLst>
      <p:ext uri="{BB962C8B-B14F-4D97-AF65-F5344CB8AC3E}">
        <p14:creationId xmlns:p14="http://schemas.microsoft.com/office/powerpoint/2010/main" val="4053870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185A4A6-E6C2-4AA4-AC57-DEED7EEC6768}" type="datetimeFigureOut">
              <a:rPr lang="ru-RU" smtClean="0"/>
              <a:t>22.02.2019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42ECF39-8FDA-4EDB-96FF-5D04ED135FFA}" type="slidenum">
              <a:rPr lang="ru-RU" smtClean="0"/>
              <a:t>‹#›</a:t>
            </a:fld>
            <a:endParaRPr lang="ru-RU"/>
          </a:p>
        </p:txBody>
      </p:sp>
    </p:spTree>
    <p:extLst>
      <p:ext uri="{BB962C8B-B14F-4D97-AF65-F5344CB8AC3E}">
        <p14:creationId xmlns:p14="http://schemas.microsoft.com/office/powerpoint/2010/main" val="3223888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185A4A6-E6C2-4AA4-AC57-DEED7EEC6768}" type="datetimeFigureOut">
              <a:rPr lang="ru-RU" smtClean="0"/>
              <a:t>22.02.2019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42ECF39-8FDA-4EDB-96FF-5D04ED135FFA}" type="slidenum">
              <a:rPr lang="ru-RU" smtClean="0"/>
              <a:t>‹#›</a:t>
            </a:fld>
            <a:endParaRPr lang="ru-RU"/>
          </a:p>
        </p:txBody>
      </p:sp>
    </p:spTree>
    <p:extLst>
      <p:ext uri="{BB962C8B-B14F-4D97-AF65-F5344CB8AC3E}">
        <p14:creationId xmlns:p14="http://schemas.microsoft.com/office/powerpoint/2010/main" val="1647785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185A4A6-E6C2-4AA4-AC57-DEED7EEC6768}" type="datetimeFigureOut">
              <a:rPr lang="ru-RU" smtClean="0"/>
              <a:t>22.02.2019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42ECF39-8FDA-4EDB-96FF-5D04ED135FFA}" type="slidenum">
              <a:rPr lang="ru-RU" smtClean="0"/>
              <a:t>‹#›</a:t>
            </a:fld>
            <a:endParaRPr lang="ru-RU"/>
          </a:p>
        </p:txBody>
      </p:sp>
    </p:spTree>
    <p:extLst>
      <p:ext uri="{BB962C8B-B14F-4D97-AF65-F5344CB8AC3E}">
        <p14:creationId xmlns:p14="http://schemas.microsoft.com/office/powerpoint/2010/main" val="473795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185A4A6-E6C2-4AA4-AC57-DEED7EEC6768}" type="datetimeFigureOut">
              <a:rPr lang="ru-RU" smtClean="0"/>
              <a:t>22.02.2019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42ECF39-8FDA-4EDB-96FF-5D04ED135FFA}" type="slidenum">
              <a:rPr lang="ru-RU" smtClean="0"/>
              <a:t>‹#›</a:t>
            </a:fld>
            <a:endParaRPr lang="ru-RU"/>
          </a:p>
        </p:txBody>
      </p:sp>
    </p:spTree>
    <p:extLst>
      <p:ext uri="{BB962C8B-B14F-4D97-AF65-F5344CB8AC3E}">
        <p14:creationId xmlns:p14="http://schemas.microsoft.com/office/powerpoint/2010/main" val="760763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185A4A6-E6C2-4AA4-AC57-DEED7EEC6768}" type="datetimeFigureOut">
              <a:rPr lang="ru-RU" smtClean="0"/>
              <a:t>22.02.2019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42ECF39-8FDA-4EDB-96FF-5D04ED135FFA}" type="slidenum">
              <a:rPr lang="ru-RU" smtClean="0"/>
              <a:t>‹#›</a:t>
            </a:fld>
            <a:endParaRPr lang="ru-RU"/>
          </a:p>
        </p:txBody>
      </p:sp>
    </p:spTree>
    <p:extLst>
      <p:ext uri="{BB962C8B-B14F-4D97-AF65-F5344CB8AC3E}">
        <p14:creationId xmlns:p14="http://schemas.microsoft.com/office/powerpoint/2010/main" val="1956391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185A4A6-E6C2-4AA4-AC57-DEED7EEC6768}" type="datetimeFigureOut">
              <a:rPr lang="ru-RU" smtClean="0"/>
              <a:t>22.02.2019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42ECF39-8FDA-4EDB-96FF-5D04ED135FFA}" type="slidenum">
              <a:rPr lang="ru-RU" smtClean="0"/>
              <a:t>‹#›</a:t>
            </a:fld>
            <a:endParaRPr lang="ru-RU"/>
          </a:p>
        </p:txBody>
      </p:sp>
    </p:spTree>
    <p:extLst>
      <p:ext uri="{BB962C8B-B14F-4D97-AF65-F5344CB8AC3E}">
        <p14:creationId xmlns:p14="http://schemas.microsoft.com/office/powerpoint/2010/main" val="2538149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5A4A6-E6C2-4AA4-AC57-DEED7EEC6768}" type="datetimeFigureOut">
              <a:rPr lang="ru-RU" smtClean="0"/>
              <a:t>22.02.2019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ECF39-8FDA-4EDB-96FF-5D04ED135FFA}" type="slidenum">
              <a:rPr lang="ru-RU" smtClean="0"/>
              <a:t>‹#›</a:t>
            </a:fld>
            <a:endParaRPr lang="ru-RU"/>
          </a:p>
        </p:txBody>
      </p:sp>
    </p:spTree>
    <p:extLst>
      <p:ext uri="{BB962C8B-B14F-4D97-AF65-F5344CB8AC3E}">
        <p14:creationId xmlns:p14="http://schemas.microsoft.com/office/powerpoint/2010/main" val="2981873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1" cy="6862763"/>
          </a:xfrm>
          <a:prstGeom prst="rect">
            <a:avLst/>
          </a:prstGeom>
        </p:spPr>
      </p:pic>
      <p:sp>
        <p:nvSpPr>
          <p:cNvPr id="2" name="Заголовок 1"/>
          <p:cNvSpPr>
            <a:spLocks noGrp="1"/>
          </p:cNvSpPr>
          <p:nvPr>
            <p:ph type="title"/>
          </p:nvPr>
        </p:nvSpPr>
        <p:spPr>
          <a:xfrm>
            <a:off x="839788" y="358820"/>
            <a:ext cx="3932237" cy="1600200"/>
          </a:xfrm>
        </p:spPr>
        <p:txBody>
          <a:bodyPr/>
          <a:lstStyle/>
          <a:p>
            <a:endParaRPr lang="ru-RU" dirty="0"/>
          </a:p>
        </p:txBody>
      </p:sp>
      <p:sp>
        <p:nvSpPr>
          <p:cNvPr id="3" name="Объект 2"/>
          <p:cNvSpPr>
            <a:spLocks noGrp="1"/>
          </p:cNvSpPr>
          <p:nvPr>
            <p:ph idx="1"/>
          </p:nvPr>
        </p:nvSpPr>
        <p:spPr/>
        <p:txBody>
          <a:bodyPr>
            <a:normAutofit/>
          </a:bodyPr>
          <a:lstStyle/>
          <a:p>
            <a:pPr marL="0" indent="0">
              <a:buNone/>
            </a:pPr>
            <a:r>
              <a:rPr lang="ru-RU" b="1" dirty="0" err="1">
                <a:solidFill>
                  <a:schemeClr val="bg1"/>
                </a:solidFill>
              </a:rPr>
              <a:t>Во́льфганг</a:t>
            </a:r>
            <a:r>
              <a:rPr lang="ru-RU" b="1" dirty="0">
                <a:solidFill>
                  <a:schemeClr val="bg1"/>
                </a:solidFill>
              </a:rPr>
              <a:t> </a:t>
            </a:r>
            <a:r>
              <a:rPr lang="ru-RU" b="1" dirty="0" err="1">
                <a:solidFill>
                  <a:schemeClr val="bg1"/>
                </a:solidFill>
              </a:rPr>
              <a:t>Амад</a:t>
            </a:r>
            <a:r>
              <a:rPr lang="en-US" b="1" dirty="0">
                <a:solidFill>
                  <a:schemeClr val="bg1"/>
                </a:solidFill>
              </a:rPr>
              <a:t>é</a:t>
            </a:r>
            <a:r>
              <a:rPr lang="ru-RU" b="1" dirty="0">
                <a:solidFill>
                  <a:schemeClr val="bg1"/>
                </a:solidFill>
              </a:rPr>
              <a:t>й </a:t>
            </a:r>
            <a:r>
              <a:rPr lang="ru-RU" b="1" dirty="0" err="1" smtClean="0">
                <a:solidFill>
                  <a:schemeClr val="bg1"/>
                </a:solidFill>
              </a:rPr>
              <a:t>Мо́царт</a:t>
            </a:r>
            <a:endParaRPr lang="ru-RU" b="1" dirty="0" smtClean="0">
              <a:solidFill>
                <a:schemeClr val="bg1"/>
              </a:solidFill>
            </a:endParaRPr>
          </a:p>
          <a:p>
            <a:pPr marL="0" indent="0">
              <a:buNone/>
            </a:pPr>
            <a:r>
              <a:rPr lang="ru-RU" b="1" dirty="0">
                <a:solidFill>
                  <a:schemeClr val="bg1"/>
                </a:solidFill>
              </a:rPr>
              <a:t>Родился: </a:t>
            </a:r>
            <a:r>
              <a:rPr lang="ru-RU" dirty="0">
                <a:solidFill>
                  <a:schemeClr val="bg1"/>
                </a:solidFill>
              </a:rPr>
              <a:t>27 января 1756 г., </a:t>
            </a:r>
            <a:r>
              <a:rPr lang="ru-RU" dirty="0" smtClean="0">
                <a:solidFill>
                  <a:schemeClr val="bg1"/>
                </a:solidFill>
              </a:rPr>
              <a:t>Зальцбург</a:t>
            </a:r>
            <a:r>
              <a:rPr lang="ru-RU" dirty="0">
                <a:solidFill>
                  <a:schemeClr val="bg1"/>
                </a:solidFill>
              </a:rPr>
              <a:t> </a:t>
            </a:r>
            <a:endParaRPr lang="ru-RU" dirty="0" smtClean="0">
              <a:solidFill>
                <a:schemeClr val="bg1"/>
              </a:solidFill>
            </a:endParaRPr>
          </a:p>
          <a:p>
            <a:pPr marL="0" indent="0">
              <a:buNone/>
            </a:pPr>
            <a:r>
              <a:rPr lang="ru-RU" dirty="0">
                <a:solidFill>
                  <a:schemeClr val="bg1"/>
                </a:solidFill>
              </a:rPr>
              <a:t> </a:t>
            </a:r>
            <a:r>
              <a:rPr lang="ru-RU" b="1" dirty="0">
                <a:solidFill>
                  <a:schemeClr val="bg1"/>
                </a:solidFill>
              </a:rPr>
              <a:t>Умер: </a:t>
            </a:r>
            <a:r>
              <a:rPr lang="ru-RU" dirty="0">
                <a:solidFill>
                  <a:schemeClr val="bg1"/>
                </a:solidFill>
              </a:rPr>
              <a:t>5 декабря 1791 г. (35 лет), Вена, Священная Римская империя</a:t>
            </a:r>
          </a:p>
          <a:p>
            <a:pPr marL="0" indent="0">
              <a:buNone/>
            </a:pPr>
            <a:endParaRPr lang="ru-RU" dirty="0">
              <a:solidFill>
                <a:schemeClr val="bg1"/>
              </a:solidFill>
            </a:endParaRPr>
          </a:p>
        </p:txBody>
      </p:sp>
      <p:sp>
        <p:nvSpPr>
          <p:cNvPr id="4" name="Текст 3"/>
          <p:cNvSpPr>
            <a:spLocks noGrp="1"/>
          </p:cNvSpPr>
          <p:nvPr>
            <p:ph type="body" sz="half" idx="2"/>
          </p:nvPr>
        </p:nvSpPr>
        <p:spPr>
          <a:effectLst>
            <a:reflection stA="99000" endPos="65000" dist="50800" dir="5400000" sy="-100000" algn="bl" rotWithShape="0"/>
          </a:effectLst>
        </p:spPr>
        <p:txBody>
          <a:bodyPr/>
          <a:lstStyle/>
          <a:p>
            <a:endParaRPr lang="ru-RU" dirty="0"/>
          </a:p>
        </p:txBody>
      </p:sp>
      <p:pic>
        <p:nvPicPr>
          <p:cNvPr id="1026" name="Picture 2" descr="https://upload.wikimedia.org/wikipedia/commons/thumb/f/fc/Barbara_Krafft_-_Portr%C3%A4t_Wolfgang_Amadeus_Mozart_%281819%29.jpg/970px-Barbara_Krafft_-_Portr%C3%A4t_Wolfgang_Amadeus_Mozart_%281819%2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86" b="731"/>
          <a:stretch/>
        </p:blipFill>
        <p:spPr bwMode="auto">
          <a:xfrm>
            <a:off x="729463" y="358820"/>
            <a:ext cx="3724263" cy="45919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mocart-malenkaja-nochnaja-serenada-alleg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3116" y="5997553"/>
            <a:ext cx="609600" cy="609600"/>
          </a:xfrm>
          <a:prstGeom prst="rect">
            <a:avLst/>
          </a:prstGeom>
        </p:spPr>
      </p:pic>
    </p:spTree>
    <p:extLst>
      <p:ext uri="{BB962C8B-B14F-4D97-AF65-F5344CB8AC3E}">
        <p14:creationId xmlns:p14="http://schemas.microsoft.com/office/powerpoint/2010/main" val="68341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9" dur="1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7" dur="10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6364" numSld="999" showWhenStopped="0">
                <p:cTn id="36" repeatCount="indefinite"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1"/>
            <a:ext cx="12192001" cy="6851765"/>
          </a:xfrm>
        </p:spPr>
      </p:pic>
      <p:sp>
        <p:nvSpPr>
          <p:cNvPr id="2" name="Заголовок 1"/>
          <p:cNvSpPr>
            <a:spLocks noGrp="1"/>
          </p:cNvSpPr>
          <p:nvPr>
            <p:ph type="title"/>
          </p:nvPr>
        </p:nvSpPr>
        <p:spPr>
          <a:xfrm>
            <a:off x="889462" y="3017520"/>
            <a:ext cx="8139452" cy="908562"/>
          </a:xfrm>
        </p:spPr>
        <p:txBody>
          <a:bodyPr/>
          <a:lstStyle/>
          <a:p>
            <a:endParaRPr lang="ru-RU" dirty="0"/>
          </a:p>
        </p:txBody>
      </p:sp>
      <p:sp>
        <p:nvSpPr>
          <p:cNvPr id="4" name="Объект 3"/>
          <p:cNvSpPr>
            <a:spLocks noGrp="1"/>
          </p:cNvSpPr>
          <p:nvPr>
            <p:ph sz="half" idx="2"/>
          </p:nvPr>
        </p:nvSpPr>
        <p:spPr/>
        <p:txBody>
          <a:bodyPr>
            <a:normAutofit fontScale="55000" lnSpcReduction="20000"/>
          </a:bodyPr>
          <a:lstStyle/>
          <a:p>
            <a:r>
              <a:rPr lang="ru-RU" dirty="0">
                <a:solidFill>
                  <a:schemeClr val="bg1"/>
                </a:solidFill>
              </a:rPr>
              <a:t>В 1791 году у композитора случился небывалый творческий подъем. В это время из-под его пера вышла «Симфония 40», а незадолго до смерти – незавершенный «Реквием</a:t>
            </a:r>
            <a:r>
              <a:rPr lang="ru-RU" dirty="0" smtClean="0">
                <a:solidFill>
                  <a:schemeClr val="bg1"/>
                </a:solidFill>
              </a:rPr>
              <a:t>».</a:t>
            </a:r>
            <a:r>
              <a:rPr lang="ru-RU" dirty="0">
                <a:solidFill>
                  <a:schemeClr val="bg1"/>
                </a:solidFill>
              </a:rPr>
              <a:t> В том же году Моцарт сильно заболел: его мучила слабость, ноги и руки композитора распухли, а вскоре он стал изнемогать и от внезапных приступов рвоты. Смерть Вольфганга наступила 5 декабря 1791 года, ее официальная причина – ревматическая воспалительная лихорадка.</a:t>
            </a:r>
            <a:br>
              <a:rPr lang="ru-RU" dirty="0">
                <a:solidFill>
                  <a:schemeClr val="bg1"/>
                </a:solidFill>
              </a:rPr>
            </a:br>
            <a:endParaRPr lang="ru-RU" dirty="0">
              <a:solidFill>
                <a:schemeClr val="bg1"/>
              </a:solidFill>
            </a:endParaRPr>
          </a:p>
          <a:p>
            <a:r>
              <a:rPr lang="ru-RU" dirty="0">
                <a:solidFill>
                  <a:schemeClr val="bg1"/>
                </a:solidFill>
              </a:rPr>
              <a:t>Впрочем, и по сей день некоторые полагают, что причиной смерти Моцарта стало отравление известным в те времена композитором Антонио Сальери, который, увы, был вовсе не так гениален, как Вольфганг. Отчасти популярность этой версии продиктована соответствующей «маленькой трагедией», написанной Александром Сергеевичем Пушкиным. Однако никакого подтверждения этой версии на настоящий момент найдено не было.</a:t>
            </a:r>
          </a:p>
          <a:p>
            <a:endParaRPr lang="ru-RU" dirty="0">
              <a:solidFill>
                <a:schemeClr val="bg1"/>
              </a:solidFill>
            </a:endParaRPr>
          </a:p>
        </p:txBody>
      </p:sp>
      <p:pic>
        <p:nvPicPr>
          <p:cNvPr id="4098" name="Picture 2" descr="http://repin.info/sites/default/files/pages/79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92" y="777902"/>
            <a:ext cx="5835949" cy="4043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2829889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12192000" cy="6876704"/>
          </a:xfrm>
        </p:spPr>
      </p:pic>
      <p:sp>
        <p:nvSpPr>
          <p:cNvPr id="2" name="Заголовок 1"/>
          <p:cNvSpPr>
            <a:spLocks noGrp="1"/>
          </p:cNvSpPr>
          <p:nvPr>
            <p:ph type="title"/>
          </p:nvPr>
        </p:nvSpPr>
        <p:spPr>
          <a:xfrm>
            <a:off x="838200" y="365125"/>
            <a:ext cx="3525982" cy="5536911"/>
          </a:xfrm>
        </p:spPr>
        <p:txBody>
          <a:bodyPr>
            <a:normAutofit/>
          </a:bodyPr>
          <a:lstStyle/>
          <a:p>
            <a:r>
              <a:rPr lang="ru-RU" sz="2400" dirty="0">
                <a:solidFill>
                  <a:schemeClr val="bg1"/>
                </a:solidFill>
              </a:rPr>
              <a:t>Биографию Моцарта написал новый муж жены композитора</a:t>
            </a:r>
            <a:br>
              <a:rPr lang="ru-RU" sz="2400" dirty="0">
                <a:solidFill>
                  <a:schemeClr val="bg1"/>
                </a:solidFill>
              </a:rPr>
            </a:br>
            <a:r>
              <a:rPr lang="ru-RU" sz="2400" dirty="0">
                <a:solidFill>
                  <a:schemeClr val="bg1"/>
                </a:solidFill>
              </a:rPr>
              <a:t>В честь Моцарта в Зальцбурге был основан университет</a:t>
            </a:r>
            <a:r>
              <a:rPr lang="ru-RU" sz="2400" dirty="0" smtClean="0">
                <a:solidFill>
                  <a:schemeClr val="bg1"/>
                </a:solidFill>
              </a:rPr>
              <a:t>.</a:t>
            </a:r>
            <a:r>
              <a:rPr lang="ru-RU" sz="2400" dirty="0">
                <a:solidFill>
                  <a:schemeClr val="bg1"/>
                </a:solidFill>
              </a:rPr>
              <a:t> </a:t>
            </a:r>
            <a:r>
              <a:rPr lang="ru-RU" sz="2400" dirty="0" err="1">
                <a:solidFill>
                  <a:schemeClr val="bg1"/>
                </a:solidFill>
              </a:rPr>
              <a:t>Вольфгана</a:t>
            </a:r>
            <a:r>
              <a:rPr lang="ru-RU" sz="2400" dirty="0">
                <a:solidFill>
                  <a:schemeClr val="bg1"/>
                </a:solidFill>
              </a:rPr>
              <a:t> Амадея хоронили как бедного человека — в общую могилу</a:t>
            </a:r>
            <a:r>
              <a:rPr lang="ru-RU" sz="2400" dirty="0" smtClean="0">
                <a:solidFill>
                  <a:schemeClr val="bg1"/>
                </a:solidFill>
              </a:rPr>
              <a:t>.</a:t>
            </a:r>
            <a:r>
              <a:rPr lang="ru-RU" sz="2400" dirty="0">
                <a:solidFill>
                  <a:schemeClr val="bg1"/>
                </a:solidFill>
              </a:rPr>
              <a:t> Похоронен Моцарт в Вене на кладбище Святого Марка.</a:t>
            </a:r>
            <a:br>
              <a:rPr lang="ru-RU" sz="2400" dirty="0">
                <a:solidFill>
                  <a:schemeClr val="bg1"/>
                </a:solidFill>
              </a:rPr>
            </a:br>
            <a:r>
              <a:rPr lang="ru-RU" sz="2400" dirty="0">
                <a:solidFill>
                  <a:schemeClr val="bg1"/>
                </a:solidFill>
              </a:rPr>
              <a:t/>
            </a:r>
            <a:br>
              <a:rPr lang="ru-RU" sz="2400" dirty="0">
                <a:solidFill>
                  <a:schemeClr val="bg1"/>
                </a:solidFill>
              </a:rPr>
            </a:br>
            <a:r>
              <a:rPr lang="ru-RU" sz="2400" dirty="0">
                <a:solidFill>
                  <a:schemeClr val="bg1"/>
                </a:solidFill>
              </a:rPr>
              <a:t/>
            </a:r>
            <a:br>
              <a:rPr lang="ru-RU" sz="2400" dirty="0">
                <a:solidFill>
                  <a:schemeClr val="bg1"/>
                </a:solidFill>
              </a:rPr>
            </a:br>
            <a:r>
              <a:rPr lang="ru-RU" sz="2400" dirty="0">
                <a:solidFill>
                  <a:schemeClr val="bg1"/>
                </a:solidFill>
              </a:rPr>
              <a:t/>
            </a:r>
            <a:br>
              <a:rPr lang="ru-RU" sz="2400" dirty="0">
                <a:solidFill>
                  <a:schemeClr val="bg1"/>
                </a:solidFill>
              </a:rPr>
            </a:br>
            <a:endParaRPr lang="ru-RU" sz="2400" dirty="0">
              <a:solidFill>
                <a:schemeClr val="bg1"/>
              </a:solidFill>
            </a:endParaRPr>
          </a:p>
        </p:txBody>
      </p:sp>
      <p:sp>
        <p:nvSpPr>
          <p:cNvPr id="4" name="Объект 3"/>
          <p:cNvSpPr>
            <a:spLocks noGrp="1"/>
          </p:cNvSpPr>
          <p:nvPr>
            <p:ph sz="half" idx="2"/>
          </p:nvPr>
        </p:nvSpPr>
        <p:spPr/>
        <p:txBody>
          <a:bodyPr>
            <a:normAutofit fontScale="55000" lnSpcReduction="20000"/>
          </a:bodyPr>
          <a:lstStyle/>
          <a:p>
            <a:r>
              <a:rPr lang="ru-RU" dirty="0" smtClean="0">
                <a:solidFill>
                  <a:schemeClr val="bg1"/>
                </a:solidFill>
              </a:rPr>
              <a:t>Моцарт </a:t>
            </a:r>
            <a:r>
              <a:rPr lang="ru-RU" dirty="0">
                <a:solidFill>
                  <a:schemeClr val="bg1"/>
                </a:solidFill>
              </a:rPr>
              <a:t>панически боялся звучания музыкальной трубы</a:t>
            </a:r>
            <a:r>
              <a:rPr lang="ru-RU" dirty="0" smtClean="0">
                <a:solidFill>
                  <a:schemeClr val="bg1"/>
                </a:solidFill>
              </a:rPr>
              <a:t>.</a:t>
            </a:r>
            <a:r>
              <a:rPr lang="ru-RU" dirty="0">
                <a:solidFill>
                  <a:schemeClr val="bg1"/>
                </a:solidFill>
              </a:rPr>
              <a:t> .</a:t>
            </a:r>
            <a:r>
              <a:rPr lang="ru-RU" dirty="0" smtClean="0">
                <a:solidFill>
                  <a:schemeClr val="bg1"/>
                </a:solidFill>
              </a:rPr>
              <a:t>Вольфганг </a:t>
            </a:r>
            <a:r>
              <a:rPr lang="ru-RU" dirty="0">
                <a:solidFill>
                  <a:schemeClr val="bg1"/>
                </a:solidFill>
              </a:rPr>
              <a:t>Амадей в возрасте восьми лет играл с сыном </a:t>
            </a:r>
            <a:r>
              <a:rPr lang="ru-RU" dirty="0" smtClean="0">
                <a:solidFill>
                  <a:schemeClr val="bg1"/>
                </a:solidFill>
              </a:rPr>
              <a:t>Баха  </a:t>
            </a:r>
            <a:r>
              <a:rPr lang="ru-RU" dirty="0">
                <a:solidFill>
                  <a:schemeClr val="bg1"/>
                </a:solidFill>
              </a:rPr>
              <a:t>За один гонорар после выступлений Моцарта можно было прокормить семью из пяти человек на протяжении месяца</a:t>
            </a:r>
            <a:r>
              <a:rPr lang="ru-RU" dirty="0" smtClean="0">
                <a:solidFill>
                  <a:schemeClr val="bg1"/>
                </a:solidFill>
              </a:rPr>
              <a:t>.</a:t>
            </a:r>
            <a:r>
              <a:rPr lang="ru-RU" dirty="0">
                <a:solidFill>
                  <a:schemeClr val="bg1"/>
                </a:solidFill>
              </a:rPr>
              <a:t> </a:t>
            </a:r>
            <a:r>
              <a:rPr lang="ru-RU" dirty="0" err="1">
                <a:solidFill>
                  <a:schemeClr val="bg1"/>
                </a:solidFill>
              </a:rPr>
              <a:t>Вольфган</a:t>
            </a:r>
            <a:r>
              <a:rPr lang="ru-RU" dirty="0">
                <a:solidFill>
                  <a:schemeClr val="bg1"/>
                </a:solidFill>
              </a:rPr>
              <a:t> Амадей очень любил играть в бильярд и не жалел на него денег</a:t>
            </a:r>
            <a:r>
              <a:rPr lang="ru-RU" dirty="0" smtClean="0">
                <a:solidFill>
                  <a:schemeClr val="bg1"/>
                </a:solidFill>
              </a:rPr>
              <a:t>. 11.Google </a:t>
            </a:r>
            <a:r>
              <a:rPr lang="ru-RU" dirty="0">
                <a:solidFill>
                  <a:schemeClr val="bg1"/>
                </a:solidFill>
              </a:rPr>
              <a:t>выработал отдельный логотип в честь 250-ти </a:t>
            </a:r>
            <a:r>
              <a:rPr lang="ru-RU" dirty="0" err="1">
                <a:solidFill>
                  <a:schemeClr val="bg1"/>
                </a:solidFill>
              </a:rPr>
              <a:t>летия</a:t>
            </a:r>
            <a:r>
              <a:rPr lang="ru-RU" dirty="0">
                <a:solidFill>
                  <a:schemeClr val="bg1"/>
                </a:solidFill>
              </a:rPr>
              <a:t> Моцарта. </a:t>
            </a:r>
            <a:r>
              <a:rPr lang="ru-RU" dirty="0" smtClean="0">
                <a:solidFill>
                  <a:schemeClr val="bg1"/>
                </a:solidFill>
              </a:rPr>
              <a:t>12.Считалось</a:t>
            </a:r>
            <a:r>
              <a:rPr lang="ru-RU" dirty="0">
                <a:solidFill>
                  <a:schemeClr val="bg1"/>
                </a:solidFill>
              </a:rPr>
              <a:t>, что Моцарта отравил композитор Антонио Сальери. 13.Спустя 200 лет после смерти Моцарта суд признал Антонио Сальери невиновным в смерти великого творца. 14.Моцарт считался ребенком-вундеркиндом. 15.В Лондоне маленький Моцарт был объектом для научных исследований</a:t>
            </a:r>
            <a:r>
              <a:rPr lang="ru-RU" dirty="0" smtClean="0">
                <a:solidFill>
                  <a:schemeClr val="bg1"/>
                </a:solidFill>
              </a:rPr>
              <a:t>.</a:t>
            </a:r>
            <a:r>
              <a:rPr lang="ru-RU" dirty="0"/>
              <a:t> </a:t>
            </a:r>
            <a:r>
              <a:rPr lang="ru-RU" dirty="0">
                <a:solidFill>
                  <a:schemeClr val="bg1"/>
                </a:solidFill>
              </a:rPr>
              <a:t>Даже в малолетнем возрасте Моцарт умел играть на клавире с завязанными глазами. 17.Однажды во Франкфурте к Моцарту подбежал юноша и выразил восторг от музыки композитора. Этим юношей был Иоганн Вольфганг Гёте. 18.Моцарт обладал феноменальной памятью.</a:t>
            </a:r>
            <a:br>
              <a:rPr lang="ru-RU" dirty="0">
                <a:solidFill>
                  <a:schemeClr val="bg1"/>
                </a:solidFill>
              </a:rPr>
            </a:br>
            <a:r>
              <a:rPr lang="ru-RU" dirty="0">
                <a:solidFill>
                  <a:schemeClr val="bg1"/>
                </a:solidFill>
              </a:rPr>
              <a:t/>
            </a:r>
            <a:br>
              <a:rPr lang="ru-RU" dirty="0">
                <a:solidFill>
                  <a:schemeClr val="bg1"/>
                </a:solidFill>
              </a:rPr>
            </a:br>
            <a:r>
              <a:rPr lang="ru-RU" dirty="0">
                <a:solidFill>
                  <a:schemeClr val="bg1"/>
                </a:solidFill>
              </a:rPr>
              <a:t/>
            </a:r>
            <a:br>
              <a:rPr lang="ru-RU" dirty="0">
                <a:solidFill>
                  <a:schemeClr val="bg1"/>
                </a:solidFill>
              </a:rPr>
            </a:br>
            <a:r>
              <a:rPr lang="ru-RU" dirty="0">
                <a:solidFill>
                  <a:schemeClr val="bg1"/>
                </a:solidFill>
              </a:rPr>
              <a:t/>
            </a:r>
            <a:br>
              <a:rPr lang="ru-RU" dirty="0">
                <a:solidFill>
                  <a:schemeClr val="bg1"/>
                </a:solidFill>
              </a:rPr>
            </a:br>
            <a:r>
              <a:rPr lang="ru-RU" dirty="0">
                <a:solidFill>
                  <a:schemeClr val="bg1"/>
                </a:solidFill>
              </a:rPr>
              <a:t/>
            </a:r>
            <a:br>
              <a:rPr lang="ru-RU" dirty="0">
                <a:solidFill>
                  <a:schemeClr val="bg1"/>
                </a:solidFill>
              </a:rPr>
            </a:br>
            <a:r>
              <a:rPr lang="ru-RU" dirty="0"/>
              <a:t/>
            </a:r>
            <a:br>
              <a:rPr lang="ru-RU" dirty="0"/>
            </a:br>
            <a:endParaRPr lang="ru-RU" dirty="0"/>
          </a:p>
        </p:txBody>
      </p:sp>
    </p:spTree>
    <p:extLst>
      <p:ext uri="{BB962C8B-B14F-4D97-AF65-F5344CB8AC3E}">
        <p14:creationId xmlns:p14="http://schemas.microsoft.com/office/powerpoint/2010/main" val="13544983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half" idx="1"/>
          </p:nvPr>
        </p:nvSpPr>
        <p:spPr/>
        <p:txBody>
          <a:bodyPr>
            <a:normAutofit fontScale="70000" lnSpcReduction="20000"/>
          </a:bodyPr>
          <a:lstStyle/>
          <a:p>
            <a:r>
              <a:rPr lang="ru-RU" b="1" dirty="0" err="1">
                <a:solidFill>
                  <a:schemeClr val="bg1"/>
                </a:solidFill>
              </a:rPr>
              <a:t>Во́льфганг</a:t>
            </a:r>
            <a:r>
              <a:rPr lang="ru-RU" b="1" dirty="0">
                <a:solidFill>
                  <a:schemeClr val="bg1"/>
                </a:solidFill>
              </a:rPr>
              <a:t> </a:t>
            </a:r>
            <a:r>
              <a:rPr lang="ru-RU" b="1" dirty="0" err="1">
                <a:solidFill>
                  <a:schemeClr val="bg1"/>
                </a:solidFill>
              </a:rPr>
              <a:t>Амад</a:t>
            </a:r>
            <a:r>
              <a:rPr lang="en-US" b="1" dirty="0">
                <a:solidFill>
                  <a:schemeClr val="bg1"/>
                </a:solidFill>
              </a:rPr>
              <a:t>é</a:t>
            </a:r>
            <a:r>
              <a:rPr lang="ru-RU" b="1" dirty="0">
                <a:solidFill>
                  <a:schemeClr val="bg1"/>
                </a:solidFill>
              </a:rPr>
              <a:t>й </a:t>
            </a:r>
            <a:r>
              <a:rPr lang="ru-RU" b="1" dirty="0" err="1" smtClean="0">
                <a:solidFill>
                  <a:schemeClr val="bg1"/>
                </a:solidFill>
              </a:rPr>
              <a:t>Мо́царт</a:t>
            </a:r>
            <a:r>
              <a:rPr lang="ru-RU" b="1" dirty="0" smtClean="0">
                <a:solidFill>
                  <a:schemeClr val="bg1"/>
                </a:solidFill>
              </a:rPr>
              <a:t> </a:t>
            </a:r>
            <a:r>
              <a:rPr lang="ru-RU" dirty="0" smtClean="0">
                <a:solidFill>
                  <a:schemeClr val="bg1"/>
                </a:solidFill>
              </a:rPr>
              <a:t>полное </a:t>
            </a:r>
            <a:r>
              <a:rPr lang="ru-RU" dirty="0">
                <a:solidFill>
                  <a:schemeClr val="bg1"/>
                </a:solidFill>
              </a:rPr>
              <a:t>имя — </a:t>
            </a:r>
            <a:r>
              <a:rPr lang="ru-RU" b="1" dirty="0" err="1">
                <a:solidFill>
                  <a:schemeClr val="bg1"/>
                </a:solidFill>
              </a:rPr>
              <a:t>Иога́нн</a:t>
            </a:r>
            <a:r>
              <a:rPr lang="ru-RU" b="1" dirty="0">
                <a:solidFill>
                  <a:schemeClr val="bg1"/>
                </a:solidFill>
              </a:rPr>
              <a:t> </a:t>
            </a:r>
            <a:r>
              <a:rPr lang="ru-RU" b="1" dirty="0" err="1" smtClean="0">
                <a:solidFill>
                  <a:schemeClr val="bg1"/>
                </a:solidFill>
              </a:rPr>
              <a:t>Хризосто́м</a:t>
            </a:r>
            <a:r>
              <a:rPr lang="ru-RU" b="1" dirty="0" smtClean="0">
                <a:solidFill>
                  <a:schemeClr val="bg1"/>
                </a:solidFill>
              </a:rPr>
              <a:t>  </a:t>
            </a:r>
            <a:r>
              <a:rPr lang="ru-RU" b="1" dirty="0" err="1" smtClean="0">
                <a:solidFill>
                  <a:schemeClr val="bg1"/>
                </a:solidFill>
              </a:rPr>
              <a:t>Во́льфганг</a:t>
            </a:r>
            <a:r>
              <a:rPr lang="ru-RU" b="1" dirty="0">
                <a:solidFill>
                  <a:schemeClr val="bg1"/>
                </a:solidFill>
              </a:rPr>
              <a:t> </a:t>
            </a:r>
            <a:r>
              <a:rPr lang="ru-RU" b="1" dirty="0" err="1">
                <a:solidFill>
                  <a:schemeClr val="bg1"/>
                </a:solidFill>
              </a:rPr>
              <a:t>Амадéй</a:t>
            </a:r>
            <a:r>
              <a:rPr lang="ru-RU" b="1" dirty="0">
                <a:solidFill>
                  <a:schemeClr val="bg1"/>
                </a:solidFill>
              </a:rPr>
              <a:t> </a:t>
            </a:r>
            <a:r>
              <a:rPr lang="ru-RU" b="1" dirty="0" err="1">
                <a:solidFill>
                  <a:schemeClr val="bg1"/>
                </a:solidFill>
              </a:rPr>
              <a:t>Мо́царт</a:t>
            </a:r>
            <a:r>
              <a:rPr lang="ru-RU" dirty="0" smtClean="0">
                <a:solidFill>
                  <a:schemeClr val="bg1"/>
                </a:solidFill>
              </a:rPr>
              <a:t>; </a:t>
            </a:r>
            <a:r>
              <a:rPr lang="ru-RU" dirty="0">
                <a:solidFill>
                  <a:schemeClr val="bg1"/>
                </a:solidFill>
              </a:rPr>
              <a:t> — австрийский композитор и музыкант-виртуоз. Один из самых популярных классических композиторов, Моцарт оказал большое влияние на мировую музыкальную культуру. По свидетельству современников, Моцарт обладал феноменальным музыкальным слухом, памятью и способностью к импровизации. </a:t>
            </a:r>
          </a:p>
        </p:txBody>
      </p:sp>
      <p:sp>
        <p:nvSpPr>
          <p:cNvPr id="4" name="Объект 3"/>
          <p:cNvSpPr>
            <a:spLocks noGrp="1"/>
          </p:cNvSpPr>
          <p:nvPr>
            <p:ph sz="half" idx="2"/>
          </p:nvPr>
        </p:nvSpPr>
        <p:spPr/>
        <p:txBody>
          <a:bodyPr>
            <a:normAutofit fontScale="70000" lnSpcReduction="20000"/>
          </a:bodyPr>
          <a:lstStyle/>
          <a:p>
            <a:r>
              <a:rPr lang="ru-RU" dirty="0">
                <a:solidFill>
                  <a:schemeClr val="bg1"/>
                </a:solidFill>
              </a:rPr>
              <a:t>В отличие от многих композиторов XVIII века, Моцарт не просто работал во всех музыкальных формах своего времени, но и добился в них большого успеха. Многие из его сочинений признаны шедеврами симфонической, концертной, камерной, оперной и хоровой музыки. Наряду с Гайдном и Бетховеном принадлежит к наиболее значительным представителям Венской классической </a:t>
            </a:r>
            <a:r>
              <a:rPr lang="ru-RU" dirty="0" smtClean="0">
                <a:solidFill>
                  <a:schemeClr val="bg1"/>
                </a:solidFill>
              </a:rPr>
              <a:t>школы. </a:t>
            </a:r>
            <a:r>
              <a:rPr lang="ru-RU" dirty="0">
                <a:solidFill>
                  <a:schemeClr val="bg1"/>
                </a:solidFill>
              </a:rPr>
              <a:t>Биография Моцарта, в особенности его образ жизни и обстоятельства </a:t>
            </a:r>
            <a:r>
              <a:rPr lang="ru-RU" dirty="0" smtClean="0">
                <a:solidFill>
                  <a:schemeClr val="bg1"/>
                </a:solidFill>
              </a:rPr>
              <a:t>его ранней </a:t>
            </a:r>
            <a:r>
              <a:rPr lang="ru-RU" dirty="0">
                <a:solidFill>
                  <a:schemeClr val="bg1"/>
                </a:solidFill>
              </a:rPr>
              <a:t>смерти, была предметом многочисленных спекуляций и споров, которые в свою очередь дали почву для появления различных художественных вымыслов и расхожих мифов.</a:t>
            </a:r>
          </a:p>
        </p:txBody>
      </p:sp>
    </p:spTree>
    <p:extLst>
      <p:ext uri="{BB962C8B-B14F-4D97-AF65-F5344CB8AC3E}">
        <p14:creationId xmlns:p14="http://schemas.microsoft.com/office/powerpoint/2010/main" val="1664022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 y="-1"/>
            <a:ext cx="12192001" cy="6864235"/>
          </a:xfrm>
        </p:spPr>
      </p:pic>
      <p:sp>
        <p:nvSpPr>
          <p:cNvPr id="2" name="Заголовок 1"/>
          <p:cNvSpPr>
            <a:spLocks noGrp="1"/>
          </p:cNvSpPr>
          <p:nvPr>
            <p:ph type="title"/>
          </p:nvPr>
        </p:nvSpPr>
        <p:spPr>
          <a:xfrm>
            <a:off x="7612149" y="4403725"/>
            <a:ext cx="7067661" cy="859653"/>
          </a:xfrm>
        </p:spPr>
        <p:txBody>
          <a:bodyPr/>
          <a:lstStyle/>
          <a:p>
            <a:endParaRPr lang="ru-RU" dirty="0"/>
          </a:p>
        </p:txBody>
      </p:sp>
      <p:sp>
        <p:nvSpPr>
          <p:cNvPr id="3" name="Объект 2"/>
          <p:cNvSpPr>
            <a:spLocks noGrp="1"/>
          </p:cNvSpPr>
          <p:nvPr>
            <p:ph sz="half" idx="1"/>
          </p:nvPr>
        </p:nvSpPr>
        <p:spPr/>
        <p:txBody>
          <a:bodyPr>
            <a:normAutofit fontScale="55000" lnSpcReduction="20000"/>
          </a:bodyPr>
          <a:lstStyle/>
          <a:p>
            <a:r>
              <a:rPr lang="ru-RU" b="1" dirty="0">
                <a:solidFill>
                  <a:schemeClr val="bg1"/>
                </a:solidFill>
              </a:rPr>
              <a:t>Вольфганг Амадей Моцарт появился на свет в Зальцбурге 27 января 1756 года. Его отцом стал композитор и скрипач Леопольд Моцарт, работавший в придворной капелле графа Сигизмунда фон </a:t>
            </a:r>
            <a:r>
              <a:rPr lang="ru-RU" b="1" dirty="0" err="1">
                <a:solidFill>
                  <a:schemeClr val="bg1"/>
                </a:solidFill>
              </a:rPr>
              <a:t>Штраттенбаха</a:t>
            </a:r>
            <a:r>
              <a:rPr lang="ru-RU" b="1" dirty="0">
                <a:solidFill>
                  <a:schemeClr val="bg1"/>
                </a:solidFill>
              </a:rPr>
              <a:t> (князя-архиепископа </a:t>
            </a:r>
            <a:r>
              <a:rPr lang="ru-RU" b="1" dirty="0" err="1">
                <a:solidFill>
                  <a:schemeClr val="bg1"/>
                </a:solidFill>
              </a:rPr>
              <a:t>зальцбургского</a:t>
            </a:r>
            <a:r>
              <a:rPr lang="ru-RU" b="1" dirty="0">
                <a:solidFill>
                  <a:schemeClr val="bg1"/>
                </a:solidFill>
              </a:rPr>
              <a:t>). Матерью прославленного музыканта стала Анна Мария Моцарт (в девичестве </a:t>
            </a:r>
            <a:r>
              <a:rPr lang="ru-RU" b="1" dirty="0" err="1">
                <a:solidFill>
                  <a:schemeClr val="bg1"/>
                </a:solidFill>
              </a:rPr>
              <a:t>Пертль</a:t>
            </a:r>
            <a:r>
              <a:rPr lang="ru-RU" b="1" dirty="0">
                <a:solidFill>
                  <a:schemeClr val="bg1"/>
                </a:solidFill>
              </a:rPr>
              <a:t>), происходившая из семьи комиссара-попечителя богадельни небольшой коммуны Санкт-</a:t>
            </a:r>
            <a:r>
              <a:rPr lang="ru-RU" b="1" dirty="0" err="1">
                <a:solidFill>
                  <a:schemeClr val="bg1"/>
                </a:solidFill>
              </a:rPr>
              <a:t>Гильген</a:t>
            </a:r>
            <a:r>
              <a:rPr lang="ru-RU" b="1" dirty="0">
                <a:solidFill>
                  <a:schemeClr val="bg1"/>
                </a:solidFill>
              </a:rPr>
              <a:t>.</a:t>
            </a:r>
            <a:br>
              <a:rPr lang="ru-RU" b="1" dirty="0">
                <a:solidFill>
                  <a:schemeClr val="bg1"/>
                </a:solidFill>
              </a:rPr>
            </a:br>
            <a:endParaRPr lang="ru-RU" b="1" dirty="0">
              <a:solidFill>
                <a:schemeClr val="bg1"/>
              </a:solidFill>
            </a:endParaRPr>
          </a:p>
          <a:p>
            <a:r>
              <a:rPr lang="ru-RU" b="1" dirty="0">
                <a:solidFill>
                  <a:schemeClr val="bg1"/>
                </a:solidFill>
              </a:rPr>
              <a:t>В общей сложности в семье Моцартов родились семь детей, однако большинство из них, к сожалению, скончались еще в юном возрасте. Первым ребенком Леопольда и Анны, которым удалось выжить, стала старшая сестра будущего музыканта Мария Анна (родные и близкие с детства называли девочку </a:t>
            </a:r>
            <a:r>
              <a:rPr lang="ru-RU" b="1" dirty="0" err="1">
                <a:solidFill>
                  <a:schemeClr val="bg1"/>
                </a:solidFill>
              </a:rPr>
              <a:t>Наннерль</a:t>
            </a:r>
            <a:r>
              <a:rPr lang="ru-RU" b="1" dirty="0">
                <a:solidFill>
                  <a:schemeClr val="bg1"/>
                </a:solidFill>
              </a:rPr>
              <a:t>). Примерно через четыре года на свет появился Вольфганг. Роды были крайне тяжелыми, и врачи долго опасались, что для матери мальчика они окажутся фатальными. Но через некоторое время Анна пошла на поправку.</a:t>
            </a:r>
          </a:p>
        </p:txBody>
      </p:sp>
      <p:pic>
        <p:nvPicPr>
          <p:cNvPr id="2056" name="Picture 8" descr="ÐÐ¾Ð»ÑÑÐ³Ð°Ð½Ð³ ÐÐ¼Ð°Ð´ÐµÐ¹ ÐÐ¾ÑÐ°ÑÑ Ñ ÑÐµÑÑÑÐ¾Ð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1566333"/>
            <a:ext cx="4941989" cy="3294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05882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1000"/>
                                        <p:tgtEl>
                                          <p:spTgt spid="2056"/>
                                        </p:tgtEl>
                                      </p:cBhvr>
                                    </p:animEffect>
                                    <p:anim calcmode="lin" valueType="num">
                                      <p:cBhvr>
                                        <p:cTn id="8" dur="1000" fill="hold"/>
                                        <p:tgtEl>
                                          <p:spTgt spid="2056"/>
                                        </p:tgtEl>
                                        <p:attrNameLst>
                                          <p:attrName>ppt_x</p:attrName>
                                        </p:attrNameLst>
                                      </p:cBhvr>
                                      <p:tavLst>
                                        <p:tav tm="0">
                                          <p:val>
                                            <p:strVal val="#ppt_x"/>
                                          </p:val>
                                        </p:tav>
                                        <p:tav tm="100000">
                                          <p:val>
                                            <p:strVal val="#ppt_x"/>
                                          </p:val>
                                        </p:tav>
                                      </p:tavLst>
                                    </p:anim>
                                    <p:anim calcmode="lin" valueType="num">
                                      <p:cBhvr>
                                        <p:cTn id="9"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Объект 10"/>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356061" y="4147416"/>
            <a:ext cx="7557655" cy="1325563"/>
          </a:xfrm>
        </p:spPr>
        <p:txBody>
          <a:bodyPr>
            <a:noAutofit/>
          </a:bodyPr>
          <a:lstStyle/>
          <a:p>
            <a:r>
              <a:rPr lang="ru-RU" sz="2000" dirty="0" err="1" smtClean="0">
                <a:solidFill>
                  <a:schemeClr val="bg1"/>
                </a:solidFill>
              </a:rPr>
              <a:t>Наннерль</a:t>
            </a:r>
            <a:r>
              <a:rPr lang="ru-RU" sz="2000" dirty="0" smtClean="0">
                <a:solidFill>
                  <a:schemeClr val="bg1"/>
                </a:solidFill>
              </a:rPr>
              <a:t> и Вольфганг никогда не ходили в школу: Леопольд дал им отличное домашнее образование. При этом юный Моцарт всегда с большим рвением погружался в изучение любого предмета. К примеру, если речь шла о математике, то после нескольких усердных занятий мальчика буквально все поверхности в комнате: от стен и пола до полов и стульев – быстро покрывались меловыми надписями с цифрами, задачами и уравнениями.</a:t>
            </a:r>
            <a:endParaRPr lang="ru-RU" sz="2000" dirty="0">
              <a:solidFill>
                <a:schemeClr val="bg1"/>
              </a:solidFill>
            </a:endParaRPr>
          </a:p>
        </p:txBody>
      </p:sp>
      <p:sp>
        <p:nvSpPr>
          <p:cNvPr id="4" name="Объект 3"/>
          <p:cNvSpPr>
            <a:spLocks noGrp="1"/>
          </p:cNvSpPr>
          <p:nvPr>
            <p:ph sz="half" idx="2"/>
          </p:nvPr>
        </p:nvSpPr>
        <p:spPr>
          <a:xfrm>
            <a:off x="356061" y="276572"/>
            <a:ext cx="5181600" cy="3594273"/>
          </a:xfrm>
        </p:spPr>
        <p:txBody>
          <a:bodyPr>
            <a:normAutofit fontScale="55000" lnSpcReduction="20000"/>
          </a:bodyPr>
          <a:lstStyle/>
          <a:p>
            <a:r>
              <a:rPr lang="ru-RU" dirty="0">
                <a:solidFill>
                  <a:schemeClr val="bg1"/>
                </a:solidFill>
              </a:rPr>
              <a:t>Оба ребенка Моцартов с ранних лет демонстрировали любовь к музыке и прекрасные к ней способности. Когда отец начал учить </a:t>
            </a:r>
            <a:r>
              <a:rPr lang="ru-RU" dirty="0" err="1">
                <a:solidFill>
                  <a:schemeClr val="bg1"/>
                </a:solidFill>
              </a:rPr>
              <a:t>Наннерль</a:t>
            </a:r>
            <a:r>
              <a:rPr lang="ru-RU" dirty="0">
                <a:solidFill>
                  <a:schemeClr val="bg1"/>
                </a:solidFill>
              </a:rPr>
              <a:t> играть на клавесине, ее младшему братику было всего около трех лет. Однако доносившиеся во время уроков звуки так взволновали маленького мальчика, что с тех пор он нередко подходил к инструменту, нажимал на клавиши и подбирал приятно звучащие созвучия. Более того, он даже мог проиграть фрагменты музыкальных произведений, которые слышал до этого.</a:t>
            </a:r>
            <a:br>
              <a:rPr lang="ru-RU" dirty="0">
                <a:solidFill>
                  <a:schemeClr val="bg1"/>
                </a:solidFill>
              </a:rPr>
            </a:br>
            <a:endParaRPr lang="ru-RU" dirty="0">
              <a:solidFill>
                <a:schemeClr val="bg1"/>
              </a:solidFill>
            </a:endParaRPr>
          </a:p>
          <a:p>
            <a:r>
              <a:rPr lang="ru-RU" dirty="0">
                <a:solidFill>
                  <a:schemeClr val="bg1"/>
                </a:solidFill>
              </a:rPr>
              <a:t>Поэтому уже в четырехлетнем возрасте Вольфганг начал получать от отца свои собственные уроки игры на клавесине. Впрочем, разучивание менуэтов и пьес, написанных другими композиторами, достаточно скоро наскучило ребенку, и в возрасте пяти лет к этому виду занятий добавилось сочинение юным Моцартом своих собственных небольших пьес. А в шесть лет Вольфганг освоил скрипку, причем практически без посторонней помощи.</a:t>
            </a:r>
          </a:p>
          <a:p>
            <a:endParaRPr lang="ru-RU" dirty="0">
              <a:solidFill>
                <a:schemeClr val="bg1"/>
              </a:solidFill>
            </a:endParaRPr>
          </a:p>
        </p:txBody>
      </p:sp>
    </p:spTree>
    <p:extLst>
      <p:ext uri="{BB962C8B-B14F-4D97-AF65-F5344CB8AC3E}">
        <p14:creationId xmlns:p14="http://schemas.microsoft.com/office/powerpoint/2010/main" val="2243575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2000"/>
                                        <p:tgtEl>
                                          <p:spTgt spid="2"/>
                                        </p:tgtEl>
                                      </p:cBhvr>
                                    </p:animEffect>
                                    <p:anim calcmode="lin" valueType="num">
                                      <p:cBhvr>
                                        <p:cTn id="44" dur="2000" fill="hold"/>
                                        <p:tgtEl>
                                          <p:spTgt spid="2"/>
                                        </p:tgtEl>
                                        <p:attrNameLst>
                                          <p:attrName>ppt_w</p:attrName>
                                        </p:attrNameLst>
                                      </p:cBhvr>
                                      <p:tavLst>
                                        <p:tav tm="0" fmla="#ppt_w*sin(2.5*pi*$)">
                                          <p:val>
                                            <p:fltVal val="0"/>
                                          </p:val>
                                        </p:tav>
                                        <p:tav tm="100000">
                                          <p:val>
                                            <p:fltVal val="1"/>
                                          </p:val>
                                        </p:tav>
                                      </p:tavLst>
                                    </p:anim>
                                    <p:anim calcmode="lin" valueType="num">
                                      <p:cBhvr>
                                        <p:cTn id="45"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6235"/>
            <a:ext cx="12192000" cy="6851765"/>
          </a:xfrm>
        </p:spPr>
      </p:pic>
      <p:sp>
        <p:nvSpPr>
          <p:cNvPr id="2" name="Заголовок 1"/>
          <p:cNvSpPr>
            <a:spLocks noGrp="1"/>
          </p:cNvSpPr>
          <p:nvPr>
            <p:ph type="title"/>
          </p:nvPr>
        </p:nvSpPr>
        <p:spPr>
          <a:xfrm>
            <a:off x="1079269" y="4371177"/>
            <a:ext cx="7442231" cy="928113"/>
          </a:xfrm>
        </p:spPr>
        <p:txBody>
          <a:bodyPr/>
          <a:lstStyle/>
          <a:p>
            <a:endParaRPr lang="ru-RU" dirty="0"/>
          </a:p>
        </p:txBody>
      </p:sp>
      <p:sp>
        <p:nvSpPr>
          <p:cNvPr id="4" name="Объект 3"/>
          <p:cNvSpPr>
            <a:spLocks noGrp="1"/>
          </p:cNvSpPr>
          <p:nvPr>
            <p:ph sz="half" idx="2"/>
          </p:nvPr>
        </p:nvSpPr>
        <p:spPr/>
        <p:txBody>
          <a:bodyPr>
            <a:normAutofit fontScale="40000" lnSpcReduction="20000"/>
          </a:bodyPr>
          <a:lstStyle/>
          <a:p>
            <a:r>
              <a:rPr lang="ru-RU" b="1" dirty="0" smtClean="0">
                <a:solidFill>
                  <a:schemeClr val="bg1"/>
                </a:solidFill>
              </a:rPr>
              <a:t>Уже в шестилетнем возрасте «чудо-ребенок» играл настолько хорошо, что мог давать концерты. Прекрасным дополнением к его вдохновенной игре стал голос </a:t>
            </a:r>
            <a:r>
              <a:rPr lang="ru-RU" b="1" dirty="0" err="1" smtClean="0">
                <a:solidFill>
                  <a:schemeClr val="bg1"/>
                </a:solidFill>
              </a:rPr>
              <a:t>наннерль</a:t>
            </a:r>
            <a:r>
              <a:rPr lang="ru-RU" b="1" dirty="0" smtClean="0">
                <a:solidFill>
                  <a:schemeClr val="bg1"/>
                </a:solidFill>
              </a:rPr>
              <a:t>: пела девочка просто прекрасно. Леопольд </a:t>
            </a:r>
            <a:r>
              <a:rPr lang="ru-RU" b="1" dirty="0" err="1" smtClean="0">
                <a:solidFill>
                  <a:schemeClr val="bg1"/>
                </a:solidFill>
              </a:rPr>
              <a:t>моцарт</a:t>
            </a:r>
            <a:r>
              <a:rPr lang="ru-RU" b="1" dirty="0" smtClean="0">
                <a:solidFill>
                  <a:schemeClr val="bg1"/>
                </a:solidFill>
              </a:rPr>
              <a:t> был настолько впечатлен музыкальными способностями своих детей, что решил отправиться с ними в продолжительные гастроли по различным европейским городам и странам. Он надеялся, что это путешествие принесет им большой успех и немалую прибыль.</a:t>
            </a:r>
          </a:p>
          <a:p>
            <a:r>
              <a:rPr lang="ru-RU" b="1" dirty="0" smtClean="0">
                <a:solidFill>
                  <a:schemeClr val="bg1"/>
                </a:solidFill>
              </a:rPr>
              <a:t>Семейство побывало в </a:t>
            </a:r>
            <a:r>
              <a:rPr lang="ru-RU" b="1" dirty="0" err="1" smtClean="0">
                <a:solidFill>
                  <a:schemeClr val="bg1"/>
                </a:solidFill>
              </a:rPr>
              <a:t>мюнхене</a:t>
            </a:r>
            <a:r>
              <a:rPr lang="ru-RU" b="1" dirty="0" smtClean="0">
                <a:solidFill>
                  <a:schemeClr val="bg1"/>
                </a:solidFill>
              </a:rPr>
              <a:t>, </a:t>
            </a:r>
            <a:r>
              <a:rPr lang="ru-RU" b="1" dirty="0" err="1" smtClean="0">
                <a:solidFill>
                  <a:schemeClr val="bg1"/>
                </a:solidFill>
              </a:rPr>
              <a:t>брюсселе</a:t>
            </a:r>
            <a:r>
              <a:rPr lang="ru-RU" b="1" dirty="0" smtClean="0">
                <a:solidFill>
                  <a:schemeClr val="bg1"/>
                </a:solidFill>
              </a:rPr>
              <a:t>, кельне, </a:t>
            </a:r>
            <a:r>
              <a:rPr lang="ru-RU" b="1" dirty="0" err="1" smtClean="0">
                <a:solidFill>
                  <a:schemeClr val="bg1"/>
                </a:solidFill>
              </a:rPr>
              <a:t>маннгейме</a:t>
            </a:r>
            <a:r>
              <a:rPr lang="ru-RU" b="1" dirty="0" smtClean="0">
                <a:solidFill>
                  <a:schemeClr val="bg1"/>
                </a:solidFill>
              </a:rPr>
              <a:t>, </a:t>
            </a:r>
            <a:r>
              <a:rPr lang="ru-RU" b="1" dirty="0" err="1" smtClean="0">
                <a:solidFill>
                  <a:schemeClr val="bg1"/>
                </a:solidFill>
              </a:rPr>
              <a:t>париже</a:t>
            </a:r>
            <a:r>
              <a:rPr lang="ru-RU" b="1" dirty="0" smtClean="0">
                <a:solidFill>
                  <a:schemeClr val="bg1"/>
                </a:solidFill>
              </a:rPr>
              <a:t>, </a:t>
            </a:r>
            <a:r>
              <a:rPr lang="ru-RU" b="1" dirty="0" err="1" smtClean="0">
                <a:solidFill>
                  <a:schemeClr val="bg1"/>
                </a:solidFill>
              </a:rPr>
              <a:t>лондоне</a:t>
            </a:r>
            <a:r>
              <a:rPr lang="ru-RU" b="1" dirty="0" smtClean="0">
                <a:solidFill>
                  <a:schemeClr val="bg1"/>
                </a:solidFill>
              </a:rPr>
              <a:t>, </a:t>
            </a:r>
            <a:r>
              <a:rPr lang="ru-RU" b="1" dirty="0" err="1" smtClean="0">
                <a:solidFill>
                  <a:schemeClr val="bg1"/>
                </a:solidFill>
              </a:rPr>
              <a:t>гааге</a:t>
            </a:r>
            <a:r>
              <a:rPr lang="ru-RU" b="1" dirty="0" smtClean="0">
                <a:solidFill>
                  <a:schemeClr val="bg1"/>
                </a:solidFill>
              </a:rPr>
              <a:t>, нескольких городах </a:t>
            </a:r>
            <a:r>
              <a:rPr lang="ru-RU" b="1" dirty="0" err="1" smtClean="0">
                <a:solidFill>
                  <a:schemeClr val="bg1"/>
                </a:solidFill>
              </a:rPr>
              <a:t>швейцарии</a:t>
            </a:r>
            <a:r>
              <a:rPr lang="ru-RU" b="1" dirty="0" smtClean="0">
                <a:solidFill>
                  <a:schemeClr val="bg1"/>
                </a:solidFill>
              </a:rPr>
              <a:t>. Поездка затянулась на многие месяцы, а после непродолжительного возвращения в </a:t>
            </a:r>
            <a:r>
              <a:rPr lang="ru-RU" b="1" dirty="0" err="1" smtClean="0">
                <a:solidFill>
                  <a:schemeClr val="bg1"/>
                </a:solidFill>
              </a:rPr>
              <a:t>зальцбург</a:t>
            </a:r>
            <a:r>
              <a:rPr lang="ru-RU" b="1" dirty="0" smtClean="0">
                <a:solidFill>
                  <a:schemeClr val="bg1"/>
                </a:solidFill>
              </a:rPr>
              <a:t> – и на годы. В течение этого времени </a:t>
            </a:r>
            <a:r>
              <a:rPr lang="ru-RU" b="1" dirty="0" err="1" smtClean="0">
                <a:solidFill>
                  <a:schemeClr val="bg1"/>
                </a:solidFill>
              </a:rPr>
              <a:t>вольфганг</a:t>
            </a:r>
            <a:r>
              <a:rPr lang="ru-RU" b="1" dirty="0" smtClean="0">
                <a:solidFill>
                  <a:schemeClr val="bg1"/>
                </a:solidFill>
              </a:rPr>
              <a:t> и </a:t>
            </a:r>
            <a:r>
              <a:rPr lang="ru-RU" b="1" dirty="0" err="1" smtClean="0">
                <a:solidFill>
                  <a:schemeClr val="bg1"/>
                </a:solidFill>
              </a:rPr>
              <a:t>наннель</a:t>
            </a:r>
            <a:r>
              <a:rPr lang="ru-RU" b="1" dirty="0" smtClean="0">
                <a:solidFill>
                  <a:schemeClr val="bg1"/>
                </a:solidFill>
              </a:rPr>
              <a:t> давали концерты ошеломленной публике, а также посещали оперные театры и выступления прославленных музыкантов вместе со своими родителями.</a:t>
            </a:r>
          </a:p>
          <a:p>
            <a:r>
              <a:rPr lang="ru-RU" b="1" dirty="0">
                <a:solidFill>
                  <a:schemeClr val="bg1"/>
                </a:solidFill>
              </a:rPr>
              <a:t>В 1764 году в Париже были изданы первые четыре сонаты юного Вольфганга, предназначенные для скрипки и клавира. В Лондоне мальчику повезло некоторое время поучиться у Иоганна </a:t>
            </a:r>
            <a:r>
              <a:rPr lang="ru-RU" b="1" dirty="0" err="1">
                <a:solidFill>
                  <a:schemeClr val="bg1"/>
                </a:solidFill>
              </a:rPr>
              <a:t>Христиана</a:t>
            </a:r>
            <a:r>
              <a:rPr lang="ru-RU" b="1" dirty="0">
                <a:solidFill>
                  <a:schemeClr val="bg1"/>
                </a:solidFill>
              </a:rPr>
              <a:t> Баха(младшего сына Иоганна Себастьяна Баха), который моментально отметил гениальность ребенка и, будучи виртуозным музыкантом, дал Вольфгангу множество полезных уроков.</a:t>
            </a:r>
            <a:br>
              <a:rPr lang="ru-RU" b="1" dirty="0">
                <a:solidFill>
                  <a:schemeClr val="bg1"/>
                </a:solidFill>
              </a:rPr>
            </a:br>
            <a:endParaRPr lang="ru-RU" b="1" dirty="0">
              <a:solidFill>
                <a:schemeClr val="bg1"/>
              </a:solidFill>
            </a:endParaRPr>
          </a:p>
          <a:p>
            <a:r>
              <a:rPr lang="ru-RU" b="1" dirty="0">
                <a:solidFill>
                  <a:schemeClr val="bg1"/>
                </a:solidFill>
              </a:rPr>
              <a:t>За годы скитаний «чудо-дети», у которых и без того от природы было далеко не самое крепкое здоровье, достаточно сильно устали. Утомились и их родители: к примеру, во время пребывания семьи Моцартов в Лондоне Леопольд сильно заболел. Поэтому в 1766 году вундеркинды вместе со своими родителями вернулись обратно в родной город.</a:t>
            </a:r>
          </a:p>
          <a:p>
            <a:endParaRPr lang="ru-RU" b="1" dirty="0">
              <a:solidFill>
                <a:schemeClr val="bg1"/>
              </a:solidFill>
            </a:endParaRPr>
          </a:p>
        </p:txBody>
      </p:sp>
      <p:pic>
        <p:nvPicPr>
          <p:cNvPr id="4098" name="Picture 2" descr="ÐÐ¾Ð»ÑÑÐ³Ð°Ð½Ð³ ÐÐ¾ÑÐ°ÑÑ Ð² Ð´ÐµÑÑÑÐ²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43" y="1313412"/>
            <a:ext cx="5212079" cy="3474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95724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4">
                                            <p:txEl>
                                              <p:pRg st="1" end="1"/>
                                            </p:txEl>
                                          </p:spTgt>
                                        </p:tgtEl>
                                      </p:cBhvr>
                                    </p:animEffect>
                                    <p:animScale>
                                      <p:cBhvr>
                                        <p:cTn id="12" dur="250" autoRev="1" fill="hold"/>
                                        <p:tgtEl>
                                          <p:spTgt spid="4">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4">
                                            <p:txEl>
                                              <p:pRg st="2" end="2"/>
                                            </p:txEl>
                                          </p:spTgt>
                                        </p:tgtEl>
                                      </p:cBhvr>
                                    </p:animEffect>
                                    <p:animScale>
                                      <p:cBhvr>
                                        <p:cTn id="17" dur="250" autoRev="1" fill="hold"/>
                                        <p:tgtEl>
                                          <p:spTgt spid="4">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4">
                                            <p:txEl>
                                              <p:pRg st="3" end="3"/>
                                            </p:txEl>
                                          </p:spTgt>
                                        </p:tgtEl>
                                      </p:cBhvr>
                                    </p:animEffect>
                                    <p:animScale>
                                      <p:cBhvr>
                                        <p:cTn id="22" dur="250" autoRev="1" fill="hold"/>
                                        <p:tgtEl>
                                          <p:spTgt spid="4">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a:xfrm>
            <a:off x="238298" y="346494"/>
            <a:ext cx="5181600" cy="4351338"/>
          </a:xfrm>
        </p:spPr>
        <p:txBody>
          <a:bodyPr>
            <a:noAutofit/>
          </a:bodyPr>
          <a:lstStyle/>
          <a:p>
            <a:r>
              <a:rPr lang="ru-RU" sz="1200" b="1" dirty="0" smtClean="0">
                <a:solidFill>
                  <a:schemeClr val="bg1"/>
                </a:solidFill>
                <a:cs typeface="DilleniaUPC" panose="02020603050405020304" pitchFamily="18" charset="-34"/>
              </a:rPr>
              <a:t>В четырнадцатилетнем возрасте </a:t>
            </a:r>
            <a:r>
              <a:rPr lang="ru-RU" sz="1200" b="1" dirty="0" err="1" smtClean="0">
                <a:solidFill>
                  <a:schemeClr val="bg1"/>
                </a:solidFill>
                <a:cs typeface="DilleniaUPC" panose="02020603050405020304" pitchFamily="18" charset="-34"/>
              </a:rPr>
              <a:t>вольфганг</a:t>
            </a:r>
            <a:r>
              <a:rPr lang="ru-RU" sz="1200" b="1" dirty="0" smtClean="0">
                <a:solidFill>
                  <a:schemeClr val="bg1"/>
                </a:solidFill>
                <a:cs typeface="DilleniaUPC" panose="02020603050405020304" pitchFamily="18" charset="-34"/>
              </a:rPr>
              <a:t> </a:t>
            </a:r>
            <a:r>
              <a:rPr lang="ru-RU" sz="1200" b="1" dirty="0" err="1" smtClean="0">
                <a:solidFill>
                  <a:schemeClr val="bg1"/>
                </a:solidFill>
                <a:cs typeface="DilleniaUPC" panose="02020603050405020304" pitchFamily="18" charset="-34"/>
              </a:rPr>
              <a:t>моцарт</a:t>
            </a:r>
            <a:r>
              <a:rPr lang="ru-RU" sz="1200" b="1" dirty="0" smtClean="0">
                <a:solidFill>
                  <a:schemeClr val="bg1"/>
                </a:solidFill>
                <a:cs typeface="DilleniaUPC" panose="02020603050405020304" pitchFamily="18" charset="-34"/>
              </a:rPr>
              <a:t> стараниями отца отправился в </a:t>
            </a:r>
            <a:r>
              <a:rPr lang="ru-RU" sz="1200" b="1" dirty="0" err="1" smtClean="0">
                <a:solidFill>
                  <a:schemeClr val="bg1"/>
                </a:solidFill>
                <a:cs typeface="DilleniaUPC" panose="02020603050405020304" pitchFamily="18" charset="-34"/>
              </a:rPr>
              <a:t>италию</a:t>
            </a:r>
            <a:r>
              <a:rPr lang="ru-RU" sz="1200" b="1" dirty="0" smtClean="0">
                <a:solidFill>
                  <a:schemeClr val="bg1"/>
                </a:solidFill>
                <a:cs typeface="DilleniaUPC" panose="02020603050405020304" pitchFamily="18" charset="-34"/>
              </a:rPr>
              <a:t>, которая была поражена талантом юного виртуоза. Приехав в </a:t>
            </a:r>
            <a:r>
              <a:rPr lang="ru-RU" sz="1200" b="1" dirty="0" err="1" smtClean="0">
                <a:solidFill>
                  <a:schemeClr val="bg1"/>
                </a:solidFill>
                <a:cs typeface="DilleniaUPC" panose="02020603050405020304" pitchFamily="18" charset="-34"/>
              </a:rPr>
              <a:t>болонью</a:t>
            </a:r>
            <a:r>
              <a:rPr lang="ru-RU" sz="1200" b="1" dirty="0" smtClean="0">
                <a:solidFill>
                  <a:schemeClr val="bg1"/>
                </a:solidFill>
                <a:cs typeface="DilleniaUPC" panose="02020603050405020304" pitchFamily="18" charset="-34"/>
              </a:rPr>
              <a:t>, он успешно принимал участие в своеобразных музыкальных соревнованиях филармонической академии наряду с музыкантами, многие из которых годились ему в отцы.</a:t>
            </a:r>
          </a:p>
          <a:p>
            <a:r>
              <a:rPr lang="ru-RU" sz="1200" b="1" dirty="0" smtClean="0">
                <a:solidFill>
                  <a:schemeClr val="bg1"/>
                </a:solidFill>
                <a:cs typeface="DilleniaUPC" panose="02020603050405020304" pitchFamily="18" charset="-34"/>
              </a:rPr>
              <a:t>Мастерство молодого гения настолько впечатлило </a:t>
            </a:r>
            <a:r>
              <a:rPr lang="ru-RU" sz="1200" b="1" dirty="0" err="1" smtClean="0">
                <a:solidFill>
                  <a:schemeClr val="bg1"/>
                </a:solidFill>
                <a:cs typeface="DilleniaUPC" panose="02020603050405020304" pitchFamily="18" charset="-34"/>
              </a:rPr>
              <a:t>боденскую</a:t>
            </a:r>
            <a:r>
              <a:rPr lang="ru-RU" sz="1200" b="1" dirty="0" smtClean="0">
                <a:solidFill>
                  <a:schemeClr val="bg1"/>
                </a:solidFill>
                <a:cs typeface="DilleniaUPC" panose="02020603050405020304" pitchFamily="18" charset="-34"/>
              </a:rPr>
              <a:t> академию, что его избрали академиком, хотя обычно этот почетный статус присваивали только самым успешным композиторам, возраст которых составлял не менее 20 лет.</a:t>
            </a:r>
          </a:p>
          <a:p>
            <a:r>
              <a:rPr lang="ru-RU" sz="1200" b="1" dirty="0" smtClean="0">
                <a:solidFill>
                  <a:schemeClr val="bg1"/>
                </a:solidFill>
                <a:cs typeface="DilleniaUPC" panose="02020603050405020304" pitchFamily="18" charset="-34"/>
              </a:rPr>
              <a:t>После возвращения в </a:t>
            </a:r>
            <a:r>
              <a:rPr lang="ru-RU" sz="1200" b="1" dirty="0" err="1" smtClean="0">
                <a:solidFill>
                  <a:schemeClr val="bg1"/>
                </a:solidFill>
                <a:cs typeface="DilleniaUPC" panose="02020603050405020304" pitchFamily="18" charset="-34"/>
              </a:rPr>
              <a:t>зальцбург</a:t>
            </a:r>
            <a:r>
              <a:rPr lang="ru-RU" sz="1200" b="1" dirty="0" smtClean="0">
                <a:solidFill>
                  <a:schemeClr val="bg1"/>
                </a:solidFill>
                <a:cs typeface="DilleniaUPC" panose="02020603050405020304" pitchFamily="18" charset="-34"/>
              </a:rPr>
              <a:t> композитор с головой ушел в сочинение разноплановых сонат, опер, квартетов, симфоний. Чем старше он становился – тем более смелыми и оригинальными были его произведения, они все меньше походили на творения музыкантов, которыми </a:t>
            </a:r>
            <a:r>
              <a:rPr lang="ru-RU" sz="1200" b="1" dirty="0" err="1" smtClean="0">
                <a:solidFill>
                  <a:schemeClr val="bg1"/>
                </a:solidFill>
                <a:cs typeface="DilleniaUPC" panose="02020603050405020304" pitchFamily="18" charset="-34"/>
              </a:rPr>
              <a:t>вольфганг</a:t>
            </a:r>
            <a:r>
              <a:rPr lang="ru-RU" sz="1200" b="1" dirty="0" smtClean="0">
                <a:solidFill>
                  <a:schemeClr val="bg1"/>
                </a:solidFill>
                <a:cs typeface="DilleniaUPC" panose="02020603050405020304" pitchFamily="18" charset="-34"/>
              </a:rPr>
              <a:t> восторгался в детстве. В 1772 году судьба свела </a:t>
            </a:r>
            <a:r>
              <a:rPr lang="ru-RU" sz="1200" b="1" dirty="0" err="1" smtClean="0">
                <a:solidFill>
                  <a:schemeClr val="bg1"/>
                </a:solidFill>
                <a:cs typeface="DilleniaUPC" panose="02020603050405020304" pitchFamily="18" charset="-34"/>
              </a:rPr>
              <a:t>моцарта</a:t>
            </a:r>
            <a:r>
              <a:rPr lang="ru-RU" sz="1200" b="1" dirty="0" smtClean="0">
                <a:solidFill>
                  <a:schemeClr val="bg1"/>
                </a:solidFill>
                <a:cs typeface="DilleniaUPC" panose="02020603050405020304" pitchFamily="18" charset="-34"/>
              </a:rPr>
              <a:t> с </a:t>
            </a:r>
            <a:r>
              <a:rPr lang="ru-RU" sz="1200" b="1" dirty="0" err="1" smtClean="0">
                <a:solidFill>
                  <a:schemeClr val="bg1"/>
                </a:solidFill>
                <a:cs typeface="DilleniaUPC" panose="02020603050405020304" pitchFamily="18" charset="-34"/>
              </a:rPr>
              <a:t>йозефом</a:t>
            </a:r>
            <a:r>
              <a:rPr lang="ru-RU" sz="1200" b="1" dirty="0" smtClean="0">
                <a:solidFill>
                  <a:schemeClr val="bg1"/>
                </a:solidFill>
                <a:cs typeface="DilleniaUPC" panose="02020603050405020304" pitchFamily="18" charset="-34"/>
              </a:rPr>
              <a:t> </a:t>
            </a:r>
            <a:r>
              <a:rPr lang="ru-RU" sz="1200" b="1" dirty="0" err="1" smtClean="0">
                <a:solidFill>
                  <a:schemeClr val="bg1"/>
                </a:solidFill>
                <a:cs typeface="DilleniaUPC" panose="02020603050405020304" pitchFamily="18" charset="-34"/>
              </a:rPr>
              <a:t>гайдном</a:t>
            </a:r>
            <a:r>
              <a:rPr lang="ru-RU" sz="1200" b="1" dirty="0" smtClean="0">
                <a:solidFill>
                  <a:schemeClr val="bg1"/>
                </a:solidFill>
                <a:cs typeface="DilleniaUPC" panose="02020603050405020304" pitchFamily="18" charset="-34"/>
              </a:rPr>
              <a:t>, который стал его главным учителем и самым близким другом.</a:t>
            </a:r>
            <a:br>
              <a:rPr lang="ru-RU" sz="1200" b="1" dirty="0" smtClean="0">
                <a:solidFill>
                  <a:schemeClr val="bg1"/>
                </a:solidFill>
                <a:cs typeface="DilleniaUPC" panose="02020603050405020304" pitchFamily="18" charset="-34"/>
              </a:rPr>
            </a:br>
            <a:endParaRPr lang="ru-RU" sz="1200" b="1" dirty="0" smtClean="0">
              <a:solidFill>
                <a:schemeClr val="bg1"/>
              </a:solidFill>
              <a:cs typeface="DilleniaUPC" panose="02020603050405020304" pitchFamily="18" charset="-34"/>
            </a:endParaRPr>
          </a:p>
          <a:p>
            <a:r>
              <a:rPr lang="ru-RU" sz="1200" b="1" dirty="0" smtClean="0">
                <a:solidFill>
                  <a:schemeClr val="bg1"/>
                </a:solidFill>
                <a:cs typeface="DilleniaUPC" panose="02020603050405020304" pitchFamily="18" charset="-34"/>
              </a:rPr>
              <a:t>Вскоре </a:t>
            </a:r>
            <a:r>
              <a:rPr lang="ru-RU" sz="1200" b="1" dirty="0" err="1" smtClean="0">
                <a:solidFill>
                  <a:schemeClr val="bg1"/>
                </a:solidFill>
                <a:cs typeface="DilleniaUPC" panose="02020603050405020304" pitchFamily="18" charset="-34"/>
              </a:rPr>
              <a:t>вольфганг</a:t>
            </a:r>
            <a:r>
              <a:rPr lang="ru-RU" sz="1200" b="1" dirty="0" smtClean="0">
                <a:solidFill>
                  <a:schemeClr val="bg1"/>
                </a:solidFill>
                <a:cs typeface="DilleniaUPC" panose="02020603050405020304" pitchFamily="18" charset="-34"/>
              </a:rPr>
              <a:t> получил работу при дворе архиепископа, как и его отец. У него появилось большое количество заказов, но после смерти старого епископа и приезда нового обстановка при дворе стала гораздо менее приятной. Глотком свежего воздуха для молодого композитора стала поездка в </a:t>
            </a:r>
            <a:r>
              <a:rPr lang="ru-RU" sz="1200" b="1" dirty="0" err="1" smtClean="0">
                <a:solidFill>
                  <a:schemeClr val="bg1"/>
                </a:solidFill>
                <a:cs typeface="DilleniaUPC" panose="02020603050405020304" pitchFamily="18" charset="-34"/>
              </a:rPr>
              <a:t>париж</a:t>
            </a:r>
            <a:r>
              <a:rPr lang="ru-RU" sz="1200" b="1" dirty="0" smtClean="0">
                <a:solidFill>
                  <a:schemeClr val="bg1"/>
                </a:solidFill>
                <a:cs typeface="DilleniaUPC" panose="02020603050405020304" pitchFamily="18" charset="-34"/>
              </a:rPr>
              <a:t> и крупные немецкие города в 1777 году, которую у архиепископа выпросил для своего одаренного сына </a:t>
            </a:r>
            <a:r>
              <a:rPr lang="ru-RU" sz="1200" b="1" dirty="0" err="1" smtClean="0">
                <a:solidFill>
                  <a:schemeClr val="bg1"/>
                </a:solidFill>
                <a:cs typeface="DilleniaUPC" panose="02020603050405020304" pitchFamily="18" charset="-34"/>
              </a:rPr>
              <a:t>леопольд</a:t>
            </a:r>
            <a:r>
              <a:rPr lang="ru-RU" sz="1200" b="1" dirty="0" smtClean="0">
                <a:solidFill>
                  <a:schemeClr val="bg1"/>
                </a:solidFill>
                <a:cs typeface="DilleniaUPC" panose="02020603050405020304" pitchFamily="18" charset="-34"/>
              </a:rPr>
              <a:t> </a:t>
            </a:r>
            <a:r>
              <a:rPr lang="ru-RU" sz="1200" b="1" dirty="0" err="1" smtClean="0">
                <a:solidFill>
                  <a:schemeClr val="bg1"/>
                </a:solidFill>
                <a:cs typeface="DilleniaUPC" panose="02020603050405020304" pitchFamily="18" charset="-34"/>
              </a:rPr>
              <a:t>моцарт</a:t>
            </a:r>
            <a:r>
              <a:rPr lang="ru-RU" sz="1200" b="1" dirty="0" smtClean="0">
                <a:solidFill>
                  <a:schemeClr val="bg1"/>
                </a:solidFill>
                <a:cs typeface="DilleniaUPC" panose="02020603050405020304" pitchFamily="18" charset="-34"/>
              </a:rPr>
              <a:t>.</a:t>
            </a:r>
          </a:p>
          <a:p>
            <a:endParaRPr lang="ru-RU" sz="1200" b="1" dirty="0">
              <a:cs typeface="DilleniaUPC" panose="02020603050405020304" pitchFamily="18" charset="-34"/>
            </a:endParaRPr>
          </a:p>
        </p:txBody>
      </p:sp>
      <p:sp>
        <p:nvSpPr>
          <p:cNvPr id="6" name="Прямоугольник 5"/>
          <p:cNvSpPr/>
          <p:nvPr/>
        </p:nvSpPr>
        <p:spPr>
          <a:xfrm>
            <a:off x="329738" y="5034144"/>
            <a:ext cx="6096000" cy="1477328"/>
          </a:xfrm>
          <a:prstGeom prst="rect">
            <a:avLst/>
          </a:prstGeom>
        </p:spPr>
        <p:txBody>
          <a:bodyPr>
            <a:spAutoFit/>
          </a:bodyPr>
          <a:lstStyle/>
          <a:p>
            <a:r>
              <a:rPr lang="ru-RU" dirty="0">
                <a:solidFill>
                  <a:srgbClr val="333333"/>
                </a:solidFill>
                <a:latin typeface="Helvetica Neue"/>
              </a:rPr>
              <a:t> </a:t>
            </a:r>
            <a:r>
              <a:rPr lang="ru-RU" sz="1200" dirty="0" smtClean="0">
                <a:solidFill>
                  <a:schemeClr val="bg1"/>
                </a:solidFill>
                <a:effectLst>
                  <a:outerShdw blurRad="38100" dist="38100" dir="2700000" algn="tl">
                    <a:srgbClr val="000000">
                      <a:alpha val="43137"/>
                    </a:srgbClr>
                  </a:outerShdw>
                </a:effectLst>
                <a:latin typeface="Helvetica Neue"/>
              </a:rPr>
              <a:t>То время семья столкнулась с достаточно сильными финансовыми трудностями, и потому поехать с </a:t>
            </a:r>
            <a:r>
              <a:rPr lang="ru-RU" sz="1200" dirty="0" err="1" smtClean="0">
                <a:solidFill>
                  <a:schemeClr val="bg1"/>
                </a:solidFill>
                <a:effectLst>
                  <a:outerShdw blurRad="38100" dist="38100" dir="2700000" algn="tl">
                    <a:srgbClr val="000000">
                      <a:alpha val="43137"/>
                    </a:srgbClr>
                  </a:outerShdw>
                </a:effectLst>
                <a:latin typeface="Helvetica Neue"/>
              </a:rPr>
              <a:t>вольфгангом</a:t>
            </a:r>
            <a:r>
              <a:rPr lang="ru-RU" sz="1200" dirty="0" smtClean="0">
                <a:solidFill>
                  <a:schemeClr val="bg1"/>
                </a:solidFill>
                <a:effectLst>
                  <a:outerShdw blurRad="38100" dist="38100" dir="2700000" algn="tl">
                    <a:srgbClr val="000000">
                      <a:alpha val="43137"/>
                    </a:srgbClr>
                  </a:outerShdw>
                </a:effectLst>
                <a:latin typeface="Helvetica Neue"/>
              </a:rPr>
              <a:t> смогла только мать. Подросший композитор снова давал концерты, но его смелые сочинения не были похожи на классическую музыку тех времен, да и подросший мальчик больше не вызывал восторга одним своим видом. Поэтому на этот раз публика приняла музыканта с гораздо меньшим радушием. А в </a:t>
            </a:r>
            <a:r>
              <a:rPr lang="ru-RU" sz="1200" dirty="0" err="1" smtClean="0">
                <a:solidFill>
                  <a:schemeClr val="bg1"/>
                </a:solidFill>
                <a:effectLst>
                  <a:outerShdw blurRad="38100" dist="38100" dir="2700000" algn="tl">
                    <a:srgbClr val="000000">
                      <a:alpha val="43137"/>
                    </a:srgbClr>
                  </a:outerShdw>
                </a:effectLst>
                <a:latin typeface="Helvetica Neue"/>
              </a:rPr>
              <a:t>париже</a:t>
            </a:r>
            <a:r>
              <a:rPr lang="ru-RU" sz="1200" dirty="0" smtClean="0">
                <a:solidFill>
                  <a:schemeClr val="bg1"/>
                </a:solidFill>
                <a:effectLst>
                  <a:outerShdw blurRad="38100" dist="38100" dir="2700000" algn="tl">
                    <a:srgbClr val="000000">
                      <a:alpha val="43137"/>
                    </a:srgbClr>
                  </a:outerShdw>
                </a:effectLst>
                <a:latin typeface="Helvetica Neue"/>
              </a:rPr>
              <a:t> скончалась мать </a:t>
            </a:r>
            <a:r>
              <a:rPr lang="ru-RU" sz="1200" dirty="0" err="1" smtClean="0">
                <a:solidFill>
                  <a:schemeClr val="bg1"/>
                </a:solidFill>
                <a:effectLst>
                  <a:outerShdw blurRad="38100" dist="38100" dir="2700000" algn="tl">
                    <a:srgbClr val="000000">
                      <a:alpha val="43137"/>
                    </a:srgbClr>
                  </a:outerShdw>
                </a:effectLst>
                <a:latin typeface="Helvetica Neue"/>
              </a:rPr>
              <a:t>моцарта</a:t>
            </a:r>
            <a:r>
              <a:rPr lang="ru-RU" sz="1200" dirty="0" smtClean="0">
                <a:solidFill>
                  <a:schemeClr val="bg1"/>
                </a:solidFill>
                <a:effectLst>
                  <a:outerShdw blurRad="38100" dist="38100" dir="2700000" algn="tl">
                    <a:srgbClr val="000000">
                      <a:alpha val="43137"/>
                    </a:srgbClr>
                  </a:outerShdw>
                </a:effectLst>
                <a:latin typeface="Helvetica Neue"/>
              </a:rPr>
              <a:t>, изнуренная продолжительной и безуспешной поездкой. Композитор вернулся в </a:t>
            </a:r>
            <a:r>
              <a:rPr lang="ru-RU" sz="1200" dirty="0" err="1" smtClean="0">
                <a:solidFill>
                  <a:schemeClr val="bg1"/>
                </a:solidFill>
                <a:effectLst>
                  <a:outerShdw blurRad="38100" dist="38100" dir="2700000" algn="tl">
                    <a:srgbClr val="000000">
                      <a:alpha val="43137"/>
                    </a:srgbClr>
                  </a:outerShdw>
                </a:effectLst>
                <a:latin typeface="Helvetica Neue"/>
              </a:rPr>
              <a:t>зальцбург</a:t>
            </a:r>
            <a:r>
              <a:rPr lang="ru-RU" sz="1200" dirty="0" smtClean="0">
                <a:solidFill>
                  <a:schemeClr val="bg1"/>
                </a:solidFill>
                <a:effectLst>
                  <a:outerShdw blurRad="38100" dist="38100" dir="2700000" algn="tl">
                    <a:srgbClr val="000000">
                      <a:alpha val="43137"/>
                    </a:srgbClr>
                  </a:outerShdw>
                </a:effectLst>
                <a:latin typeface="Helvetica Neue"/>
              </a:rPr>
              <a:t>.</a:t>
            </a:r>
            <a:endParaRPr lang="ru-RU" sz="1200" dirty="0">
              <a:solidFill>
                <a:schemeClr val="bg1"/>
              </a:solidFill>
              <a:effectLst>
                <a:outerShdw blurRad="38100" dist="38100" dir="2700000" algn="tl">
                  <a:srgbClr val="000000">
                    <a:alpha val="43137"/>
                  </a:srgbClr>
                </a:outerShdw>
              </a:effectLst>
            </a:endParaRPr>
          </a:p>
        </p:txBody>
      </p:sp>
      <p:pic>
        <p:nvPicPr>
          <p:cNvPr id="1026" name="Picture 2" descr="ÐÐ¾Ð»ÑÑÐ³Ð°Ð½Ð³ ÐÐ¾ÑÐ°ÑÑ Ð·Ð° ÑÐ°Ð±Ð¾ÑÐ¾Ð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425" y="1074700"/>
            <a:ext cx="5597475" cy="3612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74836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 calcmode="lin" valueType="num">
                                      <p:cBhvr>
                                        <p:cTn id="40" dur="1000" fill="hold"/>
                                        <p:tgtEl>
                                          <p:spTgt spid="6"/>
                                        </p:tgtEl>
                                        <p:attrNameLst>
                                          <p:attrName>style.rotation</p:attrName>
                                        </p:attrNameLst>
                                      </p:cBhvr>
                                      <p:tavLst>
                                        <p:tav tm="0">
                                          <p:val>
                                            <p:fltVal val="90"/>
                                          </p:val>
                                        </p:tav>
                                        <p:tav tm="100000">
                                          <p:val>
                                            <p:fltVal val="0"/>
                                          </p:val>
                                        </p:tav>
                                      </p:tavLst>
                                    </p:anim>
                                    <p:animEffect transition="in" filter="fade">
                                      <p:cBhvr>
                                        <p:cTn id="4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 y="-1"/>
            <a:ext cx="12192001" cy="6870469"/>
          </a:xfrm>
        </p:spPr>
      </p:pic>
      <p:sp>
        <p:nvSpPr>
          <p:cNvPr id="2" name="Заголовок 1"/>
          <p:cNvSpPr>
            <a:spLocks noGrp="1"/>
          </p:cNvSpPr>
          <p:nvPr>
            <p:ph type="title"/>
          </p:nvPr>
        </p:nvSpPr>
        <p:spPr>
          <a:xfrm>
            <a:off x="605444" y="3632027"/>
            <a:ext cx="10515600" cy="1325563"/>
          </a:xfrm>
        </p:spPr>
        <p:txBody>
          <a:bodyPr/>
          <a:lstStyle/>
          <a:p>
            <a:endParaRPr lang="ru-RU" dirty="0"/>
          </a:p>
        </p:txBody>
      </p:sp>
      <p:sp>
        <p:nvSpPr>
          <p:cNvPr id="4" name="Объект 3"/>
          <p:cNvSpPr>
            <a:spLocks noGrp="1"/>
          </p:cNvSpPr>
          <p:nvPr>
            <p:ph sz="half" idx="2"/>
          </p:nvPr>
        </p:nvSpPr>
        <p:spPr/>
        <p:txBody>
          <a:bodyPr>
            <a:normAutofit fontScale="55000" lnSpcReduction="20000"/>
          </a:bodyPr>
          <a:lstStyle/>
          <a:p>
            <a:r>
              <a:rPr lang="ru-RU" dirty="0">
                <a:solidFill>
                  <a:schemeClr val="bg1"/>
                </a:solidFill>
              </a:rPr>
              <a:t>Пик творческой карьеры Вольфганга Моцарта пришелся на 1780-ые годы. Именно тогда она написал свои самые известные оперы: «Свадьба Фигаро», «Волшебная флейта», «Дон Жуан». Тогда же была написана и популярная «Маленькая ночная серенада» в четырех частях. В то время музыка композитора была крайне востребована, и он получал за свою работу самые большие гонорары в жизни</a:t>
            </a:r>
            <a:r>
              <a:rPr lang="ru-RU" dirty="0" smtClean="0">
                <a:solidFill>
                  <a:schemeClr val="bg1"/>
                </a:solidFill>
              </a:rPr>
              <a:t>.</a:t>
            </a:r>
            <a:r>
              <a:rPr lang="ru-RU" dirty="0"/>
              <a:t> </a:t>
            </a:r>
            <a:r>
              <a:rPr lang="ru-RU" dirty="0">
                <a:solidFill>
                  <a:schemeClr val="bg1"/>
                </a:solidFill>
              </a:rPr>
              <a:t>К сожалению, период небывалого творческого подъема и признания для Моцарта продлился не слишком долго. В 1787 году умер его горячо любимый отец, а вскоре его жена </a:t>
            </a:r>
            <a:r>
              <a:rPr lang="ru-RU" dirty="0" err="1">
                <a:solidFill>
                  <a:schemeClr val="bg1"/>
                </a:solidFill>
              </a:rPr>
              <a:t>Констанция</a:t>
            </a:r>
            <a:r>
              <a:rPr lang="ru-RU" dirty="0">
                <a:solidFill>
                  <a:schemeClr val="bg1"/>
                </a:solidFill>
              </a:rPr>
              <a:t> Вебер заболела язвой голени, и на лечение супруги понадобились немалые деньги.</a:t>
            </a:r>
            <a:br>
              <a:rPr lang="ru-RU" dirty="0">
                <a:solidFill>
                  <a:schemeClr val="bg1"/>
                </a:solidFill>
              </a:rPr>
            </a:br>
            <a:endParaRPr lang="ru-RU" dirty="0">
              <a:solidFill>
                <a:schemeClr val="bg1"/>
              </a:solidFill>
            </a:endParaRPr>
          </a:p>
          <a:p>
            <a:r>
              <a:rPr lang="ru-RU" dirty="0">
                <a:solidFill>
                  <a:schemeClr val="bg1"/>
                </a:solidFill>
              </a:rPr>
              <a:t>Ухудшила ситуацию и смерть императора Иосифа II, после которой на престол взошел император Леопольд II. Он, в отличие от своего брата, не был поклонником музыки, потому рассчитывать на расположение нового монарха композиторам того времени не приходилось.</a:t>
            </a:r>
          </a:p>
          <a:p>
            <a:endParaRPr lang="ru-RU" dirty="0">
              <a:solidFill>
                <a:schemeClr val="bg1"/>
              </a:solidFill>
            </a:endParaRPr>
          </a:p>
        </p:txBody>
      </p:sp>
      <p:pic>
        <p:nvPicPr>
          <p:cNvPr id="3074" name="Picture 2" descr="https://i.pinimg.com/originals/a6/66/20/a66620f78f056774d3c2bbf57ed9aaf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638" y="806984"/>
            <a:ext cx="5913361" cy="3843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e6a188eaf3cc7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2618" y="5847471"/>
            <a:ext cx="609600" cy="609600"/>
          </a:xfrm>
          <a:prstGeom prst="rect">
            <a:avLst/>
          </a:prstGeom>
        </p:spPr>
      </p:pic>
    </p:spTree>
    <p:extLst>
      <p:ext uri="{BB962C8B-B14F-4D97-AF65-F5344CB8AC3E}">
        <p14:creationId xmlns:p14="http://schemas.microsoft.com/office/powerpoint/2010/main" val="26408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ipe(down)">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28" repeatCount="indefinite" fill="hold" display="0">
                  <p:stCondLst>
                    <p:cond delay="indefinite"/>
                  </p:stCondLst>
                  <p:endCondLst>
                    <p:cond evt="onStopAudio" delay="0">
                      <p:tgtEl>
                        <p:sldTgt/>
                      </p:tgtEl>
                    </p:cond>
                  </p:endCondLst>
                </p:cTn>
                <p:tgtEl>
                  <p:spTgt spid="6"/>
                </p:tgtEl>
              </p:cMediaNode>
            </p:audio>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71451" y="3073741"/>
            <a:ext cx="9097781" cy="1132818"/>
          </a:xfrm>
        </p:spPr>
        <p:txBody>
          <a:bodyPr/>
          <a:lstStyle/>
          <a:p>
            <a:endParaRPr lang="ru-RU" dirty="0"/>
          </a:p>
        </p:txBody>
      </p:sp>
      <p:sp>
        <p:nvSpPr>
          <p:cNvPr id="4" name="Объект 3"/>
          <p:cNvSpPr>
            <a:spLocks noGrp="1"/>
          </p:cNvSpPr>
          <p:nvPr>
            <p:ph sz="half" idx="2"/>
          </p:nvPr>
        </p:nvSpPr>
        <p:spPr/>
        <p:txBody>
          <a:bodyPr>
            <a:normAutofit fontScale="77500" lnSpcReduction="20000"/>
          </a:bodyPr>
          <a:lstStyle/>
          <a:p>
            <a:r>
              <a:rPr lang="ru-RU" dirty="0" smtClean="0">
                <a:solidFill>
                  <a:schemeClr val="bg1"/>
                </a:solidFill>
              </a:rPr>
              <a:t>Единственной супругой Моцарта стала </a:t>
            </a:r>
            <a:r>
              <a:rPr lang="ru-RU" dirty="0" err="1" smtClean="0">
                <a:solidFill>
                  <a:schemeClr val="bg1"/>
                </a:solidFill>
              </a:rPr>
              <a:t>Констанция</a:t>
            </a:r>
            <a:r>
              <a:rPr lang="ru-RU" dirty="0" smtClean="0">
                <a:solidFill>
                  <a:schemeClr val="bg1"/>
                </a:solidFill>
              </a:rPr>
              <a:t> Вебер, с которой он познакомился в Вене (в первое время после переезда в город Вольфганг снимал жилье у семейства Веберов).</a:t>
            </a:r>
            <a:r>
              <a:rPr lang="ru-RU" dirty="0">
                <a:solidFill>
                  <a:schemeClr val="bg1"/>
                </a:solidFill>
              </a:rPr>
              <a:t> Леопольд Моцарт был против женитьбы своего сына на девушке, так как видел в этом стремление ее семьи найти для </a:t>
            </a:r>
            <a:r>
              <a:rPr lang="ru-RU" dirty="0" err="1">
                <a:solidFill>
                  <a:schemeClr val="bg1"/>
                </a:solidFill>
              </a:rPr>
              <a:t>Констанции</a:t>
            </a:r>
            <a:r>
              <a:rPr lang="ru-RU" dirty="0">
                <a:solidFill>
                  <a:schemeClr val="bg1"/>
                </a:solidFill>
              </a:rPr>
              <a:t> «выгодную партию». Тем не менее, свадьба состоялась в 1782 году.</a:t>
            </a:r>
            <a:br>
              <a:rPr lang="ru-RU" dirty="0">
                <a:solidFill>
                  <a:schemeClr val="bg1"/>
                </a:solidFill>
              </a:rPr>
            </a:br>
            <a:endParaRPr lang="ru-RU" dirty="0">
              <a:solidFill>
                <a:schemeClr val="bg1"/>
              </a:solidFill>
            </a:endParaRPr>
          </a:p>
          <a:p>
            <a:r>
              <a:rPr lang="ru-RU" dirty="0">
                <a:solidFill>
                  <a:schemeClr val="bg1"/>
                </a:solidFill>
              </a:rPr>
              <a:t>Жена композитора шесть раз была беременна, но немногие дети этой четы пережили младенческий возраст: выжили только Карл Томас и Франц </a:t>
            </a:r>
            <a:r>
              <a:rPr lang="ru-RU" dirty="0" err="1">
                <a:solidFill>
                  <a:schemeClr val="bg1"/>
                </a:solidFill>
              </a:rPr>
              <a:t>Ксавер</a:t>
            </a:r>
            <a:r>
              <a:rPr lang="ru-RU" dirty="0">
                <a:solidFill>
                  <a:schemeClr val="bg1"/>
                </a:solidFill>
              </a:rPr>
              <a:t> Вольфганг.</a:t>
            </a:r>
          </a:p>
          <a:p>
            <a:endParaRPr lang="ru-RU" dirty="0"/>
          </a:p>
        </p:txBody>
      </p:sp>
      <p:pic>
        <p:nvPicPr>
          <p:cNvPr id="2050" name="Picture 2" descr="ÐÐ¾Ð»ÑÑÐ³Ð°Ð½Ð³ ÐÐ¾ÑÐ°ÑÑ Ñ Ð¶ÐµÐ½Ð¾Ð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26" y="1069581"/>
            <a:ext cx="5438891" cy="3625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53623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80">
                                          <p:stCondLst>
                                            <p:cond delay="0"/>
                                          </p:stCondLst>
                                        </p:cTn>
                                        <p:tgtEl>
                                          <p:spTgt spid="4">
                                            <p:txEl>
                                              <p:pRg st="0" end="0"/>
                                            </p:txEl>
                                          </p:spTgt>
                                        </p:tgtEl>
                                      </p:cBhvr>
                                    </p:animEffect>
                                    <p:anim calcmode="lin" valueType="num">
                                      <p:cBhvr>
                                        <p:cTn id="13"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xEl>
                                              <p:pRg st="0" end="0"/>
                                            </p:txEl>
                                          </p:spTgt>
                                        </p:tgtEl>
                                      </p:cBhvr>
                                      <p:to x="100000" y="60000"/>
                                    </p:animScale>
                                    <p:animScale>
                                      <p:cBhvr>
                                        <p:cTn id="19" dur="166" decel="50000">
                                          <p:stCondLst>
                                            <p:cond delay="676"/>
                                          </p:stCondLst>
                                        </p:cTn>
                                        <p:tgtEl>
                                          <p:spTgt spid="4">
                                            <p:txEl>
                                              <p:pRg st="0" end="0"/>
                                            </p:txEl>
                                          </p:spTgt>
                                        </p:tgtEl>
                                      </p:cBhvr>
                                      <p:to x="100000" y="100000"/>
                                    </p:animScale>
                                    <p:animScale>
                                      <p:cBhvr>
                                        <p:cTn id="20" dur="26">
                                          <p:stCondLst>
                                            <p:cond delay="1312"/>
                                          </p:stCondLst>
                                        </p:cTn>
                                        <p:tgtEl>
                                          <p:spTgt spid="4">
                                            <p:txEl>
                                              <p:pRg st="0" end="0"/>
                                            </p:txEl>
                                          </p:spTgt>
                                        </p:tgtEl>
                                      </p:cBhvr>
                                      <p:to x="100000" y="80000"/>
                                    </p:animScale>
                                    <p:animScale>
                                      <p:cBhvr>
                                        <p:cTn id="21" dur="166" decel="50000">
                                          <p:stCondLst>
                                            <p:cond delay="1338"/>
                                          </p:stCondLst>
                                        </p:cTn>
                                        <p:tgtEl>
                                          <p:spTgt spid="4">
                                            <p:txEl>
                                              <p:pRg st="0" end="0"/>
                                            </p:txEl>
                                          </p:spTgt>
                                        </p:tgtEl>
                                      </p:cBhvr>
                                      <p:to x="100000" y="100000"/>
                                    </p:animScale>
                                    <p:animScale>
                                      <p:cBhvr>
                                        <p:cTn id="22" dur="26">
                                          <p:stCondLst>
                                            <p:cond delay="1642"/>
                                          </p:stCondLst>
                                        </p:cTn>
                                        <p:tgtEl>
                                          <p:spTgt spid="4">
                                            <p:txEl>
                                              <p:pRg st="0" end="0"/>
                                            </p:txEl>
                                          </p:spTgt>
                                        </p:tgtEl>
                                      </p:cBhvr>
                                      <p:to x="100000" y="90000"/>
                                    </p:animScale>
                                    <p:animScale>
                                      <p:cBhvr>
                                        <p:cTn id="23" dur="166" decel="50000">
                                          <p:stCondLst>
                                            <p:cond delay="1668"/>
                                          </p:stCondLst>
                                        </p:cTn>
                                        <p:tgtEl>
                                          <p:spTgt spid="4">
                                            <p:txEl>
                                              <p:pRg st="0" end="0"/>
                                            </p:txEl>
                                          </p:spTgt>
                                        </p:tgtEl>
                                      </p:cBhvr>
                                      <p:to x="100000" y="100000"/>
                                    </p:animScale>
                                    <p:animScale>
                                      <p:cBhvr>
                                        <p:cTn id="24" dur="26">
                                          <p:stCondLst>
                                            <p:cond delay="1808"/>
                                          </p:stCondLst>
                                        </p:cTn>
                                        <p:tgtEl>
                                          <p:spTgt spid="4">
                                            <p:txEl>
                                              <p:pRg st="0" end="0"/>
                                            </p:txEl>
                                          </p:spTgt>
                                        </p:tgtEl>
                                      </p:cBhvr>
                                      <p:to x="100000" y="95000"/>
                                    </p:animScale>
                                    <p:animScale>
                                      <p:cBhvr>
                                        <p:cTn id="25" dur="166" decel="50000">
                                          <p:stCondLst>
                                            <p:cond delay="1834"/>
                                          </p:stCondLst>
                                        </p:cTn>
                                        <p:tgtEl>
                                          <p:spTgt spid="4">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down)">
                                      <p:cBhvr>
                                        <p:cTn id="30" dur="580">
                                          <p:stCondLst>
                                            <p:cond delay="0"/>
                                          </p:stCondLst>
                                        </p:cTn>
                                        <p:tgtEl>
                                          <p:spTgt spid="4">
                                            <p:txEl>
                                              <p:pRg st="1" end="1"/>
                                            </p:txEl>
                                          </p:spTgt>
                                        </p:tgtEl>
                                      </p:cBhvr>
                                    </p:animEffect>
                                    <p:anim calcmode="lin" valueType="num">
                                      <p:cBhvr>
                                        <p:cTn id="31"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xEl>
                                              <p:pRg st="1" end="1"/>
                                            </p:txEl>
                                          </p:spTgt>
                                        </p:tgtEl>
                                      </p:cBhvr>
                                      <p:to x="100000" y="60000"/>
                                    </p:animScale>
                                    <p:animScale>
                                      <p:cBhvr>
                                        <p:cTn id="37" dur="166" decel="50000">
                                          <p:stCondLst>
                                            <p:cond delay="676"/>
                                          </p:stCondLst>
                                        </p:cTn>
                                        <p:tgtEl>
                                          <p:spTgt spid="4">
                                            <p:txEl>
                                              <p:pRg st="1" end="1"/>
                                            </p:txEl>
                                          </p:spTgt>
                                        </p:tgtEl>
                                      </p:cBhvr>
                                      <p:to x="100000" y="100000"/>
                                    </p:animScale>
                                    <p:animScale>
                                      <p:cBhvr>
                                        <p:cTn id="38" dur="26">
                                          <p:stCondLst>
                                            <p:cond delay="1312"/>
                                          </p:stCondLst>
                                        </p:cTn>
                                        <p:tgtEl>
                                          <p:spTgt spid="4">
                                            <p:txEl>
                                              <p:pRg st="1" end="1"/>
                                            </p:txEl>
                                          </p:spTgt>
                                        </p:tgtEl>
                                      </p:cBhvr>
                                      <p:to x="100000" y="80000"/>
                                    </p:animScale>
                                    <p:animScale>
                                      <p:cBhvr>
                                        <p:cTn id="39" dur="166" decel="50000">
                                          <p:stCondLst>
                                            <p:cond delay="1338"/>
                                          </p:stCondLst>
                                        </p:cTn>
                                        <p:tgtEl>
                                          <p:spTgt spid="4">
                                            <p:txEl>
                                              <p:pRg st="1" end="1"/>
                                            </p:txEl>
                                          </p:spTgt>
                                        </p:tgtEl>
                                      </p:cBhvr>
                                      <p:to x="100000" y="100000"/>
                                    </p:animScale>
                                    <p:animScale>
                                      <p:cBhvr>
                                        <p:cTn id="40" dur="26">
                                          <p:stCondLst>
                                            <p:cond delay="1642"/>
                                          </p:stCondLst>
                                        </p:cTn>
                                        <p:tgtEl>
                                          <p:spTgt spid="4">
                                            <p:txEl>
                                              <p:pRg st="1" end="1"/>
                                            </p:txEl>
                                          </p:spTgt>
                                        </p:tgtEl>
                                      </p:cBhvr>
                                      <p:to x="100000" y="90000"/>
                                    </p:animScale>
                                    <p:animScale>
                                      <p:cBhvr>
                                        <p:cTn id="41" dur="166" decel="50000">
                                          <p:stCondLst>
                                            <p:cond delay="1668"/>
                                          </p:stCondLst>
                                        </p:cTn>
                                        <p:tgtEl>
                                          <p:spTgt spid="4">
                                            <p:txEl>
                                              <p:pRg st="1" end="1"/>
                                            </p:txEl>
                                          </p:spTgt>
                                        </p:tgtEl>
                                      </p:cBhvr>
                                      <p:to x="100000" y="100000"/>
                                    </p:animScale>
                                    <p:animScale>
                                      <p:cBhvr>
                                        <p:cTn id="42" dur="26">
                                          <p:stCondLst>
                                            <p:cond delay="1808"/>
                                          </p:stCondLst>
                                        </p:cTn>
                                        <p:tgtEl>
                                          <p:spTgt spid="4">
                                            <p:txEl>
                                              <p:pRg st="1" end="1"/>
                                            </p:txEl>
                                          </p:spTgt>
                                        </p:tgtEl>
                                      </p:cBhvr>
                                      <p:to x="100000" y="95000"/>
                                    </p:animScale>
                                    <p:animScale>
                                      <p:cBhvr>
                                        <p:cTn id="43"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0"/>
            <a:ext cx="12192000" cy="6876704"/>
          </a:xfrm>
        </p:spPr>
      </p:pic>
      <p:sp>
        <p:nvSpPr>
          <p:cNvPr id="2" name="Заголовок 1"/>
          <p:cNvSpPr>
            <a:spLocks noGrp="1"/>
          </p:cNvSpPr>
          <p:nvPr>
            <p:ph type="title"/>
          </p:nvPr>
        </p:nvSpPr>
        <p:spPr/>
        <p:txBody>
          <a:bodyPr>
            <a:normAutofit/>
          </a:bodyPr>
          <a:lstStyle/>
          <a:p>
            <a:r>
              <a:rPr lang="ru-RU" sz="6600" dirty="0">
                <a:solidFill>
                  <a:schemeClr val="bg1"/>
                </a:solidFill>
              </a:rPr>
              <a:t>Д</a:t>
            </a:r>
            <a:r>
              <a:rPr lang="ru-RU" sz="6600" dirty="0" smtClean="0">
                <a:solidFill>
                  <a:schemeClr val="bg1"/>
                </a:solidFill>
              </a:rPr>
              <a:t>ети</a:t>
            </a:r>
            <a:endParaRPr lang="ru-RU" sz="6600" dirty="0">
              <a:solidFill>
                <a:schemeClr val="bg1"/>
              </a:solidFill>
            </a:endParaRPr>
          </a:p>
        </p:txBody>
      </p:sp>
      <p:pic>
        <p:nvPicPr>
          <p:cNvPr id="5122" name="Picture 2" descr="https://img0.liveinternet.ru/images/attach/d/0/137/344/137344558_Carl_and_Franz_Xaver_Mozart.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83534" y="1690688"/>
            <a:ext cx="3765012" cy="4553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6014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988</Words>
  <Application>Microsoft Office PowerPoint</Application>
  <PresentationFormat>Широкоэкранный</PresentationFormat>
  <Paragraphs>28</Paragraphs>
  <Slides>11</Slides>
  <Notes>0</Notes>
  <HiddenSlides>0</HiddenSlides>
  <MMClips>2</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11</vt:i4>
      </vt:variant>
    </vt:vector>
  </HeadingPairs>
  <TitlesOfParts>
    <vt:vector size="17" baseType="lpstr">
      <vt:lpstr>Arial</vt:lpstr>
      <vt:lpstr>Calibri</vt:lpstr>
      <vt:lpstr>Calibri Light</vt:lpstr>
      <vt:lpstr>DilleniaUPC</vt:lpstr>
      <vt:lpstr>Helvetica Neue</vt:lpstr>
      <vt:lpstr>Тема Office</vt:lpstr>
      <vt:lpstr>Презентация PowerPoint</vt:lpstr>
      <vt:lpstr>Презентация PowerPoint</vt:lpstr>
      <vt:lpstr>Презентация PowerPoint</vt:lpstr>
      <vt:lpstr>Наннерль и Вольфганг никогда не ходили в школу: Леопольд дал им отличное домашнее образование. При этом юный Моцарт всегда с большим рвением погружался в изучение любого предмета. К примеру, если речь шла о математике, то после нескольких усердных занятий мальчика буквально все поверхности в комнате: от стен и пола до полов и стульев – быстро покрывались меловыми надписями с цифрами, задачами и уравнениями.</vt:lpstr>
      <vt:lpstr>Презентация PowerPoint</vt:lpstr>
      <vt:lpstr>Презентация PowerPoint</vt:lpstr>
      <vt:lpstr>Презентация PowerPoint</vt:lpstr>
      <vt:lpstr>Презентация PowerPoint</vt:lpstr>
      <vt:lpstr>Дети</vt:lpstr>
      <vt:lpstr>Презентация PowerPoint</vt:lpstr>
      <vt:lpstr>Биографию Моцарта написал новый муж жены композитора В честь Моцарта в Зальцбурге был основан университет. Вольфгана Амадея хоронили как бедного человека — в общую могилу. Похоронен Моцарт в Вене на кладбище Святого Марка.    </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Во́льфганг Амадéй Мо́царт</dc:title>
  <dc:creator>Игорь</dc:creator>
  <cp:lastModifiedBy>Игорь</cp:lastModifiedBy>
  <cp:revision>23</cp:revision>
  <dcterms:created xsi:type="dcterms:W3CDTF">2019-02-21T15:09:59Z</dcterms:created>
  <dcterms:modified xsi:type="dcterms:W3CDTF">2019-02-22T07:33:36Z</dcterms:modified>
</cp:coreProperties>
</file>