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3" r:id="rId6"/>
    <p:sldId id="260" r:id="rId7"/>
    <p:sldId id="270" r:id="rId8"/>
    <p:sldId id="274" r:id="rId9"/>
    <p:sldId id="262" r:id="rId10"/>
    <p:sldId id="264" r:id="rId11"/>
    <p:sldId id="263" r:id="rId12"/>
    <p:sldId id="261" r:id="rId13"/>
    <p:sldId id="258" r:id="rId14"/>
    <p:sldId id="267" r:id="rId15"/>
    <p:sldId id="266" r:id="rId16"/>
    <p:sldId id="265" r:id="rId17"/>
    <p:sldId id="27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file:///D:\&#1085;&#1087;&#1077;\&#1087;&#1088;&#1077;&#1079;&#1077;&#1085;&#1090;&#1072;&#1094;&#1080;&#1080;%20&#1087;&#1086;%20&#1083;&#1080;&#1090;&#1077;&#1088;&#1072;&#1090;&#1091;&#1088;&#1077;\&#1084;&#1086;&#1088;&#1077;\Zvuki_prirody-SHum_morya_i_Muzyka.mp3" TargetMode="External"/><Relationship Id="rId1" Type="http://schemas.microsoft.com/office/2007/relationships/media" Target="file:///D:\&#1085;&#1087;&#1077;\&#1087;&#1088;&#1077;&#1079;&#1077;&#1085;&#1090;&#1072;&#1094;&#1080;&#1080;%20&#1087;&#1086;%20&#1083;&#1080;&#1090;&#1077;&#1088;&#1072;&#1090;&#1091;&#1088;&#1077;\&#1084;&#1086;&#1088;&#1077;\Zvuki_prirody-SHum_morya_i_Muzyka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85;&#1087;&#1077;\&#1087;&#1088;&#1077;&#1079;&#1077;&#1085;&#1090;&#1072;&#1094;&#1080;&#1080;%20&#1087;&#1086;%20&#1083;&#1080;&#1090;&#1077;&#1088;&#1072;&#1090;&#1091;&#1088;&#1077;\&#1084;&#1086;&#1088;&#1077;\Epicheskaya_muzyka-gnev_morya.mp3" TargetMode="External"/><Relationship Id="rId1" Type="http://schemas.microsoft.com/office/2007/relationships/media" Target="file:///D:\&#1085;&#1087;&#1077;\&#1087;&#1088;&#1077;&#1079;&#1077;&#1085;&#1090;&#1072;&#1094;&#1080;&#1080;%20&#1087;&#1086;%20&#1083;&#1080;&#1090;&#1077;&#1088;&#1072;&#1090;&#1091;&#1088;&#1077;\&#1084;&#1086;&#1088;&#1077;\Epicheskaya_muzyka-gnev_mory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пани13\испания финиш\100PENTX\IMGP21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Безмолвное море, </a:t>
            </a:r>
          </a:p>
          <a:p>
            <a:endParaRPr lang="ru-RU" sz="2400" b="1" i="1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лазурное море,</a:t>
            </a:r>
          </a:p>
          <a:p>
            <a:endParaRPr lang="ru-RU" sz="2400" b="1" i="1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Стою очарован </a:t>
            </a:r>
          </a:p>
          <a:p>
            <a:endParaRPr lang="ru-RU" sz="2400" b="1" i="1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над бездной твоей.</a:t>
            </a:r>
            <a:endParaRPr lang="ru-RU" sz="2400" b="1" i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013176"/>
            <a:ext cx="595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Урок-мастерская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 стихотворению В.А.Жуковского «Море»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1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Безмолвное море, лазурное море,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Стою очарован над бездной твоей.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Ты живо; ты дышишь; смятенной любовью,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Тревожною думой наполнено 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6799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Жуковский одухотворяет море.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Море у него «дышит», в нем скрыта душа, оно способно «любить».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43608" y="47667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же сбираются темные тучи,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Чтоб ясное небо отнять у тебя-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Ты бьешься, ты воешь, ты волны подъемлешь,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Ты рвешь и терзаешь враждебную мглу…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9715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Но едва темные тучи закроют ясное небо,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море охватывает тревога.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Победив тьму, оно еще долго не успокаивается.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спани13\испания финиш\100PENTX\IMGP21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36912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Так и человек, погруженный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в земную суету, рвется в небесную безбрежность, жаждет идеала.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спани13\испания финиш\100PENTX\IMGP22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0888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Какие ещё стихотворения о море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вы вспомнили?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Одинаково ли поэты «рисуют» образ моря?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77172" y="1367046"/>
          <a:ext cx="5127276" cy="51907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127276"/>
              </a:tblGrid>
              <a:tr h="4064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Белеет парус одинокой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В тумане моря голубом!..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Что ищет он в стране далекой?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Что кинул он в краю родном</a:t>
                      </a:r>
                      <a:r>
                        <a:rPr lang="ru-RU" sz="2400" dirty="0" smtClean="0"/>
                        <a:t>?...</a:t>
                      </a:r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Играют волны — ветер свищет,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И мачта гнется и </a:t>
                      </a:r>
                      <a:r>
                        <a:rPr lang="ru-RU" sz="2400" dirty="0" err="1"/>
                        <a:t>скрыпит</a:t>
                      </a:r>
                      <a:r>
                        <a:rPr lang="ru-RU" sz="2400" dirty="0"/>
                        <a:t>...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Увы! Он </a:t>
                      </a:r>
                      <a:r>
                        <a:rPr lang="ru-RU" sz="2400" dirty="0" err="1"/>
                        <a:t>счастия</a:t>
                      </a:r>
                      <a:r>
                        <a:rPr lang="ru-RU" sz="2400" dirty="0"/>
                        <a:t> не ищет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И не от </a:t>
                      </a:r>
                      <a:r>
                        <a:rPr lang="ru-RU" sz="2400" dirty="0" err="1"/>
                        <a:t>счастия</a:t>
                      </a:r>
                      <a:r>
                        <a:rPr lang="ru-RU" sz="2400" dirty="0"/>
                        <a:t> бежит</a:t>
                      </a:r>
                      <a:r>
                        <a:rPr lang="ru-RU" sz="2400" dirty="0" smtClean="0"/>
                        <a:t>!</a:t>
                      </a:r>
                      <a:endParaRPr lang="ru-RU" sz="2400" smtClean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2400" dirty="0"/>
                        <a:t>Под ним струя светлей лазури,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Над ним луч солнца золотой...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А он, мятежный, просит бури, 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Как будто в бурях есть покой!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marL="70069" marR="70069" marT="35034" marB="35034" anchor="ctr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575102"/>
            <a:ext cx="363131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Михаил Лермонтов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Парус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63688" y="620688"/>
            <a:ext cx="47280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Романтизм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В.А.Жуковского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созерцательный, пассивный.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Романтизм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М.Ю.Лермонтова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бунтарский, активный.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0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913" y="-9939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еще раз элегию Жуковского 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«Море»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627" y="1004993"/>
            <a:ext cx="8352928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Найдите и выпишите слова, которые ассоциируются у вас в равной степени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с морем и человеком.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Как вы себе представляете взаимосвязь «человек-природа»?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Напишите или изобразите схематически.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Что такое, по – вашему, гармония?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Как воспринимает гармонический мир человека и природы Жуковский?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А как воспринимаете вы? 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rgbClr val="FF99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Используя накопленные ощущения, переживания, ассоциации, образы,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напишите </a:t>
            </a:r>
            <a:r>
              <a:rPr lang="ru-RU" sz="2800" b="1" dirty="0" err="1" smtClean="0">
                <a:solidFill>
                  <a:schemeClr val="bg1"/>
                </a:solidFill>
              </a:rPr>
              <a:t>синквейн</a:t>
            </a:r>
            <a:r>
              <a:rPr lang="ru-RU" sz="2800" b="1" dirty="0" smtClean="0">
                <a:solidFill>
                  <a:schemeClr val="bg1"/>
                </a:solidFill>
              </a:rPr>
              <a:t> «Море…»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спани13\4день\IMGP12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23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Синквейны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29973"/>
            <a:ext cx="38691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Море,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Светлое, тревожное,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Ласкаешь, воешь, бьешься.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Обманчив спокойный твой вид.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Бездна.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Никита </a:t>
            </a:r>
            <a:r>
              <a:rPr lang="ru-RU" b="1" dirty="0" err="1" smtClean="0">
                <a:solidFill>
                  <a:schemeClr val="bg1"/>
                </a:solidFill>
              </a:rPr>
              <a:t>Кручинский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198" y="968472"/>
            <a:ext cx="48158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Море!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Загадочное, удивительное…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Плещется, волнуется, колышется.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Загадочный мир, полный приключений.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Тайна.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Ильгар</a:t>
            </a:r>
            <a:r>
              <a:rPr lang="ru-RU" b="1" dirty="0" smtClean="0">
                <a:solidFill>
                  <a:schemeClr val="bg1"/>
                </a:solidFill>
              </a:rPr>
              <a:t> Рахманов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84" y="2996952"/>
            <a:ext cx="38817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Море,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Безмолвное, лазурное.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Дышит, живет, сияет.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Счастье, подаренное природой.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Загадка.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Яна </a:t>
            </a:r>
            <a:r>
              <a:rPr lang="ru-RU" b="1" dirty="0" err="1" smtClean="0">
                <a:solidFill>
                  <a:schemeClr val="bg1"/>
                </a:solidFill>
              </a:rPr>
              <a:t>Меницкая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996952"/>
            <a:ext cx="33161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Море,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Бурливое, живое.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Вздыхает, воет, шумит.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Бушующий зверь водяной.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Титан.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Андрей </a:t>
            </a:r>
            <a:r>
              <a:rPr lang="ru-RU" b="1" dirty="0" err="1" smtClean="0">
                <a:solidFill>
                  <a:schemeClr val="bg1"/>
                </a:solidFill>
              </a:rPr>
              <a:t>Разгадаев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5183" y="4688820"/>
            <a:ext cx="3692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Море.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Шумное, опасное.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Бурлит, бушует, очаровывает,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Окутывает тайной.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Удивительный мир.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Анастасия Сочнева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5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испани13\4день\IMGP13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Использованная литература: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806489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Литература. 9 </a:t>
            </a:r>
            <a:r>
              <a:rPr lang="ru-RU" sz="2400" b="1" dirty="0" err="1" smtClean="0">
                <a:solidFill>
                  <a:schemeClr val="bg1"/>
                </a:solidFill>
              </a:rPr>
              <a:t>кл</a:t>
            </a:r>
            <a:r>
              <a:rPr lang="ru-RU" sz="2400" b="1" dirty="0" smtClean="0">
                <a:solidFill>
                  <a:schemeClr val="bg1"/>
                </a:solidFill>
              </a:rPr>
              <a:t>. учебник для общеобразовательных учреждений; под ред. В.Я.Коровиной.- М.: Просвещение, 2007г.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Пугач В.Е. Русская поэзия на уроках литературы.   9-11 </a:t>
            </a:r>
            <a:r>
              <a:rPr lang="ru-RU" sz="2400" b="1" dirty="0" err="1" smtClean="0">
                <a:solidFill>
                  <a:schemeClr val="bg1"/>
                </a:solidFill>
              </a:rPr>
              <a:t>кл</a:t>
            </a:r>
            <a:r>
              <a:rPr lang="ru-RU" sz="2400" b="1" dirty="0" smtClean="0">
                <a:solidFill>
                  <a:schemeClr val="bg1"/>
                </a:solidFill>
              </a:rPr>
              <a:t>. СПб.: «Паритет», 2003г.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Презентация  </a:t>
            </a:r>
            <a:r>
              <a:rPr lang="ru-RU" sz="2400" b="1" dirty="0" err="1" smtClean="0">
                <a:solidFill>
                  <a:schemeClr val="bg1"/>
                </a:solidFill>
              </a:rPr>
              <a:t>Зинатуллиной</a:t>
            </a:r>
            <a:r>
              <a:rPr lang="ru-RU" sz="2400" b="1" dirty="0" smtClean="0">
                <a:solidFill>
                  <a:schemeClr val="bg1"/>
                </a:solidFill>
              </a:rPr>
              <a:t> И.Б. Калининград 2008г.</a:t>
            </a:r>
            <a:r>
              <a:rPr lang="en-US" sz="2400" dirty="0" smtClean="0">
                <a:hlinkClick r:id="rId3"/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509120"/>
            <a:ext cx="4473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Презентацию подготовила </a:t>
            </a:r>
            <a:r>
              <a:rPr lang="ru-RU" b="1" dirty="0" err="1" smtClean="0">
                <a:solidFill>
                  <a:schemeClr val="bg1"/>
                </a:solidFill>
              </a:rPr>
              <a:t>Н.П.Ефименко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МБОУ «СОШ №14» города Выборга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Фото из семейного архива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спани13\испания финиш\100PENTX\IMGP21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Напишите слово «море».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Подберите ассоциации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к этому слову.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 Что видится или слышится вам,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когда вы его произносите?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Напишите или нарисуйте.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нин\Desktop\22.09. швертботы гонки\IMG_20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56992"/>
            <a:ext cx="64937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Для какого литературного направления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стихия моря является родной?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Какие ещё ассоциации связаны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 этим литературным направлением?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испани13\4день\IMGP13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3" y="0"/>
            <a:ext cx="5052053" cy="3789040"/>
          </a:xfrm>
          <a:prstGeom prst="rect">
            <a:avLst/>
          </a:prstGeom>
          <a:noFill/>
        </p:spPr>
      </p:pic>
      <p:pic>
        <p:nvPicPr>
          <p:cNvPr id="4" name="Zvuki_prirody-SHum_morya_i_Muzy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635896" y="2523055"/>
            <a:ext cx="304800" cy="304800"/>
          </a:xfrm>
          <a:prstGeom prst="rect">
            <a:avLst/>
          </a:prstGeom>
        </p:spPr>
      </p:pic>
      <p:pic>
        <p:nvPicPr>
          <p:cNvPr id="5" name="Picture 2" descr="D:\испани13\4день\IMGP129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719" y="3385040"/>
            <a:ext cx="4630613" cy="3472960"/>
          </a:xfrm>
          <a:prstGeom prst="rect">
            <a:avLst/>
          </a:prstGeom>
          <a:noFill/>
        </p:spPr>
      </p:pic>
      <p:pic>
        <p:nvPicPr>
          <p:cNvPr id="7" name="Picture 2" descr="D:\испани13\4день\IMGP125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2" y="3410223"/>
            <a:ext cx="4599506" cy="3449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997" y="124805"/>
            <a:ext cx="4124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Рассмотрите фотографии, изображающие морскую стихию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 разных состояниях.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Послушайте музыку.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D:\испани13\3 день\100PENTX\IMGP108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720" y="0"/>
            <a:ext cx="4606280" cy="345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испани13\4день\IMGP12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Epicheskaya_muzyka-gnev_mor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1156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испани13\испания финиш\100PENTX\IMGP21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6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26876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Попробуйте подобрать новые слова-ассоциации к этому образу.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Мертвый или живой образ у вас получился?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Соотносится ли ваше состояние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 состоянием стихии, какой вы ее увидели?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Напишите или нарисуйте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испани13\4день\IMGP12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124744"/>
            <a:ext cx="58371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Послушайте стихотворение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В.А.Жуковского «Море»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Какое настроение создаёт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это чтение?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Zhukovskiy-More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испани13\4день\IMGP13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057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Где находится лирический герой  стихотворения?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Каким представляем мы этого человека?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3429000"/>
            <a:ext cx="5336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Как в стихотворении создан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образ пространства?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481</Words>
  <Application>Microsoft Office PowerPoint</Application>
  <PresentationFormat>Экран (4:3)</PresentationFormat>
  <Paragraphs>123</Paragraphs>
  <Slides>18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Adobe Heiti Std R</vt:lpstr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анин</dc:creator>
  <cp:lastModifiedBy>1</cp:lastModifiedBy>
  <cp:revision>19</cp:revision>
  <dcterms:created xsi:type="dcterms:W3CDTF">2013-10-07T21:35:04Z</dcterms:created>
  <dcterms:modified xsi:type="dcterms:W3CDTF">2019-04-26T11:57:55Z</dcterms:modified>
</cp:coreProperties>
</file>