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ECC44-55AA-44F5-A508-8003A81E954F}" type="datetimeFigureOut">
              <a:rPr lang="ru-RU" smtClean="0"/>
              <a:pPr/>
              <a:t>16.05.2019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C5A8F-5424-4284-8E79-8FDC084105B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4C5A8F-5424-4284-8E79-8FDC084105BB}"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16.05.2019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audio" Target="file:///C:\Users\&#1044;&#1064;&#1048;\Desktop\&#1072;&#1083;&#1080;&#1085;&#1072;%20&#1089;&#1072;&#1083;&#1080;&#1093;&#1086;&#1074;&#1072;\&#1060;&#1088;&#1072;&#1075;&#1084;&#1077;&#1085;&#1090;%20&#1086;&#1087;&#1077;&#1088;&#1099;%20&#1041;&#1086;&#1088;&#1080;&#1089;%20&#1043;&#1086;&#1076;&#1091;&#1085;&#1086;&#1074;%20(Mp3goo.ru)%20(192%20%20kbps).mp3"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noFill/>
        </p:spPr>
        <p:txBody>
          <a:bodyPr>
            <a:normAutofit fontScale="90000"/>
          </a:bodyPr>
          <a:lstStyle/>
          <a:p>
            <a:r>
              <a:rPr lang="ru-RU" sz="4800" i="1" dirty="0" smtClean="0">
                <a:solidFill>
                  <a:schemeClr val="tx2">
                    <a:lumMod val="40000"/>
                    <a:lumOff val="60000"/>
                  </a:schemeClr>
                </a:solidFill>
              </a:rPr>
              <a:t>Оренбургский театр </a:t>
            </a:r>
            <a:r>
              <a:rPr lang="ru-RU" sz="4800" i="1" dirty="0" err="1" smtClean="0">
                <a:solidFill>
                  <a:schemeClr val="tx2">
                    <a:lumMod val="40000"/>
                    <a:lumOff val="60000"/>
                  </a:schemeClr>
                </a:solidFill>
              </a:rPr>
              <a:t>драммы</a:t>
            </a:r>
            <a:r>
              <a:rPr lang="ru-RU" sz="4800" i="1" dirty="0" smtClean="0">
                <a:solidFill>
                  <a:schemeClr val="tx2">
                    <a:lumMod val="40000"/>
                    <a:lumOff val="60000"/>
                  </a:schemeClr>
                </a:solidFill>
              </a:rPr>
              <a:t> им Горького</a:t>
            </a:r>
            <a:br>
              <a:rPr lang="ru-RU" sz="4800" i="1" dirty="0" smtClean="0">
                <a:solidFill>
                  <a:schemeClr val="tx2">
                    <a:lumMod val="40000"/>
                    <a:lumOff val="60000"/>
                  </a:schemeClr>
                </a:solidFill>
              </a:rPr>
            </a:br>
            <a:r>
              <a:rPr lang="ru-RU" sz="4800" i="1" dirty="0" err="1" smtClean="0">
                <a:solidFill>
                  <a:schemeClr val="tx2">
                    <a:lumMod val="40000"/>
                    <a:lumOff val="60000"/>
                  </a:schemeClr>
                </a:solidFill>
              </a:rPr>
              <a:t>Байтимирова</a:t>
            </a:r>
            <a:r>
              <a:rPr lang="ru-RU" sz="4800" i="1" smtClean="0">
                <a:solidFill>
                  <a:schemeClr val="tx2">
                    <a:lumMod val="40000"/>
                    <a:lumOff val="60000"/>
                  </a:schemeClr>
                </a:solidFill>
              </a:rPr>
              <a:t> Гузель</a:t>
            </a:r>
            <a:endParaRPr lang="ru-RU" sz="4800" i="1" dirty="0">
              <a:solidFill>
                <a:schemeClr val="tx2">
                  <a:lumMod val="40000"/>
                  <a:lumOff val="60000"/>
                </a:schemeClr>
              </a:solidFill>
            </a:endParaRPr>
          </a:p>
        </p:txBody>
      </p:sp>
      <p:sp>
        <p:nvSpPr>
          <p:cNvPr id="3" name="Подзаголовок 2"/>
          <p:cNvSpPr>
            <a:spLocks noGrp="1"/>
          </p:cNvSpPr>
          <p:nvPr>
            <p:ph type="subTitle" idx="1"/>
          </p:nvPr>
        </p:nvSpPr>
        <p:spPr>
          <a:xfrm>
            <a:off x="6444208" y="5661248"/>
            <a:ext cx="2587824" cy="982960"/>
          </a:xfrm>
        </p:spPr>
        <p:txBody>
          <a:bodyPr>
            <a:normAutofit/>
          </a:bodyPr>
          <a:lstStyle/>
          <a:p>
            <a:pPr algn="r"/>
            <a:r>
              <a:rPr lang="ru-RU" sz="1200" dirty="0" smtClean="0">
                <a:solidFill>
                  <a:schemeClr val="accent3">
                    <a:lumMod val="20000"/>
                    <a:lumOff val="80000"/>
                  </a:schemeClr>
                </a:solidFill>
              </a:rPr>
              <a:t>Выполнила ученица </a:t>
            </a:r>
          </a:p>
          <a:p>
            <a:pPr algn="r"/>
            <a:r>
              <a:rPr lang="ru-RU" sz="1200" dirty="0" smtClean="0">
                <a:solidFill>
                  <a:schemeClr val="accent3">
                    <a:lumMod val="20000"/>
                    <a:lumOff val="80000"/>
                  </a:schemeClr>
                </a:solidFill>
              </a:rPr>
              <a:t>3 класса</a:t>
            </a:r>
          </a:p>
          <a:p>
            <a:pPr algn="r"/>
            <a:r>
              <a:rPr lang="ru-RU" sz="1200" dirty="0" smtClean="0">
                <a:solidFill>
                  <a:schemeClr val="accent3">
                    <a:lumMod val="20000"/>
                    <a:lumOff val="80000"/>
                  </a:schemeClr>
                </a:solidFill>
              </a:rPr>
              <a:t>Музыкальной школы </a:t>
            </a:r>
            <a:endParaRPr lang="ru-RU" sz="1200" dirty="0">
              <a:solidFill>
                <a:schemeClr val="accent3">
                  <a:lumMod val="20000"/>
                  <a:lumOff val="80000"/>
                </a:schemeClr>
              </a:solidFill>
            </a:endParaRPr>
          </a:p>
        </p:txBody>
      </p:sp>
    </p:spTree>
    <p:extLst>
      <p:ext uri="{BB962C8B-B14F-4D97-AF65-F5344CB8AC3E}">
        <p14:creationId xmlns="" xmlns:p14="http://schemas.microsoft.com/office/powerpoint/2010/main" val="215416254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sp>
        <p:nvSpPr>
          <p:cNvPr id="4" name="Объект 3"/>
          <p:cNvSpPr>
            <a:spLocks noGrp="1"/>
          </p:cNvSpPr>
          <p:nvPr>
            <p:ph sz="half" idx="2"/>
          </p:nvPr>
        </p:nvSpPr>
        <p:spPr/>
        <p:txBody>
          <a:bodyPr>
            <a:normAutofit/>
          </a:bodyPr>
          <a:lstStyle/>
          <a:p>
            <a:endParaRPr lang="ru-RU" dirty="0">
              <a:solidFill>
                <a:schemeClr val="bg1"/>
              </a:solidFill>
            </a:endParaRPr>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fontScale="62500" lnSpcReduction="20000"/>
          </a:bodyPr>
          <a:lstStyle/>
          <a:p>
            <a:r>
              <a:rPr lang="ru-RU" dirty="0">
                <a:solidFill>
                  <a:schemeClr val="bg1"/>
                </a:solidFill>
              </a:rPr>
              <a:t>Памятник драматургу Александру Николаевичу Островскому у здания Малого театра на Театральной площади города Москвы торжественно открыли в 1929 году 27 мая. Скульптурная композиция была выполнена известным скульптором Николаем Андреевичем Андреевым.</a:t>
            </a:r>
          </a:p>
          <a:p>
            <a:endParaRPr lang="ru-RU" dirty="0">
              <a:solidFill>
                <a:schemeClr val="bg1"/>
              </a:solidFill>
            </a:endParaRPr>
          </a:p>
          <a:p>
            <a:r>
              <a:rPr lang="ru-RU" dirty="0">
                <a:solidFill>
                  <a:schemeClr val="bg1"/>
                </a:solidFill>
              </a:rPr>
              <a:t>О важности этого действа можно судить по тому, что на мероприятие прибыли члены советского правительства Михаил Иванович Калинин, Григорий Иванович Петровский и Авель Софронович Енукидзе. Здесь также присутствовал весь цвет творческой интеллигенции, а вот скульптора Андреева, к сожалению, не было из-за болезни. Уже Гиляровский после открытия монумента написал ему в послании: «Островский великолепен!»</a:t>
            </a:r>
          </a:p>
        </p:txBody>
      </p:sp>
    </p:spTree>
    <p:extLst>
      <p:ext uri="{BB962C8B-B14F-4D97-AF65-F5344CB8AC3E}">
        <p14:creationId xmlns="" xmlns:p14="http://schemas.microsoft.com/office/powerpoint/2010/main" val="416650096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91654"/>
          </a:xfrm>
          <a:noFill/>
        </p:spPr>
        <p:txBody>
          <a:bodyPr/>
          <a:lstStyle/>
          <a:p>
            <a:pPr algn="ctr"/>
            <a:r>
              <a:rPr lang="ru-RU" dirty="0" smtClean="0">
                <a:solidFill>
                  <a:schemeClr val="tx1">
                    <a:lumMod val="95000"/>
                    <a:lumOff val="5000"/>
                  </a:schemeClr>
                </a:solidFill>
              </a:rPr>
              <a:t>История театра</a:t>
            </a:r>
            <a:endParaRPr lang="ru-RU" dirty="0">
              <a:solidFill>
                <a:schemeClr val="tx1">
                  <a:lumMod val="95000"/>
                  <a:lumOff val="5000"/>
                </a:schemeClr>
              </a:solidFill>
            </a:endParaRPr>
          </a:p>
        </p:txBody>
      </p:sp>
      <p:sp>
        <p:nvSpPr>
          <p:cNvPr id="4" name="Текст 3"/>
          <p:cNvSpPr>
            <a:spLocks noGrp="1"/>
          </p:cNvSpPr>
          <p:nvPr>
            <p:ph type="body" sz="half" idx="2"/>
          </p:nvPr>
        </p:nvSpPr>
        <p:spPr/>
        <p:txBody>
          <a:bodyPr>
            <a:normAutofit lnSpcReduction="10000"/>
          </a:bodyPr>
          <a:lstStyle/>
          <a:p>
            <a:r>
              <a:rPr lang="ru-RU" dirty="0"/>
              <a:t>МАЛЫЙ ТЕАТР</a:t>
            </a:r>
          </a:p>
          <a:p>
            <a:r>
              <a:rPr lang="ru-RU" dirty="0"/>
              <a:t>Строительство здания Малого театра было начато в 1821 году купцом В.В.Варгиным. В 1824 году, формируя ансамбль Петровской площади, О. Бове перестроил здание для театра. В октябре 1824 года московская драматическая труппа дала здесь свой первый спектакль. В 1838-1840 гг. архитектор К. Тон, перестраивая театр (главным образом внутреннюю часть), почти полностью сохранил его внешний вид. </a:t>
            </a:r>
            <a:br>
              <a:rPr lang="ru-RU" dirty="0"/>
            </a:br>
            <a:endParaRPr lang="ru-RU" dirty="0"/>
          </a:p>
          <a:p>
            <a:r>
              <a:rPr lang="ru-RU" dirty="0"/>
              <a:t>В 1929 году перед зданием театра был установлен памятник А.Н. Островскому.</a:t>
            </a:r>
          </a:p>
          <a:p>
            <a:r>
              <a:rPr lang="ru-RU" dirty="0"/>
              <a:t/>
            </a:r>
            <a:br>
              <a:rPr lang="ru-RU" dirty="0"/>
            </a:br>
            <a:endParaRPr lang="ru-RU" dirty="0"/>
          </a:p>
        </p:txBody>
      </p:sp>
      <p:sp>
        <p:nvSpPr>
          <p:cNvPr id="6" name="Объект 5"/>
          <p:cNvSpPr>
            <a:spLocks noGrp="1"/>
          </p:cNvSpPr>
          <p:nvPr>
            <p:ph idx="1"/>
          </p:nvPr>
        </p:nvSpPr>
        <p:spPr>
          <a:xfrm>
            <a:off x="3635896" y="260648"/>
            <a:ext cx="5111750" cy="5853113"/>
          </a:xfrm>
        </p:spPr>
        <p:txBody>
          <a:bodyPr>
            <a:normAutofit fontScale="47500" lnSpcReduction="20000"/>
          </a:bodyPr>
          <a:lstStyle/>
          <a:p>
            <a:r>
              <a:rPr lang="ru-RU" dirty="0"/>
              <a:t>СЦЕНА НА БОЛЬШОЙ ОРДЫНКЕ</a:t>
            </a:r>
            <a:br>
              <a:rPr lang="ru-RU" dirty="0"/>
            </a:br>
            <a:r>
              <a:rPr lang="ru-RU" dirty="0"/>
              <a:t>(филиал Малого театра)</a:t>
            </a:r>
          </a:p>
          <a:p>
            <a:r>
              <a:rPr lang="ru-RU" dirty="0"/>
              <a:t>В 1914 году здание на Большой Ордынке, 69 по проекту арх. Н.А. Спирина было перестроено из кинотеатра «Кино-Палас» в Театр П.П. Струйского. В первую очередь здание предназначалось для обслуживания населения района Замоскворечья. Позже Театр Струйского был преобразован в Театр миниатюр. После 1917 года Театр Струйского был национализирован. На сцене театра с выездными спектаклями выступали разнообразные оперные и драматические коллективы, проходили эстрадные концерты. В 1922-м году здесь был открыт районный театр Замоскворецкого совета (Замоскворецкий театр), его директором назначили П.П. Струйского. Спустя три года театр переименовали в Московский театр Ленсовета. Еще во время войны, в 1943 году здание на Большой Ордынке, 69 было передано Малому театру и превратилось в его филиал. Первый спектакль был дан 1 января 1944 года («На бойком месте» А.Н.Островского, с участием В.Н.Пашенной), а первой премьерой стал спектакль «Инженер Сергеев» Всеволода Рокка (25 января 1944 года).</a:t>
            </a:r>
          </a:p>
          <a:p>
            <a:endParaRPr lang="ru-RU" dirty="0"/>
          </a:p>
        </p:txBody>
      </p:sp>
    </p:spTree>
    <p:extLst>
      <p:ext uri="{BB962C8B-B14F-4D97-AF65-F5344CB8AC3E}">
        <p14:creationId xmlns="" xmlns:p14="http://schemas.microsoft.com/office/powerpoint/2010/main" val="47633541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a:xfrm>
            <a:off x="395536" y="1700808"/>
            <a:ext cx="7571184" cy="4691063"/>
          </a:xfrm>
        </p:spPr>
        <p:txBody>
          <a:bodyPr>
            <a:normAutofit fontScale="92500" lnSpcReduction="10000"/>
          </a:bodyPr>
          <a:lstStyle/>
          <a:p>
            <a:r>
              <a:rPr lang="ru-RU" dirty="0">
                <a:solidFill>
                  <a:schemeClr val="bg1"/>
                </a:solidFill>
              </a:rPr>
              <a:t>Малый театр к 200-летию со дня рождения русского поэта, писателя и драматурга Алексея Константиновича Толстого возобновил спектакль "Царь Борис" по его одноименной трагедии. В нем идет повествование об истоках русской Смуты, о власти, преступлении наказании. Эти темы не теряют своей актуальности, несмотря на то, что с тех пор прошло почти 500 лет.</a:t>
            </a:r>
          </a:p>
          <a:p>
            <a:r>
              <a:rPr lang="ru-RU" dirty="0">
                <a:solidFill>
                  <a:schemeClr val="bg1"/>
                </a:solidFill>
              </a:rPr>
              <a:t>"Когда-то на нашей сцене шла вся драматическая трилогия Толстого: "Смерть Иоанна Грозного", "Царь Федор Иоаннович" и "Царь Борис". Очень хочется восстановить все три постановки, но пока получилось только последнюю из них…", — сказал накануне премьеры художественный руководитель театра народный артист СССР Юрий Соломин.</a:t>
            </a:r>
          </a:p>
          <a:p>
            <a:endParaRPr lang="ru-RU" dirty="0">
              <a:solidFill>
                <a:schemeClr val="bg1"/>
              </a:solidFill>
            </a:endParaRPr>
          </a:p>
          <a:p>
            <a:r>
              <a:rPr lang="ru-RU" dirty="0">
                <a:solidFill>
                  <a:schemeClr val="bg1"/>
                </a:solidFill>
              </a:rPr>
              <a:t>Нынешний возобновленный спектакль — третье в истории Малого театра обращение к этой пьесе Толстого. Впервые "Царь Борис" увидел свет рампы на этой сцене в 1899 году со знаменитым Александром Южиным в заглавной роли. Далее была постановка режиссера Владимира Бейлиса 1993 года. Тогда в спектакле в роли Царя Бориса выступали Виктор Коршунов и Василий Бочкарев.</a:t>
            </a:r>
          </a:p>
          <a:p>
            <a:endParaRPr lang="ru-RU" dirty="0">
              <a:solidFill>
                <a:schemeClr val="bg1"/>
              </a:solidFill>
            </a:endParaRPr>
          </a:p>
          <a:p>
            <a:r>
              <a:rPr lang="ru-RU" dirty="0">
                <a:solidFill>
                  <a:schemeClr val="bg1"/>
                </a:solidFill>
              </a:rPr>
              <a:t>В нынешней — играет Валерий Афанасьев. Известный актер театра и кино принят в труппу Малого театра в 2017 году и "Царь Борис" станет первой работой актера на легендарной сцене.</a:t>
            </a:r>
          </a:p>
          <a:p>
            <a:endParaRPr lang="ru-RU" dirty="0">
              <a:solidFill>
                <a:schemeClr val="bg1"/>
              </a:solidFill>
            </a:endParaRPr>
          </a:p>
          <a:p>
            <a:r>
              <a:rPr lang="ru-RU" dirty="0">
                <a:solidFill>
                  <a:schemeClr val="bg1"/>
                </a:solidFill>
              </a:rPr>
              <a:t>Всего в спектакле занято более 30 артистов, в числе которых Людмила Полякова, Татьяна Лебедева, Ирина Леонова, Владимир Дубровский.</a:t>
            </a:r>
          </a:p>
          <a:p>
            <a:endParaRPr lang="ru-RU" dirty="0">
              <a:solidFill>
                <a:schemeClr val="bg1"/>
              </a:solidFill>
            </a:endParaRPr>
          </a:p>
          <a:p>
            <a:r>
              <a:rPr lang="ru-RU" dirty="0">
                <a:solidFill>
                  <a:schemeClr val="bg1"/>
                </a:solidFill>
              </a:rPr>
              <a:t>Нынешняя премьера — это возобновление постановки Владимира Бейлиса. Неизменной составляющей спектакля "Царь Борис" являются декорации выдающегося театрального художника Иосифа Сумбаташвили и музыка великого композитора Георгия Свиридова.</a:t>
            </a:r>
          </a:p>
        </p:txBody>
      </p:sp>
      <p:pic>
        <p:nvPicPr>
          <p:cNvPr id="7" name="Фрагмент оперы Борис Годунов (Mp3goo.ru) (192  kbps).mp3">
            <a:hlinkClick r:id="" action="ppaction://media"/>
          </p:cNvPr>
          <p:cNvPicPr>
            <a:picLocks noGrp="1" noRot="1" noChangeAspect="1"/>
          </p:cNvPicPr>
          <p:nvPr>
            <p:ph idx="1"/>
            <a:audioFile r:link="rId1"/>
          </p:nvPr>
        </p:nvPicPr>
        <p:blipFill>
          <a:blip r:embed="rId4"/>
          <a:stretch>
            <a:fillRect/>
          </a:stretch>
        </p:blipFill>
        <p:spPr>
          <a:xfrm>
            <a:off x="357158" y="6143644"/>
            <a:ext cx="304800" cy="304800"/>
          </a:xfrm>
          <a:prstGeom prst="rect">
            <a:avLst/>
          </a:prstGeom>
        </p:spPr>
      </p:pic>
    </p:spTree>
    <p:extLst>
      <p:ext uri="{BB962C8B-B14F-4D97-AF65-F5344CB8AC3E}">
        <p14:creationId xmlns="" xmlns:p14="http://schemas.microsoft.com/office/powerpoint/2010/main" val="150514064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3008313" cy="851694"/>
          </a:xfrm>
        </p:spPr>
        <p:txBody>
          <a:bodyPr>
            <a:normAutofit fontScale="90000"/>
          </a:bodyPr>
          <a:lstStyle/>
          <a:p>
            <a:r>
              <a:rPr lang="ru-RU" b="0" i="1" dirty="0" smtClean="0">
                <a:solidFill>
                  <a:schemeClr val="bg1"/>
                </a:solidFill>
              </a:rPr>
              <a:t>Алексей Константинович Толстой.</a:t>
            </a:r>
            <a:endParaRPr lang="ru-RU" b="0" i="1" dirty="0">
              <a:solidFill>
                <a:schemeClr val="bg1"/>
              </a:solidFill>
            </a:endParaRPr>
          </a:p>
        </p:txBody>
      </p:sp>
      <p:pic>
        <p:nvPicPr>
          <p:cNvPr id="5" name="Объект 4"/>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5508104" y="908720"/>
            <a:ext cx="3228975" cy="4391025"/>
          </a:xfrm>
        </p:spPr>
      </p:pic>
      <p:sp>
        <p:nvSpPr>
          <p:cNvPr id="4" name="Текст 3"/>
          <p:cNvSpPr>
            <a:spLocks noGrp="1"/>
          </p:cNvSpPr>
          <p:nvPr>
            <p:ph type="body" sz="half" idx="2"/>
          </p:nvPr>
        </p:nvSpPr>
        <p:spPr>
          <a:xfrm>
            <a:off x="0" y="3429000"/>
            <a:ext cx="3008313" cy="4691063"/>
          </a:xfrm>
        </p:spPr>
        <p:txBody>
          <a:bodyPr/>
          <a:lstStyle/>
          <a:p>
            <a:r>
              <a:rPr lang="ru-RU" dirty="0">
                <a:solidFill>
                  <a:schemeClr val="bg1"/>
                </a:solidFill>
              </a:rPr>
              <a:t>2017 год - год 200-летия со дня</a:t>
            </a:r>
          </a:p>
          <a:p>
            <a:r>
              <a:rPr lang="ru-RU" dirty="0">
                <a:solidFill>
                  <a:schemeClr val="bg1"/>
                </a:solidFill>
              </a:rPr>
              <a:t>рождения выдающегося писателя,</a:t>
            </a:r>
          </a:p>
          <a:p>
            <a:r>
              <a:rPr lang="ru-RU" dirty="0">
                <a:solidFill>
                  <a:schemeClr val="bg1"/>
                </a:solidFill>
              </a:rPr>
              <a:t>посвятившего свое творчество</a:t>
            </a:r>
          </a:p>
          <a:p>
            <a:r>
              <a:rPr lang="ru-RU" dirty="0">
                <a:solidFill>
                  <a:schemeClr val="bg1"/>
                </a:solidFill>
              </a:rPr>
              <a:t>проблемам отечественной истории</a:t>
            </a:r>
          </a:p>
          <a:p>
            <a:r>
              <a:rPr lang="ru-RU" dirty="0">
                <a:solidFill>
                  <a:schemeClr val="bg1"/>
                </a:solidFill>
              </a:rPr>
              <a:t>и создавшего яркие картины жизни</a:t>
            </a:r>
          </a:p>
          <a:p>
            <a:r>
              <a:rPr lang="ru-RU" dirty="0">
                <a:solidFill>
                  <a:schemeClr val="bg1"/>
                </a:solidFill>
              </a:rPr>
              <a:t>России в давние времена.</a:t>
            </a:r>
          </a:p>
          <a:p>
            <a:r>
              <a:rPr lang="ru-RU" dirty="0">
                <a:solidFill>
                  <a:schemeClr val="bg1"/>
                </a:solidFill>
              </a:rPr>
              <a:t>А. К. Толстой входил в литературу</a:t>
            </a:r>
          </a:p>
          <a:p>
            <a:r>
              <a:rPr lang="ru-RU" dirty="0">
                <a:solidFill>
                  <a:schemeClr val="bg1"/>
                </a:solidFill>
              </a:rPr>
              <a:t>как прозаик и поэт, но уже в начале</a:t>
            </a:r>
          </a:p>
          <a:p>
            <a:r>
              <a:rPr lang="ru-RU" dirty="0">
                <a:solidFill>
                  <a:schemeClr val="bg1"/>
                </a:solidFill>
              </a:rPr>
              <a:t>творческого пути молодого писателя</a:t>
            </a:r>
          </a:p>
          <a:p>
            <a:r>
              <a:rPr lang="ru-RU" dirty="0">
                <a:solidFill>
                  <a:schemeClr val="bg1"/>
                </a:solidFill>
              </a:rPr>
              <a:t>увлекал драматургический жанр</a:t>
            </a:r>
            <a:r>
              <a:rPr lang="ru-RU" dirty="0"/>
              <a:t>. </a:t>
            </a:r>
          </a:p>
        </p:txBody>
      </p:sp>
    </p:spTree>
    <p:extLst>
      <p:ext uri="{BB962C8B-B14F-4D97-AF65-F5344CB8AC3E}">
        <p14:creationId xmlns="" xmlns:p14="http://schemas.microsoft.com/office/powerpoint/2010/main" val="144698691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
        <p:nvSpPr>
          <p:cNvPr id="4" name="Текст 3"/>
          <p:cNvSpPr>
            <a:spLocks noGrp="1"/>
          </p:cNvSpPr>
          <p:nvPr>
            <p:ph type="body" sz="half" idx="2"/>
          </p:nvPr>
        </p:nvSpPr>
        <p:spPr/>
        <p:txBody>
          <a:bodyPr>
            <a:normAutofit fontScale="85000" lnSpcReduction="20000"/>
          </a:bodyPr>
          <a:lstStyle/>
          <a:p>
            <a:r>
              <a:rPr lang="ru-RU" dirty="0">
                <a:solidFill>
                  <a:schemeClr val="bg1"/>
                </a:solidFill>
              </a:rPr>
              <a:t>В советский период здесь ставили классические произведения прошлых лет и различные актуальные для советского общества постановки. Весомой заслугой театра в этот период стал «фронтовой филиал», труппа которого активно гастролировала по горячим точкам и давала представления, чтобы поддержать боевой дух солдат. Сегодня репертуар насыщен спектаклями по пьесам Александра </a:t>
            </a:r>
            <a:r>
              <a:rPr lang="ru-RU" dirty="0"/>
              <a:t>Островского. </a:t>
            </a:r>
            <a:r>
              <a:rPr lang="ru-RU" dirty="0">
                <a:solidFill>
                  <a:schemeClr val="bg1"/>
                </a:solidFill>
              </a:rPr>
              <a:t>Режиссеры сохраняют традиции, но представляют известные работы в совершенно новом свете. Среди них — «Волки и овцы», «Лес», «Не всё коту масленица». Кроме того, каждый театральный сезон здесь выходит не меньше четырех премьер. Как эталон академической драматургии, Малый театр работает в основном над постановками шедевров мировой литературы. В числе любимых авторов — Пушкин, Лермонтов, Гоголь, Грибоедов, Достоевский, Чехов, Лев Толстой, Алексей Толстой, Максим Горький, Шекспир, Мольер. Также идут спектакли по пьесам Робера Тома, Эмиля Золя, Жна Кокто, Эжена Скриба, Теннесси Уильямса. Своеобразной попыткой сломать стереотипы стал спектакль «Визит старой дамы» по пьесе Фридриха Дюрренматта.</a:t>
            </a:r>
          </a:p>
          <a:p>
            <a:endParaRPr lang="ru-RU" dirty="0">
              <a:solidFill>
                <a:schemeClr val="bg1"/>
              </a:solidFill>
            </a:endParaRPr>
          </a:p>
        </p:txBody>
      </p:sp>
    </p:spTree>
    <p:extLst>
      <p:ext uri="{BB962C8B-B14F-4D97-AF65-F5344CB8AC3E}">
        <p14:creationId xmlns="" xmlns:p14="http://schemas.microsoft.com/office/powerpoint/2010/main" val="140061086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3050"/>
            <a:ext cx="2709937" cy="707678"/>
          </a:xfrm>
        </p:spPr>
        <p:txBody>
          <a:bodyPr/>
          <a:lstStyle/>
          <a:p>
            <a:r>
              <a:rPr lang="ru-RU" b="0" i="1" u="sng" dirty="0" smtClean="0"/>
              <a:t>Дом купца Вагрия</a:t>
            </a:r>
            <a:endParaRPr lang="ru-RU" b="0" i="1" u="sng" dirty="0"/>
          </a:p>
        </p:txBody>
      </p:sp>
      <p:sp>
        <p:nvSpPr>
          <p:cNvPr id="3" name="Объект 2"/>
          <p:cNvSpPr>
            <a:spLocks noGrp="1"/>
          </p:cNvSpPr>
          <p:nvPr>
            <p:ph idx="1"/>
          </p:nvPr>
        </p:nvSpPr>
        <p:spPr>
          <a:blipFill>
            <a:blip r:embed="rId3"/>
            <a:stretch>
              <a:fillRect/>
            </a:stretch>
          </a:blipFill>
        </p:spPr>
        <p:txBody>
          <a:bodyPr/>
          <a:lstStyle/>
          <a:p>
            <a:endParaRPr lang="ru-RU" dirty="0"/>
          </a:p>
        </p:txBody>
      </p:sp>
      <p:sp>
        <p:nvSpPr>
          <p:cNvPr id="4" name="Текст 3"/>
          <p:cNvSpPr>
            <a:spLocks noGrp="1"/>
          </p:cNvSpPr>
          <p:nvPr>
            <p:ph type="body" sz="half" idx="2"/>
          </p:nvPr>
        </p:nvSpPr>
        <p:spPr>
          <a:xfrm>
            <a:off x="467544" y="1484784"/>
            <a:ext cx="3008313" cy="4691063"/>
          </a:xfrm>
        </p:spPr>
        <p:txBody>
          <a:bodyPr>
            <a:normAutofit/>
          </a:bodyPr>
          <a:lstStyle/>
          <a:p>
            <a:r>
              <a:rPr lang="ru-RU" sz="1200" dirty="0">
                <a:solidFill>
                  <a:schemeClr val="bg2">
                    <a:lumMod val="10000"/>
                  </a:schemeClr>
                </a:solidFill>
              </a:rPr>
              <a:t>В 1824 году Бове перестроил для театра особняк купца Варгина, и драматическая часть Московской труппы Императорского театра получила собственное здание на Петровской (ныне Театральной) площади и собственное название - Малый </a:t>
            </a:r>
            <a:r>
              <a:rPr lang="ru-RU" sz="1200" dirty="0" smtClean="0">
                <a:solidFill>
                  <a:schemeClr val="bg2">
                    <a:lumMod val="10000"/>
                  </a:schemeClr>
                </a:solidFill>
              </a:rPr>
              <a:t>театр.Слово </a:t>
            </a:r>
            <a:r>
              <a:rPr lang="ru-RU" sz="1200" dirty="0">
                <a:solidFill>
                  <a:schemeClr val="bg2">
                    <a:lumMod val="10000"/>
                  </a:schemeClr>
                </a:solidFill>
              </a:rPr>
              <a:t>“малый” сначала даже не писали с заглавной буквы - ведь оно объясняется просто размерами здания, которое было невелико по сравнению со стоящим по соседству Большим театром, предназначенным для балетных и оперных спектаклей. Но вскоре слова “Большой” и “Малый” стали именами собственными, и ныне во всех странах мира звучат на русском языке. До 1824 года балетно-оперная и драматическая труппы Императорского Московского театра были единым целым: один и тот же артист мог участвовать в спектаклях разного рода. Долгое время театры были соединены даже подземным ходом. Продолжалось и взаимопроникновение </a:t>
            </a:r>
            <a:r>
              <a:rPr lang="ru-RU" sz="1200" dirty="0" smtClean="0">
                <a:solidFill>
                  <a:schemeClr val="bg2">
                    <a:lumMod val="10000"/>
                  </a:schemeClr>
                </a:solidFill>
              </a:rPr>
              <a:t>жанров.</a:t>
            </a:r>
            <a:endParaRPr lang="ru-RU" sz="1200" dirty="0">
              <a:solidFill>
                <a:schemeClr val="bg2">
                  <a:lumMod val="10000"/>
                </a:schemeClr>
              </a:solidFill>
            </a:endParaRPr>
          </a:p>
        </p:txBody>
      </p:sp>
    </p:spTree>
    <p:extLst>
      <p:ext uri="{BB962C8B-B14F-4D97-AF65-F5344CB8AC3E}">
        <p14:creationId xmlns="" xmlns:p14="http://schemas.microsoft.com/office/powerpoint/2010/main" val="310932922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641080" y="6080444"/>
            <a:ext cx="45719" cy="45719"/>
          </a:xfrm>
        </p:spPr>
        <p:txBody>
          <a:bodyPr>
            <a:normAutofit fontScale="25000" lnSpcReduction="20000"/>
          </a:bodyPr>
          <a:lstStyle/>
          <a:p>
            <a:endParaRPr lang="ru-RU" dirty="0"/>
          </a:p>
        </p:txBody>
      </p:sp>
      <p:sp>
        <p:nvSpPr>
          <p:cNvPr id="4" name="Текст 3"/>
          <p:cNvSpPr>
            <a:spLocks noGrp="1"/>
          </p:cNvSpPr>
          <p:nvPr>
            <p:ph type="body" sz="half" idx="2"/>
          </p:nvPr>
        </p:nvSpPr>
        <p:spPr>
          <a:xfrm>
            <a:off x="457200" y="1435100"/>
            <a:ext cx="7859216" cy="4691063"/>
          </a:xfrm>
        </p:spPr>
        <p:txBody>
          <a:bodyPr>
            <a:normAutofit/>
          </a:bodyPr>
          <a:lstStyle/>
          <a:p>
            <a:r>
              <a:rPr lang="ru-RU" dirty="0">
                <a:solidFill>
                  <a:schemeClr val="bg1"/>
                </a:solidFill>
              </a:rPr>
              <a:t>На рубеже </a:t>
            </a:r>
            <a:r>
              <a:rPr lang="en-US" dirty="0">
                <a:solidFill>
                  <a:schemeClr val="bg1"/>
                </a:solidFill>
              </a:rPr>
              <a:t>XIX </a:t>
            </a:r>
            <a:r>
              <a:rPr lang="ru-RU" dirty="0">
                <a:solidFill>
                  <a:schemeClr val="bg1"/>
                </a:solidFill>
              </a:rPr>
              <a:t>и </a:t>
            </a:r>
            <a:r>
              <a:rPr lang="en-US" dirty="0">
                <a:solidFill>
                  <a:schemeClr val="bg1"/>
                </a:solidFill>
              </a:rPr>
              <a:t>XX </a:t>
            </a:r>
            <a:r>
              <a:rPr lang="ru-RU" dirty="0">
                <a:solidFill>
                  <a:schemeClr val="bg1"/>
                </a:solidFill>
              </a:rPr>
              <a:t>веков основу репертуара Малого театра продолжали составлять произведения русской и зарубежной классики. При этом интерес публики к искусству Малого театра оставался исключительно высоким - так, спектакль “Орлеанская дева” по Ф.Шиллеру с великой Ермоловой в главной роли шел на сцене в течение 18 лет, причем через 9 лет после премьеры он был перенесен на сцену Большого театра, так как Малый не вмещал всех желающих его посмотреть. Бывало и так, что, напротив, оперные и балетные спектакли шли в Малом. Именно здесь, по желанию П.И.Чайковского, состоялась премьера оперы “Евгений Онегин”.</a:t>
            </a:r>
          </a:p>
          <a:p>
            <a:endParaRPr lang="ru-RU" dirty="0">
              <a:solidFill>
                <a:schemeClr val="bg1"/>
              </a:solidFill>
            </a:endParaRPr>
          </a:p>
          <a:p>
            <a:r>
              <a:rPr lang="ru-RU" dirty="0">
                <a:solidFill>
                  <a:schemeClr val="bg1"/>
                </a:solidFill>
              </a:rPr>
              <a:t>Современное поколение артистов и режиссеров Малого театра отличается приверженностью его богатым традициям и опирается на опыт предшественников. Сегодня, как и всегда, основу репертуара театра составляют пьесы А.Н.Островского: “Волки и овцы”, “Не было гроша, да вдруг алтын”, “Лес”, “Бешеные деньги”, “Трудовой хлеб”, “Свои люди - сочтемся!” В былые времена театр не мог найти общего языка с А.П.Чеховым - при жизни писателя на сцене Малого театра появлялись только его смешные водевили. Однако сегодня спектакли по великим пьесам Чехова занимают значительное место в жизни театра: “Вишневый сад”, “Дядя Ваня”, “Чайка”. Своего рода “визитной карточкой” Малого театра стала драматическая трилогия А.К.Толстого, рассказывающая об истории Государства Российского: “Царь Иоанн Грозный”, “Царь Федор Иоаннович”, “Царь Борис”. В спектаклях по А.К. Толстому звучит музыка Г.В.Свиридова, которую великий композитор написал специально для Малого театра. Не обделяет своим внимание театр и зарубежную классику - в его репертуаре пьесы Ф.Шиллера, А.Стриндберга, Э.Скриба.</a:t>
            </a:r>
          </a:p>
        </p:txBody>
      </p:sp>
    </p:spTree>
    <p:extLst>
      <p:ext uri="{BB962C8B-B14F-4D97-AF65-F5344CB8AC3E}">
        <p14:creationId xmlns="" xmlns:p14="http://schemas.microsoft.com/office/powerpoint/2010/main" val="809205706"/>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5">
                <a:lumMod val="50000"/>
              </a:schemeClr>
            </a:gs>
            <a:gs pos="63000">
              <a:schemeClr val="accent2">
                <a:lumMod val="60000"/>
                <a:lumOff val="40000"/>
              </a:schemeClr>
            </a:gs>
            <a:gs pos="100000">
              <a:schemeClr val="accent6">
                <a:lumMod val="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CCFFFF"/>
                </a:solidFill>
              </a:rPr>
              <a:t>Спасибо за внимание</a:t>
            </a:r>
            <a:endParaRPr lang="ru-RU" dirty="0">
              <a:solidFill>
                <a:srgbClr val="CCFFFF"/>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 xmlns:p14="http://schemas.microsoft.com/office/powerpoint/2010/main" val="125265864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1110</Words>
  <Application>Microsoft Office PowerPoint</Application>
  <PresentationFormat>Экран (4:3)</PresentationFormat>
  <Paragraphs>43</Paragraphs>
  <Slides>9</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Оренбургский театр драммы им Горького Байтимирова Гузель</vt:lpstr>
      <vt:lpstr>Слайд 2</vt:lpstr>
      <vt:lpstr>История театра</vt:lpstr>
      <vt:lpstr>Слайд 4</vt:lpstr>
      <vt:lpstr>Алексей Константинович Толстой.</vt:lpstr>
      <vt:lpstr>Слайд 6</vt:lpstr>
      <vt:lpstr>Дом купца Вагрия</vt:lpstr>
      <vt:lpstr>Слайд 8</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Малый Московский театр</dc:title>
  <dc:creator>amcv</dc:creator>
  <cp:lastModifiedBy>ДШИ</cp:lastModifiedBy>
  <cp:revision>16</cp:revision>
  <dcterms:created xsi:type="dcterms:W3CDTF">2018-11-09T12:58:31Z</dcterms:created>
  <dcterms:modified xsi:type="dcterms:W3CDTF">2019-05-16T10:42:32Z</dcterms:modified>
</cp:coreProperties>
</file>