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91" r:id="rId5"/>
    <p:sldId id="281" r:id="rId6"/>
    <p:sldId id="278" r:id="rId7"/>
    <p:sldId id="258" r:id="rId8"/>
    <p:sldId id="260" r:id="rId9"/>
    <p:sldId id="282" r:id="rId10"/>
    <p:sldId id="259" r:id="rId11"/>
    <p:sldId id="269" r:id="rId12"/>
    <p:sldId id="268" r:id="rId13"/>
    <p:sldId id="273" r:id="rId14"/>
    <p:sldId id="272" r:id="rId15"/>
    <p:sldId id="283" r:id="rId16"/>
    <p:sldId id="287" r:id="rId17"/>
    <p:sldId id="288" r:id="rId18"/>
    <p:sldId id="298" r:id="rId19"/>
    <p:sldId id="295" r:id="rId20"/>
    <p:sldId id="296" r:id="rId21"/>
    <p:sldId id="294" r:id="rId2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4517"/>
    <a:srgbClr val="FFD2B7"/>
    <a:srgbClr val="09FF09"/>
    <a:srgbClr val="33CC33"/>
    <a:srgbClr val="9DDC6E"/>
    <a:srgbClr val="FFCF3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658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37AE-3BF8-44B3-9FF5-7502034EFCD6}" type="datetimeFigureOut">
              <a:rPr lang="ru-RU" smtClean="0"/>
              <a:pPr/>
              <a:t>30.06.2019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C089-9E92-408E-9E38-A8F6C6DE3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37AE-3BF8-44B3-9FF5-7502034EFCD6}" type="datetimeFigureOut">
              <a:rPr lang="ru-RU" smtClean="0"/>
              <a:pPr/>
              <a:t>30.06.2019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C089-9E92-408E-9E38-A8F6C6DE3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37AE-3BF8-44B3-9FF5-7502034EFCD6}" type="datetimeFigureOut">
              <a:rPr lang="ru-RU" smtClean="0"/>
              <a:pPr/>
              <a:t>30.06.2019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C089-9E92-408E-9E38-A8F6C6DE3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37AE-3BF8-44B3-9FF5-7502034EFCD6}" type="datetimeFigureOut">
              <a:rPr lang="ru-RU" smtClean="0"/>
              <a:pPr/>
              <a:t>30.06.2019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C089-9E92-408E-9E38-A8F6C6DE3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37AE-3BF8-44B3-9FF5-7502034EFCD6}" type="datetimeFigureOut">
              <a:rPr lang="ru-RU" smtClean="0"/>
              <a:pPr/>
              <a:t>30.06.2019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C089-9E92-408E-9E38-A8F6C6DE3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37AE-3BF8-44B3-9FF5-7502034EFCD6}" type="datetimeFigureOut">
              <a:rPr lang="ru-RU" smtClean="0"/>
              <a:pPr/>
              <a:t>30.06.2019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C089-9E92-408E-9E38-A8F6C6DE3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37AE-3BF8-44B3-9FF5-7502034EFCD6}" type="datetimeFigureOut">
              <a:rPr lang="ru-RU" smtClean="0"/>
              <a:pPr/>
              <a:t>30.06.2019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C089-9E92-408E-9E38-A8F6C6DE3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37AE-3BF8-44B3-9FF5-7502034EFCD6}" type="datetimeFigureOut">
              <a:rPr lang="ru-RU" smtClean="0"/>
              <a:pPr/>
              <a:t>30.06.2019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C089-9E92-408E-9E38-A8F6C6DE3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37AE-3BF8-44B3-9FF5-7502034EFCD6}" type="datetimeFigureOut">
              <a:rPr lang="ru-RU" smtClean="0"/>
              <a:pPr/>
              <a:t>30.06.2019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C089-9E92-408E-9E38-A8F6C6DE3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37AE-3BF8-44B3-9FF5-7502034EFCD6}" type="datetimeFigureOut">
              <a:rPr lang="ru-RU" smtClean="0"/>
              <a:pPr/>
              <a:t>30.06.2019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C089-9E92-408E-9E38-A8F6C6DE3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37AE-3BF8-44B3-9FF5-7502034EFCD6}" type="datetimeFigureOut">
              <a:rPr lang="ru-RU" smtClean="0"/>
              <a:pPr/>
              <a:t>30.06.2019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BC089-9E92-408E-9E38-A8F6C6DE3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C37AE-3BF8-44B3-9FF5-7502034EFCD6}" type="datetimeFigureOut">
              <a:rPr lang="ru-RU" smtClean="0"/>
              <a:pPr/>
              <a:t>30.06.2019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BC089-9E92-408E-9E38-A8F6C6DE3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ndAc>
      <p:stSnd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7;&#1083;&#1072;&#1081;&#1076;%20&#8470;%2013%20&#1087;&#1086;&#1083;&#1100;&#1082;&#1072;.mp3" TargetMode="External"/><Relationship Id="rId7" Type="http://schemas.openxmlformats.org/officeDocument/2006/relationships/image" Target="../media/image25.png"/><Relationship Id="rId2" Type="http://schemas.microsoft.com/office/2007/relationships/media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7;&#1083;&#1072;&#1081;&#1076;%20&#8470;%2013%20&#1087;&#1086;&#1083;&#1100;&#1082;&#1072;.mp3" TargetMode="External"/><Relationship Id="rId1" Type="http://schemas.openxmlformats.org/officeDocument/2006/relationships/audio" Target="file:///F:\&#1048;&#1088;&#1080;&#1085;&#1072;\&#1055;&#1088;&#1077;&#1079;&#1077;&#1085;&#1090;&#1072;&#1094;&#1080;&#1080;\&#1044;&#1086;&#1076;&#1077;&#1083;&#1072;&#1090;&#1100;\&#1084;&#1072;&#1078;&#1086;&#1088;%20-%20&#1084;&#1080;&#1085;&#1086;&#1088;\&#1087;&#1086;&#1083;&#1100;&#1082;&#1072;.mp3" TargetMode="External"/><Relationship Id="rId6" Type="http://schemas.openxmlformats.org/officeDocument/2006/relationships/slide" Target="slide12.xml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openxmlformats.org/officeDocument/2006/relationships/slide" Target="slide1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48;&#1088;&#1080;&#1085;&#1072;\&#1055;&#1088;&#1077;&#1079;&#1077;&#1085;&#1090;&#1072;&#1094;&#1080;&#1080;\&#1044;&#1086;&#1076;&#1077;&#1083;&#1072;&#1090;&#1100;\&#1084;&#1072;&#1078;&#1086;&#1088;%20-%20&#1084;&#1080;&#1085;&#1086;&#1088;\&#1087;&#1086;&#1083;&#1100;&#1082;&#1072;.mp3" TargetMode="External"/><Relationship Id="rId6" Type="http://schemas.openxmlformats.org/officeDocument/2006/relationships/slide" Target="slide11.xml"/><Relationship Id="rId5" Type="http://schemas.openxmlformats.org/officeDocument/2006/relationships/image" Target="../media/image29.png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10.xml"/><Relationship Id="rId2" Type="http://schemas.openxmlformats.org/officeDocument/2006/relationships/audio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85;&#1077;&#1090;,%20&#1085;&#1077;%20&#1074;&#1077;&#1088;&#1085;&#1086;.mp3" TargetMode="External"/><Relationship Id="rId1" Type="http://schemas.microsoft.com/office/2007/relationships/media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85;&#1077;&#1090;,%20&#1085;&#1077;%20&#1074;&#1077;&#1088;&#1085;&#1086;.mp3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1.jpe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7;&#1083;&#1072;&#1081;&#1076;%20&#8470;%2027%20Tirolskie_pesni_-_Veselyj_gnom_(iPlayer.fm).mp3" TargetMode="External"/><Relationship Id="rId1" Type="http://schemas.microsoft.com/office/2007/relationships/media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7;&#1083;&#1072;&#1081;&#1076;%20&#8470;%2027%20Tirolskie_pesni_-_Veselyj_gnom_(iPlayer.fm).mp3" TargetMode="External"/><Relationship Id="rId6" Type="http://schemas.openxmlformats.org/officeDocument/2006/relationships/audio" Target="../media/audio2.wav"/><Relationship Id="rId5" Type="http://schemas.openxmlformats.org/officeDocument/2006/relationships/slide" Target="slide17.xml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15.xml"/><Relationship Id="rId2" Type="http://schemas.openxmlformats.org/officeDocument/2006/relationships/audio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3;&#1091;%20&#1103;%20&#1090;&#1072;&#1082;%20&#1085;&#1077;%20&#1080;&#1075;&#1088;&#1072;&#1102;....wav" TargetMode="External"/><Relationship Id="rId1" Type="http://schemas.microsoft.com/office/2007/relationships/media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3;&#1091;%20&#1103;%20&#1090;&#1072;&#1082;%20&#1085;&#1077;%20&#1080;&#1075;&#1088;&#1072;&#1102;....wav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3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7;&#1083;&#1072;&#1081;&#1076;%20&#8470;%2036%20-Mozart.%20Serenade%20No13%20-%20IV%20Rondo.mp3" TargetMode="External"/><Relationship Id="rId1" Type="http://schemas.microsoft.com/office/2007/relationships/media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7;&#1083;&#1072;&#1081;&#1076;%20&#8470;%2036%20-Mozart.%20Serenade%20No13%20-%20IV%20Rondo.mp3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gif"/><Relationship Id="rId2" Type="http://schemas.openxmlformats.org/officeDocument/2006/relationships/audio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7;&#1083;&#1072;&#1081;&#1076;%20&#8470;%2037%20&#1057;&#1083;&#1072;&#1076;&#1082;&#1072;&#1103;%20&#1075;&#1088;&#1105;&#1079;&#1072;.Tchaik_DetskyAlbom_Pletnev_21.mp3" TargetMode="External"/><Relationship Id="rId1" Type="http://schemas.microsoft.com/office/2007/relationships/media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7;&#1083;&#1072;&#1081;&#1076;%20&#8470;%2037%20&#1057;&#1083;&#1072;&#1076;&#1082;&#1072;&#1103;%20&#1075;&#1088;&#1105;&#1079;&#1072;.Tchaik_DetskyAlbom_Pletnev_21.mp3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jpeg"/><Relationship Id="rId2" Type="http://schemas.microsoft.com/office/2007/relationships/media" Target="../media/media1.mp3"/><Relationship Id="rId1" Type="http://schemas.openxmlformats.org/officeDocument/2006/relationships/audio" Target="file:///F:\&#1048;&#1088;&#1080;&#1085;&#1072;\&#1055;&#1088;&#1077;&#1079;&#1077;&#1085;&#1090;&#1072;&#1094;&#1080;&#1080;\&#1044;&#1086;&#1076;&#1077;&#1083;&#1072;&#1090;&#1100;\&#1084;&#1072;&#1078;&#1086;&#1088;%20-%20&#1084;&#1080;&#1085;&#1086;&#1088;\&#1041;&#1077;&#1090;&#1093;&#1086;&#1074;&#1077;&#1085;%20&#1042;&#1077;&#1089;&#1077;&#1083;&#1086;%20-%20&#1075;&#1088;&#1091;&#1089;&#1090;&#1085;&#1086;.mp3" TargetMode="External"/><Relationship Id="rId6" Type="http://schemas.openxmlformats.org/officeDocument/2006/relationships/image" Target="../media/image3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7;&#1083;&#1072;&#1081;&#1076;%20&#8470;%204%20&#1059;&#1090;&#1088;&#1077;&#1085;&#1085;&#1103;&#1103;%20&#1084;&#1086;&#1083;&#1080;&#1090;&#1074;&#1072;%2012.wma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2" Type="http://schemas.microsoft.com/office/2007/relationships/media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7;&#1083;&#1072;&#1081;&#1076;%20&#8470;%204%20&#1059;&#1090;&#1088;&#1077;&#1085;&#1085;&#1103;&#1103;%20&#1084;&#1086;&#1083;&#1080;&#1090;&#1074;&#1072;%2012.wma" TargetMode="External"/><Relationship Id="rId1" Type="http://schemas.openxmlformats.org/officeDocument/2006/relationships/audio" Target="file:///F:\&#1048;&#1088;&#1080;&#1085;&#1072;\&#1055;&#1088;&#1077;&#1079;&#1077;&#1085;&#1090;&#1072;&#1094;&#1080;&#1080;\&#1044;&#1086;&#1076;&#1077;&#1083;&#1072;&#1090;&#1100;\&#1084;&#1072;&#1078;&#1086;&#1088;%20-%20&#1084;&#1080;&#1085;&#1086;&#1088;\12%20&#1059;&#1090;&#1088;&#1077;&#1085;&#1085;&#1103;&#1103;%20&#1084;&#1086;&#1083;&#1080;&#1090;&#1074;&#1072;%2012.wma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microsoft.com/office/2007/relationships/media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3;&#1091;%20&#1103;%20&#1090;&#1072;&#1082;%20&#1085;&#1077;%20&#1080;&#1075;&#1088;&#1072;&#1102;....wav" TargetMode="External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2" Type="http://schemas.openxmlformats.org/officeDocument/2006/relationships/audio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7;&#1083;&#1072;&#1081;&#1076;%20&#8470;%205,7%20%20&#1044;&#1083;&#1103;%20&#1082;&#1086;&#1085;&#1082;&#1091;&#1088;&#1089;&#1072;%20Dozhdja_ne_boimsja_minus.mp3" TargetMode="External"/><Relationship Id="rId1" Type="http://schemas.microsoft.com/office/2007/relationships/media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7;&#1083;&#1072;&#1081;&#1076;%20&#8470;%205,7%20%20&#1044;&#1083;&#1103;%20&#1082;&#1086;&#1085;&#1082;&#1091;&#1088;&#1089;&#1072;%20Dozhdja_ne_boimsja_minus.mp3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3.png"/><Relationship Id="rId4" Type="http://schemas.openxmlformats.org/officeDocument/2006/relationships/audio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3;&#1091;%20&#1103;%20&#1090;&#1072;&#1082;%20&#1085;&#1077;%20&#1080;&#1075;&#1088;&#1072;&#1102;....wav" TargetMode="Externa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7;&#1083;&#1072;&#1081;&#1076;%20&#8470;%208,10%20%20-Mozart.%20Piano%20Concerto%20No4%20-%20II%20Andante.mp3" TargetMode="External"/><Relationship Id="rId7" Type="http://schemas.openxmlformats.org/officeDocument/2006/relationships/audio" Target="../media/audio3.wav"/><Relationship Id="rId2" Type="http://schemas.microsoft.com/office/2007/relationships/media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7;&#1083;&#1072;&#1081;&#1076;%20&#8470;%208,10%20%20-Mozart.%20Piano%20Concerto%20No4%20-%20II%20Andante.mp3" TargetMode="External"/><Relationship Id="rId1" Type="http://schemas.openxmlformats.org/officeDocument/2006/relationships/audio" Target="file:///F:\&#1048;&#1088;&#1080;&#1085;&#1072;\&#1055;&#1088;&#1077;&#1079;&#1077;&#1085;&#1090;&#1072;&#1094;&#1080;&#1080;\&#1044;&#1086;&#1076;&#1077;&#1083;&#1072;&#1090;&#1100;\&#1084;&#1072;&#1078;&#1086;&#1088;%20-%20&#1084;&#1080;&#1085;&#1086;&#1088;\012-Mozart.%20Piano%20Concerto%20No4%20-%20II%20Andante.mp3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6.png"/><Relationship Id="rId5" Type="http://schemas.openxmlformats.org/officeDocument/2006/relationships/image" Target="../media/image20.gif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21.gif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7;&#1083;&#1072;&#1081;&#1076;%20&#8470;%2012,%2023%20-Beethoven.%20Fur%20Elise.mp3" TargetMode="External"/><Relationship Id="rId7" Type="http://schemas.openxmlformats.org/officeDocument/2006/relationships/image" Target="../media/image22.png"/><Relationship Id="rId2" Type="http://schemas.microsoft.com/office/2007/relationships/media" Target="file:///D:\&#1056;&#1040;&#1041;&#1054;&#1058;&#1040;\&#1048;&#1088;&#1080;&#1085;&#1072;\&#1055;&#1088;&#1077;&#1079;&#1077;&#1085;&#1090;&#1072;&#1094;&#1080;&#1080;\&#1044;&#1086;&#1076;&#1077;&#1083;&#1072;&#1090;&#1100;\&#1084;&#1072;&#1078;&#1086;&#1088;%20-%20&#1084;&#1080;&#1085;&#1086;&#1088;\&#1057;&#1083;&#1072;&#1081;&#1076;%20&#8470;%2012,%2023%20-Beethoven.%20Fur%20Elise.mp3" TargetMode="External"/><Relationship Id="rId1" Type="http://schemas.openxmlformats.org/officeDocument/2006/relationships/audio" Target="file:///F:\&#1048;&#1088;&#1080;&#1085;&#1072;\&#1055;&#1088;&#1077;&#1079;&#1077;&#1085;&#1090;&#1072;&#1094;&#1080;&#1080;\&#1044;&#1086;&#1076;&#1077;&#1083;&#1072;&#1090;&#1100;\&#1084;&#1072;&#1078;&#1086;&#1088;%20-%20&#1084;&#1080;&#1085;&#1086;&#1088;\029-Beethoven.%20Fur%20Elise.mp3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Ирина\Презентации\мажор - минор\lesson-muz-azbuka-major-i-min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Ирина\Презентации\мажор - минор\kids19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285734"/>
            <a:ext cx="3416300" cy="4214842"/>
          </a:xfrm>
          <a:prstGeom prst="rect">
            <a:avLst/>
          </a:prstGeom>
          <a:noFill/>
        </p:spPr>
      </p:pic>
      <p:pic>
        <p:nvPicPr>
          <p:cNvPr id="4" name="поль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5364088" y="4543437"/>
            <a:ext cx="304800" cy="228600"/>
          </a:xfrm>
          <a:prstGeom prst="rect">
            <a:avLst/>
          </a:prstGeom>
        </p:spPr>
      </p:pic>
      <p:pic>
        <p:nvPicPr>
          <p:cNvPr id="5" name="Слайд № 13 полька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429652" y="4286262"/>
            <a:ext cx="304800" cy="304800"/>
          </a:xfrm>
          <a:prstGeom prst="rect">
            <a:avLst/>
          </a:prstGeom>
        </p:spPr>
      </p:pic>
      <p:pic>
        <p:nvPicPr>
          <p:cNvPr id="29698" name="Picture 2" descr="http://picsview.ru/images/1042660_klipart-malchiki-na-prozrachnom-fone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0032" y="3497"/>
            <a:ext cx="3456384" cy="490790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2"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963988">
            <a:off x="557567" y="1322565"/>
            <a:ext cx="4140431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7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мажор</a:t>
            </a:r>
            <a:endParaRPr lang="ru-RU" sz="7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8388424" y="4515966"/>
            <a:ext cx="618368" cy="4846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полька.mp3">
            <a:hlinkClick r:id="" action="ppaction://media"/>
            <a:hlinkHover r:id="" action="ppaction://ole?verb=0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23528" y="4515966"/>
            <a:ext cx="304800" cy="304800"/>
          </a:xfrm>
          <a:prstGeom prst="rect">
            <a:avLst/>
          </a:prstGeom>
        </p:spPr>
      </p:pic>
      <p:pic>
        <p:nvPicPr>
          <p:cNvPr id="7" name="Picture 2" descr="http://picsview.ru/images/1042660_klipart-malchiki-na-prozrachnom-fone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44591" y="57644"/>
            <a:ext cx="3456384" cy="490790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1" y="1113589"/>
            <a:ext cx="3833631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МИНОР</a:t>
            </a:r>
            <a:endParaRPr lang="ru-RU" sz="6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 descr="F:\Ирина\Презентации\мажор - минор\kids1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221600"/>
            <a:ext cx="3416300" cy="3523060"/>
          </a:xfrm>
          <a:prstGeom prst="rect">
            <a:avLst/>
          </a:prstGeom>
          <a:noFill/>
        </p:spPr>
      </p:pic>
      <p:pic>
        <p:nvPicPr>
          <p:cNvPr id="4" name="нет, не верн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60432" y="4443958"/>
            <a:ext cx="304800" cy="304800"/>
          </a:xfrm>
          <a:prstGeom prst="rect">
            <a:avLst/>
          </a:prstGeom>
        </p:spPr>
      </p:pic>
      <p:sp>
        <p:nvSpPr>
          <p:cNvPr id="5" name="Стрелка вправо 4">
            <a:hlinkClick r:id="rId7" action="ppaction://hlinksldjump"/>
          </p:cNvPr>
          <p:cNvSpPr/>
          <p:nvPr/>
        </p:nvSpPr>
        <p:spPr>
          <a:xfrm flipH="1">
            <a:off x="323528" y="4443958"/>
            <a:ext cx="720080" cy="484632"/>
          </a:xfrm>
          <a:prstGeom prst="rightArrow">
            <a:avLst/>
          </a:prstGeom>
          <a:solidFill>
            <a:schemeClr val="tx1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Ирина\Презентации\мажор - минор\476464-3ba1bf2c4d883a73.jpg"/>
          <p:cNvPicPr>
            <a:picLocks noChangeAspect="1" noChangeArrowheads="1"/>
          </p:cNvPicPr>
          <p:nvPr/>
        </p:nvPicPr>
        <p:blipFill>
          <a:blip r:embed="rId6" cstate="print"/>
          <a:srcRect l="15789" t="9357" r="14035" b="48982"/>
          <a:stretch>
            <a:fillRect/>
          </a:stretch>
        </p:blipFill>
        <p:spPr bwMode="auto">
          <a:xfrm>
            <a:off x="251520" y="141480"/>
            <a:ext cx="8712968" cy="480653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292080" y="1977684"/>
            <a:ext cx="3672408" cy="20621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Comic Sans MS" pitchFamily="66" charset="0"/>
              </a:rPr>
              <a:t>Ну, а если солнце светит, счастье нам несёт, задор, то тогда конечно дети этот  лад зовут </a:t>
            </a:r>
            <a:r>
              <a:rPr lang="ru-RU" sz="3200" dirty="0" smtClean="0">
                <a:solidFill>
                  <a:srgbClr val="000000"/>
                </a:solidFill>
                <a:latin typeface="Comic Sans MS" pitchFamily="66" charset="0"/>
              </a:rPr>
              <a:t>–  </a:t>
            </a:r>
            <a:endParaRPr lang="ru-RU" sz="32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32240" y="3723878"/>
            <a:ext cx="1941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Comic Sans MS" pitchFamily="66" charset="0"/>
              </a:rPr>
              <a:t>МАЖОР</a:t>
            </a:r>
            <a:endParaRPr lang="ru-RU" sz="3600" dirty="0"/>
          </a:p>
        </p:txBody>
      </p:sp>
      <p:pic>
        <p:nvPicPr>
          <p:cNvPr id="2" name="13 ВЕСЕЛО 1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640127" y="422793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Ирина\Презентации\мажор - минор\476464-3ba1bf2c4d883a73.jpg"/>
          <p:cNvPicPr>
            <a:picLocks noChangeAspect="1" noChangeArrowheads="1"/>
          </p:cNvPicPr>
          <p:nvPr/>
        </p:nvPicPr>
        <p:blipFill>
          <a:blip r:embed="rId5" cstate="print"/>
          <a:srcRect l="15789" t="48911" r="14035" b="9941"/>
          <a:stretch>
            <a:fillRect/>
          </a:stretch>
        </p:blipFill>
        <p:spPr bwMode="auto">
          <a:xfrm>
            <a:off x="323528" y="249492"/>
            <a:ext cx="8640960" cy="46445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64088" y="1491630"/>
            <a:ext cx="3600400" cy="270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ru-RU" sz="24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Если в нашей пьесе туча,</a:t>
            </a:r>
            <a:endParaRPr lang="ru-RU" sz="2400" b="1" dirty="0" smtClean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itchFamily="2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Дождик льёт во весь опор,</a:t>
            </a:r>
            <a:endParaRPr lang="ru-RU" sz="2400" b="1" dirty="0" smtClean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itchFamily="2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Это лад ужасно грустный,</a:t>
            </a:r>
            <a:endParaRPr lang="ru-RU" sz="2400" b="1" dirty="0" smtClean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itchFamily="2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Называется…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  <a:cs typeface="Times New Roman" pitchFamily="18" charset="0"/>
              </a:rPr>
              <a:t>               </a:t>
            </a:r>
            <a:endParaRPr lang="ru-RU" sz="2400" b="1" dirty="0" smtClean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76256" y="4227934"/>
            <a:ext cx="1523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9DD9">
                    <a:lumMod val="50000"/>
                  </a:srgbClr>
                </a:solidFill>
                <a:latin typeface="Comic Sans MS" pitchFamily="66" charset="0"/>
              </a:rPr>
              <a:t>МИНОР</a:t>
            </a:r>
            <a:endParaRPr lang="ru-RU" dirty="0"/>
          </a:p>
        </p:txBody>
      </p:sp>
      <p:pic>
        <p:nvPicPr>
          <p:cNvPr id="5" name="029-Beethoven. Fur Eli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Ирина\Презентации\Доделать\мажор - минор\картинки\happy_dwarf_picture_jpg.jpg">
            <a:hlinkClick r:id="rId5" action="ppaction://hlinksldjump">
              <a:snd r:embed="rId6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 l="16279" r="16279"/>
          <a:stretch>
            <a:fillRect/>
          </a:stretch>
        </p:blipFill>
        <p:spPr bwMode="auto">
          <a:xfrm rot="21289618">
            <a:off x="642483" y="525049"/>
            <a:ext cx="2699304" cy="40024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1" name="Picture 3" descr="F:\Ирина\Презентации\Доделать\мажор - минор\картинки\image3.jpe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39246">
            <a:off x="5480020" y="620553"/>
            <a:ext cx="2977449" cy="39622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Слайд № 27 Tirolskie_pesni_-_Veselyj_gnom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419600" y="24193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Ирина\Презентации\Доделать\мажор - минор\картинки\image3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9246">
            <a:off x="5480020" y="620553"/>
            <a:ext cx="2977449" cy="396220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 rot="20413327">
            <a:off x="1259632" y="1995686"/>
            <a:ext cx="3616696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/>
            <a:r>
              <a:rPr lang="ru-RU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МИНОР</a:t>
            </a:r>
            <a:endParaRPr lang="ru-RU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Ну я так не играю...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47664" y="4443958"/>
            <a:ext cx="304800" cy="304800"/>
          </a:xfrm>
          <a:prstGeom prst="rect">
            <a:avLst/>
          </a:prstGeom>
        </p:spPr>
      </p:pic>
      <p:sp>
        <p:nvSpPr>
          <p:cNvPr id="6" name="Стрелка влево 5">
            <a:hlinkClick r:id="rId7" action="ppaction://hlinksldjump"/>
          </p:cNvPr>
          <p:cNvSpPr/>
          <p:nvPr/>
        </p:nvSpPr>
        <p:spPr>
          <a:xfrm>
            <a:off x="467544" y="4371950"/>
            <a:ext cx="576064" cy="484632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Ирина\Презентации\Доделать\мажор - минор\картинки\happy_dwarf_picture_jpg.jpg"/>
          <p:cNvPicPr>
            <a:picLocks noChangeAspect="1" noChangeArrowheads="1"/>
          </p:cNvPicPr>
          <p:nvPr/>
        </p:nvPicPr>
        <p:blipFill>
          <a:blip r:embed="rId4" cstate="print"/>
          <a:srcRect l="16279" r="16279"/>
          <a:stretch>
            <a:fillRect/>
          </a:stretch>
        </p:blipFill>
        <p:spPr bwMode="auto">
          <a:xfrm rot="21289618">
            <a:off x="642483" y="525049"/>
            <a:ext cx="2699304" cy="400241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 rot="850222">
            <a:off x="4387863" y="1218834"/>
            <a:ext cx="3818674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мажор</a:t>
            </a:r>
            <a:endParaRPr lang="ru-RU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8172400" y="4515966"/>
            <a:ext cx="618368" cy="484632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иложение 2\img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179512" y="195486"/>
            <a:ext cx="482352" cy="482352"/>
          </a:xfrm>
          <a:prstGeom prst="ellipse">
            <a:avLst/>
          </a:prstGeom>
          <a:solidFill>
            <a:srgbClr val="FFD2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95536" y="4443958"/>
            <a:ext cx="482352" cy="482352"/>
          </a:xfrm>
          <a:prstGeom prst="ellipse">
            <a:avLst/>
          </a:prstGeom>
          <a:solidFill>
            <a:srgbClr val="FFD2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8460432" y="4661148"/>
            <a:ext cx="482352" cy="482352"/>
          </a:xfrm>
          <a:prstGeom prst="ellipse">
            <a:avLst/>
          </a:prstGeom>
          <a:solidFill>
            <a:srgbClr val="FFD2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3867894"/>
            <a:ext cx="648072" cy="410344"/>
          </a:xfrm>
          <a:prstGeom prst="rect">
            <a:avLst/>
          </a:prstGeom>
          <a:solidFill>
            <a:srgbClr val="FFD2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64288" y="987574"/>
            <a:ext cx="432048" cy="410344"/>
          </a:xfrm>
          <a:prstGeom prst="rect">
            <a:avLst/>
          </a:prstGeom>
          <a:solidFill>
            <a:srgbClr val="FFD2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F:\Приложение 2\img9.jpg"/>
          <p:cNvPicPr>
            <a:picLocks noChangeAspect="1" noChangeArrowheads="1"/>
          </p:cNvPicPr>
          <p:nvPr/>
        </p:nvPicPr>
        <p:blipFill>
          <a:blip r:embed="rId3" cstate="print"/>
          <a:srcRect l="78350" t="18500" r="16138" b="72050"/>
          <a:stretch>
            <a:fillRect/>
          </a:stretch>
        </p:blipFill>
        <p:spPr bwMode="auto">
          <a:xfrm>
            <a:off x="7164288" y="699542"/>
            <a:ext cx="504056" cy="936104"/>
          </a:xfrm>
          <a:prstGeom prst="rect">
            <a:avLst/>
          </a:prstGeom>
          <a:noFill/>
        </p:spPr>
      </p:pic>
      <p:pic>
        <p:nvPicPr>
          <p:cNvPr id="10" name="Picture 2" descr="F:\Приложение 2\img9.jpg"/>
          <p:cNvPicPr>
            <a:picLocks noChangeAspect="1" noChangeArrowheads="1"/>
          </p:cNvPicPr>
          <p:nvPr/>
        </p:nvPicPr>
        <p:blipFill>
          <a:blip r:embed="rId3" cstate="print"/>
          <a:srcRect l="19288" t="74150" r="72050" b="15350"/>
          <a:stretch>
            <a:fillRect/>
          </a:stretch>
        </p:blipFill>
        <p:spPr bwMode="auto">
          <a:xfrm>
            <a:off x="1763688" y="3507854"/>
            <a:ext cx="792088" cy="1080120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995936" y="4083918"/>
            <a:ext cx="37597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Вот поэтому минор плачет и скучает,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мажор всегда весёлый и радостный!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555526"/>
            <a:ext cx="3888432" cy="64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198595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минора буква Н “нытик” означает,</a:t>
            </a:r>
            <a:br>
              <a:rPr lang="ru-RU" sz="1600" b="1" dirty="0" smtClean="0">
                <a:solidFill>
                  <a:srgbClr val="198595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198595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мажора буква Ж – жизнерадостный,</a:t>
            </a:r>
            <a:br>
              <a:rPr lang="ru-RU" sz="1600" b="1" dirty="0" smtClean="0">
                <a:solidFill>
                  <a:srgbClr val="198595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Ирина\Презентации\Картинки, шаблоны\лес\backfoness-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6" descr="F:\Ирина\Презентации\Картинки, шаблоны\Солнце\без фон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23478"/>
            <a:ext cx="2215580" cy="203822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43808" y="195486"/>
            <a:ext cx="5896166" cy="95410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chemeClr val="accent3"/>
                </a:solidFill>
                <a:latin typeface="Comic Sans MS" pitchFamily="66" charset="0"/>
              </a:rPr>
              <a:t>Когда веселье в дом стучится,</a:t>
            </a:r>
          </a:p>
          <a:p>
            <a:r>
              <a:rPr lang="ru-RU" sz="2800" b="1" dirty="0" smtClean="0">
                <a:ln/>
                <a:solidFill>
                  <a:schemeClr val="accent3"/>
                </a:solidFill>
                <a:latin typeface="Comic Sans MS" pitchFamily="66" charset="0"/>
              </a:rPr>
              <a:t>Мажор вам может пригодиться.</a:t>
            </a:r>
            <a:endParaRPr lang="ru-RU" sz="2800" b="1" dirty="0">
              <a:ln/>
              <a:solidFill>
                <a:schemeClr val="accent3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33950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Слайд № 36 -Mozart. Serenade No13 - IV Rond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460432" y="458797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4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Ирина\Презентации\Доделать\мажор - минор\картинки\1291033372_1288518289_ramka-oh-i-ah-kopiya.jpg"/>
          <p:cNvPicPr>
            <a:picLocks noChangeAspect="1" noChangeArrowheads="1"/>
          </p:cNvPicPr>
          <p:nvPr/>
        </p:nvPicPr>
        <p:blipFill>
          <a:blip r:embed="rId3" cstate="print"/>
          <a:srcRect l="61025" t="46510" b="1880"/>
          <a:stretch>
            <a:fillRect/>
          </a:stretch>
        </p:blipFill>
        <p:spPr bwMode="auto">
          <a:xfrm>
            <a:off x="1691680" y="1347614"/>
            <a:ext cx="5755137" cy="3579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796136" y="3795886"/>
            <a:ext cx="2916000" cy="1116000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 smtClean="0">
                <a:latin typeface="Comic Sans MS" pitchFamily="66" charset="0"/>
                <a:ea typeface="Calibri"/>
                <a:cs typeface="Times New Roman"/>
              </a:rPr>
              <a:t>Два соседа дружно жили, 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latin typeface="Comic Sans MS" pitchFamily="66" charset="0"/>
                <a:ea typeface="Calibri"/>
                <a:cs typeface="Times New Roman"/>
              </a:rPr>
              <a:t>Оба  музыке служили,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latin typeface="Comic Sans MS" pitchFamily="66" charset="0"/>
                <a:ea typeface="Calibri"/>
                <a:cs typeface="Times New Roman"/>
              </a:rPr>
              <a:t>Только каждый – как умел,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latin typeface="Comic Sans MS" pitchFamily="66" charset="0"/>
                <a:ea typeface="Calibri"/>
                <a:cs typeface="Times New Roman"/>
              </a:rPr>
              <a:t>У обоих – куча дел.</a:t>
            </a:r>
            <a:endParaRPr lang="ru-RU" sz="1400" dirty="0">
              <a:latin typeface="Comic Sans MS" pitchFamily="66" charset="0"/>
              <a:ea typeface="Calibri"/>
              <a:cs typeface="Times New Roman"/>
            </a:endParaRP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Ирина\Презентации\Картинки, шаблоны\лес\backfoness-5.jp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6" descr="F:\Ирина\Презентации\Картинки, шаблоны\Солнце\без фона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95536" y="123478"/>
            <a:ext cx="2215580" cy="2038229"/>
          </a:xfrm>
          <a:prstGeom prst="rect">
            <a:avLst/>
          </a:prstGeom>
          <a:noFill/>
        </p:spPr>
      </p:pic>
      <p:pic>
        <p:nvPicPr>
          <p:cNvPr id="4" name="Picture 2" descr="G:\Ирина\Презентации\Доделать\мажор - минор\картинки\04923297.gif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827584" y="555526"/>
            <a:ext cx="1275606" cy="1131590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012160" y="267494"/>
            <a:ext cx="18473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/>
            <a:endParaRPr lang="ru-RU" sz="3600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195486"/>
            <a:ext cx="5889754" cy="107721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200" b="1" dirty="0" smtClean="0">
                <a:ln/>
                <a:solidFill>
                  <a:schemeClr val="accent3"/>
                </a:solidFill>
                <a:latin typeface="Comic Sans MS" pitchFamily="66" charset="0"/>
              </a:rPr>
              <a:t>Когда хотите погрустить,</a:t>
            </a:r>
          </a:p>
          <a:p>
            <a:r>
              <a:rPr lang="ru-RU" sz="3200" b="1" dirty="0" smtClean="0">
                <a:ln/>
                <a:solidFill>
                  <a:schemeClr val="accent3"/>
                </a:solidFill>
                <a:latin typeface="Comic Sans MS" pitchFamily="66" charset="0"/>
              </a:rPr>
              <a:t>Минор готов вас навестить.</a:t>
            </a:r>
            <a:endParaRPr lang="ru-RU" sz="3200" b="1" dirty="0">
              <a:ln/>
              <a:solidFill>
                <a:schemeClr val="accent3"/>
              </a:solidFill>
              <a:latin typeface="Comic Sans MS" pitchFamily="66" charset="0"/>
            </a:endParaRPr>
          </a:p>
        </p:txBody>
      </p:sp>
      <p:pic>
        <p:nvPicPr>
          <p:cNvPr id="7" name="Слайд № 37 Сладкая грёза.Tchaik_DetskyAlbom_Pletnev_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100392" y="451596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Ирина\Презентации\мажор - минор\lesson-muz-azbuka-major-i-min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51720" y="483518"/>
            <a:ext cx="5112568" cy="648000"/>
          </a:xfrm>
          <a:prstGeom prst="rect">
            <a:avLst/>
          </a:prstGeom>
          <a:solidFill>
            <a:srgbClr val="09FF09"/>
          </a:solidFill>
        </p:spPr>
        <p:txBody>
          <a:bodyPr wrap="square">
            <a:prstTxWarp prst="textArchDown">
              <a:avLst>
                <a:gd name="adj" fmla="val 109837"/>
              </a:avLst>
            </a:prstTxWarp>
            <a:spAutoFit/>
          </a:bodyPr>
          <a:lstStyle/>
          <a:p>
            <a:pPr lvl="0" algn="ctr">
              <a:defRPr/>
            </a:pPr>
            <a:r>
              <a:rPr lang="ru-RU" sz="6600" b="1" dirty="0" smtClean="0">
                <a:solidFill>
                  <a:srgbClr val="D90C07"/>
                </a:solidFill>
                <a:latin typeface="Comic Sans MS" pitchFamily="66" charset="0"/>
              </a:rPr>
              <a:t>М</a:t>
            </a:r>
            <a:r>
              <a:rPr lang="ru-RU" sz="6600" b="1" dirty="0" smtClean="0">
                <a:solidFill>
                  <a:srgbClr val="FFCC00"/>
                </a:solidFill>
                <a:latin typeface="Comic Sans MS" pitchFamily="66" charset="0"/>
              </a:rPr>
              <a:t>о</a:t>
            </a:r>
            <a:r>
              <a:rPr lang="ru-RU" sz="6600" b="1" dirty="0" smtClean="0">
                <a:solidFill>
                  <a:srgbClr val="FFFF66"/>
                </a:solidFill>
                <a:latin typeface="Comic Sans MS" pitchFamily="66" charset="0"/>
              </a:rPr>
              <a:t>л</a:t>
            </a:r>
            <a:r>
              <a:rPr lang="ru-RU" sz="6600" b="1" dirty="0" smtClean="0">
                <a:solidFill>
                  <a:srgbClr val="20C41C"/>
                </a:solidFill>
                <a:latin typeface="Comic Sans MS" pitchFamily="66" charset="0"/>
              </a:rPr>
              <a:t>о</a:t>
            </a:r>
            <a:r>
              <a:rPr lang="ru-RU" sz="6600" b="1" dirty="0" smtClean="0">
                <a:solidFill>
                  <a:srgbClr val="00CCFF"/>
                </a:solidFill>
                <a:latin typeface="Comic Sans MS" pitchFamily="66" charset="0"/>
              </a:rPr>
              <a:t>д</a:t>
            </a:r>
            <a:r>
              <a:rPr lang="ru-RU" sz="6600" b="1" dirty="0" smtClean="0">
                <a:solidFill>
                  <a:srgbClr val="0000CC"/>
                </a:solidFill>
                <a:latin typeface="Comic Sans MS" pitchFamily="66" charset="0"/>
              </a:rPr>
              <a:t>ц</a:t>
            </a:r>
            <a:r>
              <a:rPr lang="ru-RU" sz="6600" b="1" dirty="0" smtClean="0">
                <a:solidFill>
                  <a:srgbClr val="762EB2"/>
                </a:solidFill>
                <a:latin typeface="Comic Sans MS" pitchFamily="66" charset="0"/>
              </a:rPr>
              <a:t>ы</a:t>
            </a:r>
            <a:r>
              <a:rPr lang="ru-RU" sz="6600" b="1" dirty="0" smtClean="0">
                <a:solidFill>
                  <a:srgbClr val="F41E08"/>
                </a:solidFill>
                <a:latin typeface="Comic Sans MS" pitchFamily="66" charset="0"/>
              </a:rPr>
              <a:t>!</a:t>
            </a:r>
            <a:endParaRPr lang="ru-RU" sz="6600" b="1" dirty="0">
              <a:solidFill>
                <a:srgbClr val="F41E08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25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рина\Презентации\Доделать\мажор - минор\картинки\1385336463_ohiahidutvpohod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779662"/>
            <a:ext cx="4009628" cy="3223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G:\Ирина\Презентации\Доделать\мажор - минор\картинки\1384699895-oh-i-ah-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267494"/>
            <a:ext cx="3716541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Бетховен Весело - грустн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419600" y="2419350"/>
            <a:ext cx="304800" cy="304800"/>
          </a:xfrm>
          <a:prstGeom prst="rect">
            <a:avLst/>
          </a:prstGeom>
        </p:spPr>
      </p:pic>
      <p:pic>
        <p:nvPicPr>
          <p:cNvPr id="2" name="Бетховен Весело - грустно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083843" y="3723878"/>
            <a:ext cx="487363" cy="487363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467544" y="3723878"/>
            <a:ext cx="3384000" cy="1313974"/>
          </a:xfrm>
          <a:prstGeom prst="roundRect">
            <a:avLst>
              <a:gd name="adj" fmla="val 47508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/>
                <a:cs typeface="Times New Roman"/>
              </a:rPr>
              <a:t>Один – весёлый был синьор,</a:t>
            </a:r>
          </a:p>
          <a:p>
            <a:pPr algn="just">
              <a:spcAft>
                <a:spcPts val="0"/>
              </a:spcAft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/>
                <a:cs typeface="Times New Roman"/>
              </a:rPr>
              <a:t>Имя он носил МАЖОР.</a:t>
            </a:r>
          </a:p>
          <a:p>
            <a:pPr algn="just">
              <a:spcAft>
                <a:spcPts val="0"/>
              </a:spcAft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/>
                <a:cs typeface="Times New Roman"/>
              </a:rPr>
              <a:t>Улыбался, хохотал,</a:t>
            </a:r>
          </a:p>
          <a:p>
            <a:pPr algn="just">
              <a:spcAft>
                <a:spcPts val="0"/>
              </a:spcAft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/>
                <a:cs typeface="Times New Roman"/>
              </a:rPr>
              <a:t>Никогда не унывал.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267494"/>
            <a:ext cx="3204000" cy="9541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/>
                <a:cs typeface="Times New Roman"/>
              </a:rPr>
              <a:t>Рядом нудный жил синьор,</a:t>
            </a:r>
          </a:p>
          <a:p>
            <a:pPr>
              <a:spcAft>
                <a:spcPts val="0"/>
              </a:spcAft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/>
                <a:cs typeface="Times New Roman"/>
              </a:rPr>
              <a:t>Назывался он МИНОР,</a:t>
            </a:r>
          </a:p>
          <a:p>
            <a:pPr>
              <a:spcAft>
                <a:spcPts val="0"/>
              </a:spcAft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/>
                <a:cs typeface="Times New Roman"/>
              </a:rPr>
              <a:t>Часто плакал он, грустил,</a:t>
            </a:r>
          </a:p>
          <a:p>
            <a:pPr>
              <a:spcAft>
                <a:spcPts val="0"/>
              </a:spcAft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Calibri"/>
                <a:cs typeface="Times New Roman"/>
              </a:rPr>
              <a:t>Не смеялся, не шутил.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  <a:ea typeface="Calibri"/>
              <a:cs typeface="Times New Roman"/>
            </a:endParaRPr>
          </a:p>
        </p:txBody>
      </p:sp>
    </p:spTree>
  </p:cSld>
  <p:clrMapOvr>
    <a:masterClrMapping/>
  </p:clrMapOvr>
  <p:transition spd="med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6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000"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Управляющая кнопка: далее 12">
            <a:hlinkClick r:id="" action="ppaction://hlinkshowjump?jump=nextslide" highlightClick="1">
              <a:snd r:embed="rId5" name="chimes.wav"/>
            </a:hlinkClick>
          </p:cNvPr>
          <p:cNvSpPr/>
          <p:nvPr/>
        </p:nvSpPr>
        <p:spPr>
          <a:xfrm>
            <a:off x="7884368" y="4227934"/>
            <a:ext cx="755650" cy="519113"/>
          </a:xfrm>
          <a:prstGeom prst="actionButtonForwardNex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46163" y="3377804"/>
            <a:ext cx="3117850" cy="4310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Минор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076056" y="3363838"/>
            <a:ext cx="3116263" cy="432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Мажор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1" name="Picture 2" descr="F:\Ирина\Презентации\Доделать\мажор - минор\картинки\2369551946.jpg"/>
          <p:cNvPicPr>
            <a:picLocks noChangeAspect="1" noChangeArrowheads="1"/>
          </p:cNvPicPr>
          <p:nvPr/>
        </p:nvPicPr>
        <p:blipFill>
          <a:blip r:embed="rId9" cstate="print"/>
          <a:srcRect l="16681" r="14926" b="8809"/>
          <a:stretch>
            <a:fillRect/>
          </a:stretch>
        </p:blipFill>
        <p:spPr bwMode="auto">
          <a:xfrm>
            <a:off x="1403648" y="699542"/>
            <a:ext cx="2232248" cy="2232248"/>
          </a:xfrm>
          <a:prstGeom prst="flowChartConnector">
            <a:avLst/>
          </a:prstGeom>
          <a:noFill/>
        </p:spPr>
      </p:pic>
      <p:pic>
        <p:nvPicPr>
          <p:cNvPr id="14" name="Picture 3" descr="F:\Ирина\Презентации\Доделать\мажор - минор\картинки\2369551951.jpg"/>
          <p:cNvPicPr>
            <a:picLocks noChangeAspect="1" noChangeArrowheads="1"/>
          </p:cNvPicPr>
          <p:nvPr/>
        </p:nvPicPr>
        <p:blipFill>
          <a:blip r:embed="rId10" cstate="print"/>
          <a:srcRect l="3689" t="1603" b="11616"/>
          <a:stretch>
            <a:fillRect/>
          </a:stretch>
        </p:blipFill>
        <p:spPr bwMode="auto">
          <a:xfrm>
            <a:off x="4788024" y="411510"/>
            <a:ext cx="3232974" cy="2664296"/>
          </a:xfrm>
          <a:prstGeom prst="ellipse">
            <a:avLst/>
          </a:prstGeom>
          <a:noFill/>
        </p:spPr>
      </p:pic>
      <p:pic>
        <p:nvPicPr>
          <p:cNvPr id="18" name="12 Утренняя молитва 12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4283968" y="4515966"/>
            <a:ext cx="304800" cy="304800"/>
          </a:xfrm>
          <a:prstGeom prst="rect">
            <a:avLst/>
          </a:prstGeom>
        </p:spPr>
      </p:pic>
      <p:pic>
        <p:nvPicPr>
          <p:cNvPr id="9" name="Слайд № 4 Утренняя молитва 1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419600" y="2419350"/>
            <a:ext cx="304800" cy="30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4185417"/>
            <a:ext cx="730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Нажмите на картинку, которая подходит к звучащей музыке.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1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4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Ирина\Презентации\Доделать\мажор - минор\картинки\4838556_14.png"/>
          <p:cNvPicPr>
            <a:picLocks noChangeAspect="1" noChangeArrowheads="1"/>
          </p:cNvPicPr>
          <p:nvPr/>
        </p:nvPicPr>
        <p:blipFill>
          <a:blip r:embed="rId9" cstate="print"/>
          <a:srcRect l="61668" t="18364" r="9172" b="6649"/>
          <a:stretch>
            <a:fillRect/>
          </a:stretch>
        </p:blipFill>
        <p:spPr bwMode="auto">
          <a:xfrm>
            <a:off x="5868144" y="987574"/>
            <a:ext cx="2160240" cy="3960440"/>
          </a:xfrm>
          <a:prstGeom prst="flowChartMagneticDisk">
            <a:avLst/>
          </a:prstGeom>
          <a:noFill/>
        </p:spPr>
      </p:pic>
      <p:pic>
        <p:nvPicPr>
          <p:cNvPr id="4099" name="Picture 3" descr="F:\Ирина\Презентации\Доделать\мажор - минор\картинки\4838556_14.png"/>
          <p:cNvPicPr>
            <a:picLocks noChangeAspect="1" noChangeArrowheads="1"/>
          </p:cNvPicPr>
          <p:nvPr/>
        </p:nvPicPr>
        <p:blipFill>
          <a:blip r:embed="rId9" cstate="print"/>
          <a:srcRect l="4320" t="16834" r="54641" b="6649"/>
          <a:stretch>
            <a:fillRect/>
          </a:stretch>
        </p:blipFill>
        <p:spPr bwMode="auto">
          <a:xfrm>
            <a:off x="683568" y="771550"/>
            <a:ext cx="2736304" cy="4104456"/>
          </a:xfrm>
          <a:prstGeom prst="flowChartMagneticDisk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195486"/>
            <a:ext cx="2520000" cy="396000"/>
          </a:xfr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Мажор 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88264" y="195486"/>
            <a:ext cx="2520000" cy="504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МИНОР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pic>
        <p:nvPicPr>
          <p:cNvPr id="7" name="Слайд № 5,7  Для конкурса Dozhdja_ne_boimsja_minus.mp3">
            <a:hlinkClick r:id="" action="ppaction://media"/>
            <a:hlinkHover r:id="" action="ppaction://ole?verb=0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427984" y="2787774"/>
            <a:ext cx="304800" cy="304800"/>
          </a:xfrm>
          <a:prstGeom prst="rect">
            <a:avLst/>
          </a:prstGeom>
        </p:spPr>
      </p:pic>
      <p:pic>
        <p:nvPicPr>
          <p:cNvPr id="9" name="Ну я так не играю...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429652" y="4500576"/>
            <a:ext cx="304800" cy="3048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7928" y="4587973"/>
            <a:ext cx="7334124" cy="648129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)">
                                      <p:cBhvr>
                                        <p:cTn id="6" dur="1630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30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Ирина\Презентации\Доделать\мажор - минор\картинки\10.jp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13769">
            <a:off x="5751509" y="738631"/>
            <a:ext cx="2527872" cy="3793094"/>
          </a:xfrm>
          <a:prstGeom prst="rect">
            <a:avLst/>
          </a:prstGeom>
          <a:noFill/>
        </p:spPr>
      </p:pic>
      <p:pic>
        <p:nvPicPr>
          <p:cNvPr id="1027" name="Picture 3" descr="F:\Ирина\Презентации\Доделать\мажор - минор\картинки\88647733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699743">
            <a:off x="952036" y="551603"/>
            <a:ext cx="2735144" cy="4103019"/>
          </a:xfrm>
          <a:prstGeom prst="rect">
            <a:avLst/>
          </a:prstGeom>
          <a:noFill/>
        </p:spPr>
      </p:pic>
      <p:pic>
        <p:nvPicPr>
          <p:cNvPr id="4" name="012-Mozart. Piano Concerto No4 - II Andant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2419350"/>
            <a:ext cx="304800" cy="304800"/>
          </a:xfrm>
          <a:prstGeom prst="rect">
            <a:avLst/>
          </a:prstGeom>
        </p:spPr>
      </p:pic>
      <p:pic>
        <p:nvPicPr>
          <p:cNvPr id="5" name="Слайд № 8,10  -Mozart. Piano Concerto No4 - II Andant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419600" y="24193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3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3" dur="3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4" dur="3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3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563888" y="411510"/>
            <a:ext cx="5328592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Выселятся музыканты,</a:t>
            </a:r>
            <a:endParaRPr kumimoji="0" lang="ru-RU" sz="28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itchFamily="2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Улыбнулся дирижёр,</a:t>
            </a:r>
            <a:endParaRPr kumimoji="0" lang="ru-RU" sz="28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itchFamily="2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Лад в котором мы играем,</a:t>
            </a:r>
            <a:endParaRPr kumimoji="0" lang="ru-RU" sz="28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itchFamily="2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Называется…</a:t>
            </a:r>
            <a:endParaRPr kumimoji="0" lang="ru-RU" sz="28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itchFamily="2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3147814"/>
            <a:ext cx="32864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sz="54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МАЖОР</a:t>
            </a:r>
            <a:endParaRPr lang="ru-RU" sz="5400" dirty="0"/>
          </a:p>
        </p:txBody>
      </p:sp>
      <p:pic>
        <p:nvPicPr>
          <p:cNvPr id="2050" name="Picture 2" descr="G:\Ирина\Презентации\мажор - минор\7ef047242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11510"/>
            <a:ext cx="3528392" cy="4467937"/>
          </a:xfrm>
          <a:prstGeom prst="rect">
            <a:avLst/>
          </a:prstGeom>
          <a:noFill/>
        </p:spPr>
      </p:pic>
      <p:pic>
        <p:nvPicPr>
          <p:cNvPr id="2" name="04 Полька 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028384" y="372387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139702"/>
            <a:ext cx="52565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Если в нашей пьесе туча,</a:t>
            </a:r>
            <a:endParaRPr kumimoji="0" lang="ru-RU" sz="28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itchFamily="2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Дождик льёт во весь опор,</a:t>
            </a:r>
            <a:endParaRPr kumimoji="0" lang="ru-RU" sz="28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itchFamily="2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Это лад ужасно грустный,</a:t>
            </a:r>
            <a:endParaRPr kumimoji="0" lang="ru-RU" sz="28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itchFamily="2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Называется…</a:t>
            </a:r>
            <a:endParaRPr kumimoji="0" lang="ru-RU" sz="28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1" y="357504"/>
            <a:ext cx="385554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sz="66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МИНОР</a:t>
            </a:r>
            <a:endParaRPr lang="ru-RU" sz="6600" dirty="0"/>
          </a:p>
        </p:txBody>
      </p:sp>
      <p:pic>
        <p:nvPicPr>
          <p:cNvPr id="3074" name="Picture 2" descr="G:\Ирина\Презентации\мажор - минор\минор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95486"/>
            <a:ext cx="3404686" cy="4536504"/>
          </a:xfrm>
          <a:prstGeom prst="rect">
            <a:avLst/>
          </a:prstGeom>
          <a:noFill/>
        </p:spPr>
      </p:pic>
      <p:pic>
        <p:nvPicPr>
          <p:cNvPr id="4" name="012-Mozart. Piano Concerto No4 - II Andan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Ирина\Презентации\Доделать\мажор - минор\картинки\imgh545732.png"/>
          <p:cNvPicPr>
            <a:picLocks noChangeAspect="1" noChangeArrowheads="1"/>
          </p:cNvPicPr>
          <p:nvPr/>
        </p:nvPicPr>
        <p:blipFill>
          <a:blip r:embed="rId7" cstate="print"/>
          <a:srcRect l="49599" t="3266"/>
          <a:stretch>
            <a:fillRect/>
          </a:stretch>
        </p:blipFill>
        <p:spPr bwMode="auto">
          <a:xfrm>
            <a:off x="5436096" y="411510"/>
            <a:ext cx="3073251" cy="4266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F:\Ирина\Презентации\Доделать\мажор - минор\картинки\imgh545732.png"/>
          <p:cNvPicPr>
            <a:picLocks noChangeAspect="1" noChangeArrowheads="1"/>
          </p:cNvPicPr>
          <p:nvPr/>
        </p:nvPicPr>
        <p:blipFill>
          <a:blip r:embed="rId7" cstate="print"/>
          <a:srcRect t="4282" r="49987"/>
          <a:stretch>
            <a:fillRect/>
          </a:stretch>
        </p:blipFill>
        <p:spPr bwMode="auto">
          <a:xfrm>
            <a:off x="755576" y="483518"/>
            <a:ext cx="3049587" cy="42212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029-Beethoven. Fur Elis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419600" y="2419350"/>
            <a:ext cx="304800" cy="304800"/>
          </a:xfrm>
          <a:prstGeom prst="rect">
            <a:avLst/>
          </a:prstGeom>
        </p:spPr>
      </p:pic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8388424" y="4658868"/>
            <a:ext cx="611560" cy="484632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Слайд № 12, 23 -Beethoven. Fur Elis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419600" y="24193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09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лето">
      <a:dk1>
        <a:srgbClr val="76D9E8"/>
      </a:dk1>
      <a:lt1>
        <a:sysClr val="window" lastClr="FFFFFF"/>
      </a:lt1>
      <a:dk2>
        <a:srgbClr val="B7E2A9"/>
      </a:dk2>
      <a:lt2>
        <a:srgbClr val="FFD965"/>
      </a:lt2>
      <a:accent1>
        <a:srgbClr val="FF6600"/>
      </a:accent1>
      <a:accent2>
        <a:srgbClr val="009DD9"/>
      </a:accent2>
      <a:accent3>
        <a:srgbClr val="198595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1423</TotalTime>
  <Words>196</Words>
  <Application>Microsoft Office PowerPoint</Application>
  <PresentationFormat>Экран (16:9)</PresentationFormat>
  <Paragraphs>46</Paragraphs>
  <Slides>21</Slides>
  <Notes>0</Notes>
  <HiddenSlides>0</HiddenSlides>
  <MMClips>22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Comic Sans MS</vt:lpstr>
      <vt:lpstr>Segoe Print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Мажор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Дронова Ирина</cp:lastModifiedBy>
  <cp:revision>71</cp:revision>
  <dcterms:created xsi:type="dcterms:W3CDTF">2015-09-16T05:28:02Z</dcterms:created>
  <dcterms:modified xsi:type="dcterms:W3CDTF">2019-06-30T18:42:12Z</dcterms:modified>
</cp:coreProperties>
</file>