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4" r:id="rId4"/>
    <p:sldId id="291" r:id="rId5"/>
    <p:sldId id="290" r:id="rId6"/>
    <p:sldId id="289" r:id="rId7"/>
    <p:sldId id="292" r:id="rId8"/>
    <p:sldId id="288" r:id="rId9"/>
    <p:sldId id="287" r:id="rId10"/>
    <p:sldId id="258" r:id="rId11"/>
    <p:sldId id="293" r:id="rId12"/>
    <p:sldId id="294" r:id="rId13"/>
    <p:sldId id="259" r:id="rId14"/>
    <p:sldId id="295" r:id="rId15"/>
    <p:sldId id="296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2" r:id="rId30"/>
    <p:sldId id="274" r:id="rId31"/>
    <p:sldId id="275" r:id="rId32"/>
    <p:sldId id="276" r:id="rId33"/>
    <p:sldId id="277" r:id="rId34"/>
    <p:sldId id="278" r:id="rId35"/>
    <p:sldId id="280" r:id="rId36"/>
    <p:sldId id="279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22E9B-3024-440D-91FC-F07D9C157353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F6C5-CA9C-471F-A074-912A5B006F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кусок</a:t>
            </a:r>
            <a:r>
              <a:rPr lang="ru-RU" baseline="0" dirty="0" smtClean="0"/>
              <a:t> металла содержит сплав бронзы и олова, а к нему добавляют чистое олово, т.е. его концентрация равна 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забудьте перевести 500 г в кг.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Находим именно отношение </a:t>
            </a:r>
            <a:r>
              <a:rPr lang="en-US" dirty="0" smtClean="0"/>
              <a:t>x/y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Представим</a:t>
            </a:r>
            <a:r>
              <a:rPr lang="ru-RU" baseline="0" dirty="0" smtClean="0"/>
              <a:t> сплавы в виде прямоугольников: сначала было 2 куска, после плавления получился один кусок.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 прямоугольниками будем записывать концентрацию вещества (никеля),</a:t>
            </a:r>
            <a:r>
              <a:rPr lang="ru-RU" baseline="0" dirty="0" smtClean="0"/>
              <a:t> выраженную десятичной дробью, под прямоугольниками массу сплавов.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прямоугольниках</a:t>
            </a:r>
            <a:r>
              <a:rPr lang="ru-RU" baseline="0" dirty="0" smtClean="0"/>
              <a:t> записываем процентное содержание вещества (никеля).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составить уравнение, умножаем концентрацию на массу и расставляем знаки математических действий.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данной задаче</a:t>
            </a:r>
            <a:r>
              <a:rPr lang="ru-RU" baseline="0" dirty="0" smtClean="0"/>
              <a:t> необходимо будет составить два уравнения и решить их систему. В первом случае к растворам доливают воду, в ней концентрация кислоты равна 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Равные</a:t>
            </a:r>
            <a:r>
              <a:rPr lang="ru-RU" baseline="0" dirty="0" smtClean="0"/>
              <a:t> массы можно обозначить любой буквой или взять, например, по 1 кг.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Вместо массы под прямоугольниками пишем объем.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F6C5-CA9C-471F-A074-912A5B006F4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6046-F05F-46C4-B033-40EA827754F1}" type="datetimeFigureOut">
              <a:rPr lang="ru-RU" smtClean="0"/>
              <a:pPr/>
              <a:t>13.07.2019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A4B0-A1FA-4DF2-8A77-58975CFF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77"/>
            <a:ext cx="8643998" cy="324328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НА СМЕСИ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СПЛАВЫ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5214974" cy="16145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№22 ОГЭ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№11 ЕГЭ</a:t>
            </a:r>
          </a:p>
          <a:p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6720"/>
            <a:ext cx="2641436" cy="33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2. Смешали 30% раствор кислоты с 60% раствором той же кислоты и добавили 10 кг воды, получив при этом 36% раствор кислоты. Если бы вместо воды добавили 10 кг 50% раствора той же кислоты, то получили бы ее 41% раствор. Какова масса 30% раствора?</a:t>
            </a:r>
            <a:endParaRPr lang="ru-RU" sz="3600" dirty="0"/>
          </a:p>
        </p:txBody>
      </p:sp>
      <p:pic>
        <p:nvPicPr>
          <p:cNvPr id="2560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15016"/>
            <a:ext cx="952490" cy="95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71414"/>
          <a:ext cx="8784978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93"/>
                <a:gridCol w="952586"/>
                <a:gridCol w="500066"/>
                <a:gridCol w="988187"/>
                <a:gridCol w="369135"/>
                <a:gridCol w="1143008"/>
                <a:gridCol w="428628"/>
                <a:gridCol w="2106475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Концентрация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0,</a:t>
                      </a:r>
                      <a:r>
                        <a:rPr lang="en-US" sz="2400" b="0" dirty="0" smtClean="0"/>
                        <a:t>3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r>
                        <a:rPr lang="ru-RU" sz="2400" b="0" dirty="0" smtClean="0"/>
                        <a:t>,6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0,36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кислота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30</a:t>
                      </a:r>
                      <a:r>
                        <a:rPr lang="ru-RU" sz="2400" b="0" dirty="0" smtClean="0"/>
                        <a:t>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60%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1800" b="0" dirty="0" smtClean="0"/>
                        <a:t>2</a:t>
                      </a:r>
                      <a:r>
                        <a:rPr lang="en-US" sz="2400" b="0" dirty="0" smtClean="0"/>
                        <a:t>O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=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36</a:t>
                      </a:r>
                      <a:r>
                        <a:rPr lang="ru-RU" sz="2400" b="0" dirty="0" smtClean="0"/>
                        <a:t>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Масса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/>
                        <a:t>х</a:t>
                      </a:r>
                      <a:r>
                        <a:rPr lang="ru-RU" sz="2400" b="0" dirty="0" smtClean="0"/>
                        <a:t> кг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y</a:t>
                      </a:r>
                      <a:r>
                        <a:rPr lang="ru-RU" sz="2400" b="0" dirty="0" smtClean="0"/>
                        <a:t> кг</a:t>
                      </a:r>
                      <a:r>
                        <a:rPr lang="en-US" sz="2400" b="0" baseline="0" dirty="0" smtClean="0"/>
                        <a:t> 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/>
                        <a:t>10 </a:t>
                      </a:r>
                      <a:r>
                        <a:rPr lang="ru-RU" sz="2400" b="0" baseline="0" dirty="0" smtClean="0"/>
                        <a:t>кг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(</a:t>
                      </a:r>
                      <a:r>
                        <a:rPr lang="en-US" sz="2400" b="0" dirty="0" smtClean="0"/>
                        <a:t>x + y</a:t>
                      </a:r>
                      <a:r>
                        <a:rPr lang="en-US" sz="2400" b="0" baseline="0" dirty="0" smtClean="0"/>
                        <a:t> + 10)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smtClean="0"/>
                        <a:t>кг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6178" y="3286124"/>
          <a:ext cx="8784978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93"/>
                <a:gridCol w="952586"/>
                <a:gridCol w="500066"/>
                <a:gridCol w="988187"/>
                <a:gridCol w="369135"/>
                <a:gridCol w="1143008"/>
                <a:gridCol w="428628"/>
                <a:gridCol w="2106475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Концентрация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0,</a:t>
                      </a:r>
                      <a:r>
                        <a:rPr lang="en-US" sz="2400" b="0" dirty="0" smtClean="0"/>
                        <a:t>3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r>
                        <a:rPr lang="ru-RU" sz="2400" b="0" dirty="0" smtClean="0"/>
                        <a:t>,6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0,5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0,</a:t>
                      </a:r>
                      <a:r>
                        <a:rPr lang="en-US" sz="2400" b="0" dirty="0" smtClean="0"/>
                        <a:t>41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кислота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30</a:t>
                      </a:r>
                      <a:r>
                        <a:rPr lang="ru-RU" sz="2400" b="0" dirty="0" smtClean="0"/>
                        <a:t>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60%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50%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=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41</a:t>
                      </a:r>
                      <a:r>
                        <a:rPr lang="ru-RU" sz="2400" b="0" dirty="0" smtClean="0"/>
                        <a:t>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Масса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/>
                        <a:t>х</a:t>
                      </a:r>
                      <a:r>
                        <a:rPr lang="ru-RU" sz="2400" b="0" dirty="0" smtClean="0"/>
                        <a:t> кг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y</a:t>
                      </a:r>
                      <a:r>
                        <a:rPr lang="ru-RU" sz="2400" b="0" dirty="0" smtClean="0"/>
                        <a:t> кг</a:t>
                      </a:r>
                      <a:r>
                        <a:rPr lang="en-US" sz="2400" b="0" baseline="0" dirty="0" smtClean="0"/>
                        <a:t> 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/>
                        <a:t>10 </a:t>
                      </a:r>
                      <a:r>
                        <a:rPr lang="ru-RU" sz="2400" b="0" baseline="0" dirty="0" smtClean="0"/>
                        <a:t>кг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(</a:t>
                      </a:r>
                      <a:r>
                        <a:rPr lang="en-US" sz="2400" b="0" dirty="0" smtClean="0"/>
                        <a:t>x + y</a:t>
                      </a:r>
                      <a:r>
                        <a:rPr lang="en-US" sz="2400" b="0" baseline="0" dirty="0" smtClean="0"/>
                        <a:t> + 10)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smtClean="0"/>
                        <a:t>кг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00166" y="2928934"/>
          <a:ext cx="6715172" cy="610470"/>
        </p:xfrm>
        <a:graphic>
          <a:graphicData uri="http://schemas.openxmlformats.org/presentationml/2006/ole">
            <p:oleObj spid="_x0000_s43010" name="Формула" r:id="rId4" imgW="2234880" imgH="20304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347788" y="6072188"/>
          <a:ext cx="7019925" cy="611187"/>
        </p:xfrm>
        <a:graphic>
          <a:graphicData uri="http://schemas.openxmlformats.org/presentationml/2006/ole">
            <p:oleObj spid="_x0000_s43011" name="Формула" r:id="rId5" imgW="2336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28662" y="214290"/>
          <a:ext cx="7250112" cy="1376363"/>
        </p:xfrm>
        <a:graphic>
          <a:graphicData uri="http://schemas.openxmlformats.org/presentationml/2006/ole">
            <p:oleObj spid="_x0000_s44034" name="Формула" r:id="rId3" imgW="2412720" imgH="45720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928662" y="1643050"/>
          <a:ext cx="6792913" cy="1376363"/>
        </p:xfrm>
        <a:graphic>
          <a:graphicData uri="http://schemas.openxmlformats.org/presentationml/2006/ole">
            <p:oleObj spid="_x0000_s44035" name="Формула" r:id="rId4" imgW="2260440" imgH="4572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57158" y="3071810"/>
          <a:ext cx="4349750" cy="1376363"/>
        </p:xfrm>
        <a:graphic>
          <a:graphicData uri="http://schemas.openxmlformats.org/presentationml/2006/ole">
            <p:oleObj spid="_x0000_s44036" name="Формула" r:id="rId5" imgW="1447560" imgH="457200" progId="Equation.3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287987" y="3357563"/>
          <a:ext cx="2784475" cy="611187"/>
        </p:xfrm>
        <a:graphic>
          <a:graphicData uri="http://schemas.openxmlformats.org/presentationml/2006/ole">
            <p:oleObj spid="_x0000_s44037" name="Формула" r:id="rId6" imgW="927000" imgH="2030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57200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Первый раствор содержит 60 кг кислоты.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1226" y="6143644"/>
            <a:ext cx="22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0" y="-24"/>
            <a:ext cx="891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3. В раствор соли массой 30 кг добавили раствор соли с другой концентрацией массой 20 кг и получили раствор с 68% содержанием соли. Если смешать равные массы этих растворов, то получится раствор с 70% содержанием соли. Сколько соли (в кг) содержится в первом растворе? </a:t>
            </a:r>
            <a:endParaRPr lang="ru-RU" sz="3600" dirty="0"/>
          </a:p>
        </p:txBody>
      </p:sp>
      <p:pic>
        <p:nvPicPr>
          <p:cNvPr id="24578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643578"/>
            <a:ext cx="1428780" cy="95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142852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537"/>
                <a:gridCol w="1214446"/>
                <a:gridCol w="428628"/>
                <a:gridCol w="1143008"/>
                <a:gridCol w="500066"/>
                <a:gridCol w="2892291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Концентрация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</a:t>
                      </a:r>
                      <a:r>
                        <a:rPr lang="en-US" sz="2800" dirty="0" smtClean="0"/>
                        <a:t>68</a:t>
                      </a:r>
                      <a:endParaRPr lang="ru-RU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соль</a:t>
                      </a:r>
                      <a:endParaRPr lang="ru-RU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=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68%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Масса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 </a:t>
                      </a:r>
                      <a:r>
                        <a:rPr lang="ru-RU" sz="280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30+20=50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кг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1918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537"/>
                <a:gridCol w="1214446"/>
                <a:gridCol w="428628"/>
                <a:gridCol w="1143008"/>
                <a:gridCol w="500066"/>
                <a:gridCol w="2892291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Концентрация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</a:t>
                      </a:r>
                      <a:r>
                        <a:rPr lang="en-US" sz="2800" dirty="0" smtClean="0"/>
                        <a:t>7</a:t>
                      </a:r>
                      <a:endParaRPr lang="ru-RU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соль</a:t>
                      </a:r>
                      <a:endParaRPr lang="ru-RU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=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Масса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2m</a:t>
                      </a:r>
                      <a:r>
                        <a:rPr lang="ru-RU" sz="280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кг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28794" y="214313"/>
          <a:ext cx="4083050" cy="1376362"/>
        </p:xfrm>
        <a:graphic>
          <a:graphicData uri="http://schemas.openxmlformats.org/presentationml/2006/ole">
            <p:oleObj spid="_x0000_s46082" name="Формула" r:id="rId3" imgW="1358640" imgH="4572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462213" y="1909763"/>
          <a:ext cx="2708275" cy="1376362"/>
        </p:xfrm>
        <a:graphic>
          <a:graphicData uri="http://schemas.openxmlformats.org/presentationml/2006/ole">
            <p:oleObj spid="_x0000_s46083" name="Формула" r:id="rId4" imgW="901440" imgH="45720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000760" y="2357430"/>
          <a:ext cx="1411288" cy="611188"/>
        </p:xfrm>
        <a:graphic>
          <a:graphicData uri="http://schemas.openxmlformats.org/presentationml/2006/ole">
            <p:oleObj spid="_x0000_s46084" name="Формула" r:id="rId5" imgW="469800" imgH="203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350043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Первый раствор содержит 60% соли, т.е. масса соли в нем  </a:t>
            </a:r>
            <a:endParaRPr lang="ru-RU" sz="2800" dirty="0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663833" y="4286256"/>
          <a:ext cx="3051175" cy="611188"/>
        </p:xfrm>
        <a:graphic>
          <a:graphicData uri="http://schemas.openxmlformats.org/presentationml/2006/ole">
            <p:oleObj spid="_x0000_s46085" name="Формула" r:id="rId6" imgW="101592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1226" y="6072206"/>
            <a:ext cx="22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74" y="142852"/>
            <a:ext cx="8486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4. Имеется 1 литр 6% спирта. Сколько литров 33% спирта нужно добавить в этот раствор, чтобы получить 15% спирт?</a:t>
            </a:r>
            <a:endParaRPr lang="ru-RU" sz="3600" dirty="0"/>
          </a:p>
        </p:txBody>
      </p:sp>
      <p:pic>
        <p:nvPicPr>
          <p:cNvPr id="23554" name="Picture 2" descr="D:\Marina Zinina\картинки\АНИМИРОВАННЫЕ КАРТИНКИ\НАУКА\6423941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72074"/>
            <a:ext cx="1638334" cy="163833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242886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537"/>
                <a:gridCol w="1214446"/>
                <a:gridCol w="428628"/>
                <a:gridCol w="1143008"/>
                <a:gridCol w="500066"/>
                <a:gridCol w="2892291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Концентрация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</a:t>
                      </a:r>
                      <a:r>
                        <a:rPr lang="en-US" sz="2800" b="0" dirty="0" smtClean="0"/>
                        <a:t>,</a:t>
                      </a:r>
                      <a:r>
                        <a:rPr lang="ru-RU" sz="2800" b="0" dirty="0" smtClean="0"/>
                        <a:t>06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0,33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0,1</a:t>
                      </a:r>
                      <a:r>
                        <a:rPr lang="en-US" sz="2800" b="0" dirty="0" smtClean="0"/>
                        <a:t>5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спирт</a:t>
                      </a:r>
                      <a:endParaRPr lang="ru-RU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33%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=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r>
                        <a:rPr lang="en-US" sz="2800" dirty="0" smtClean="0"/>
                        <a:t>5</a:t>
                      </a:r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Объем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л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r>
                        <a:rPr lang="ru-RU" sz="2800" baseline="0" dirty="0" smtClean="0"/>
                        <a:t> л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1+</a:t>
                      </a:r>
                      <a:r>
                        <a:rPr lang="en-US" sz="2800" dirty="0" smtClean="0"/>
                        <a:t>x</a:t>
                      </a:r>
                      <a:r>
                        <a:rPr lang="ru-RU" sz="280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л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5. 4 литра 15% раствора соли смешали с 5 литрами 20% раствора такой же соли, а затем в полученный раствор долили 1 литр воды. Какова концентрация соли в полученном растворе?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2390" y="3763392"/>
          <a:ext cx="7678634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4"/>
                <a:gridCol w="1059261"/>
                <a:gridCol w="378307"/>
                <a:gridCol w="1059261"/>
                <a:gridCol w="378307"/>
                <a:gridCol w="983599"/>
                <a:gridCol w="226984"/>
                <a:gridCol w="1059261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Концентрация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0,15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r>
                        <a:rPr lang="ru-RU" sz="2400" b="0" dirty="0" smtClean="0"/>
                        <a:t>,2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0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ru-RU" sz="24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соль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15%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+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1800" b="0" dirty="0" smtClean="0"/>
                        <a:t>2</a:t>
                      </a:r>
                      <a:r>
                        <a:rPr lang="en-US" sz="2400" b="0" dirty="0" smtClean="0"/>
                        <a:t>O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=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%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Объем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4 л</a:t>
                      </a:r>
                      <a:endParaRPr lang="ru-RU" sz="2400" b="0" dirty="0"/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5 л</a:t>
                      </a:r>
                      <a:r>
                        <a:rPr lang="en-US" sz="2400" b="0" baseline="0" dirty="0" smtClean="0"/>
                        <a:t> </a:t>
                      </a:r>
                      <a:endParaRPr lang="ru-RU" sz="2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/>
                        <a:t>1 л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10 л</a:t>
                      </a:r>
                      <a:endParaRPr lang="ru-RU" sz="2400" b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071810"/>
            <a:ext cx="1552556" cy="100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74" y="142852"/>
            <a:ext cx="8557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6. Сколько кг олова нужно прибавить к куску бронзы, содержащего 15% олова, массой 4 кг, чтобы повысить содержание в нем олова до 25%?</a:t>
            </a:r>
            <a:endParaRPr lang="ru-RU" sz="3600" dirty="0"/>
          </a:p>
        </p:txBody>
      </p:sp>
      <p:pic>
        <p:nvPicPr>
          <p:cNvPr id="21506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4"/>
            <a:ext cx="1428790" cy="115255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2691822"/>
          <a:ext cx="7464321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537"/>
                <a:gridCol w="1214446"/>
                <a:gridCol w="428628"/>
                <a:gridCol w="1143008"/>
                <a:gridCol w="500066"/>
                <a:gridCol w="1571636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Концентрация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</a:t>
                      </a:r>
                      <a:r>
                        <a:rPr lang="en-US" sz="2800" b="0" dirty="0" smtClean="0"/>
                        <a:t>,15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0,</a:t>
                      </a:r>
                      <a:r>
                        <a:rPr lang="en-US" sz="2800" b="0" dirty="0" smtClean="0"/>
                        <a:t>25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олово</a:t>
                      </a:r>
                      <a:endParaRPr lang="ru-RU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</a:t>
                      </a:r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=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</a:t>
                      </a:r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Масса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4+x</a:t>
                      </a:r>
                      <a:r>
                        <a:rPr lang="ru-RU" sz="280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кг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7. Для приготовления коктейля используют молоко жирностью 2% и мороженое, жирность которого 10%. Сколько килограммов мороженого нужно взять, чтобы получить 500 г коктейля, жирностью 4%?</a:t>
            </a:r>
            <a:endParaRPr lang="ru-RU" sz="3600" dirty="0"/>
          </a:p>
        </p:txBody>
      </p:sp>
      <p:sp>
        <p:nvSpPr>
          <p:cNvPr id="20482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696486"/>
            <a:ext cx="1500166" cy="99694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951" y="3620516"/>
          <a:ext cx="7250007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785"/>
                <a:gridCol w="1714512"/>
                <a:gridCol w="428628"/>
                <a:gridCol w="1071570"/>
                <a:gridCol w="357190"/>
                <a:gridCol w="1357322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Жирность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</a:t>
                      </a:r>
                      <a:r>
                        <a:rPr lang="en-US" sz="2800" b="0" dirty="0" smtClean="0"/>
                        <a:t>,</a:t>
                      </a:r>
                      <a:r>
                        <a:rPr lang="ru-RU" sz="2800" b="0" dirty="0" smtClean="0"/>
                        <a:t>02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0,1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0,04</a:t>
                      </a:r>
                      <a:endParaRPr lang="ru-RU" sz="28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молоко и мороженое</a:t>
                      </a:r>
                      <a:endParaRPr lang="ru-RU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r>
                        <a:rPr lang="ru-RU" sz="2800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=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4%</a:t>
                      </a:r>
                      <a:endParaRPr lang="ru-RU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Масса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0,5-</a:t>
                      </a:r>
                      <a:r>
                        <a:rPr lang="en-US" sz="2800" dirty="0" smtClean="0"/>
                        <a:t>x</a:t>
                      </a:r>
                      <a:r>
                        <a:rPr lang="ru-RU" sz="280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кг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/>
                        <a:t>кг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0,5 </a:t>
                      </a:r>
                      <a:r>
                        <a:rPr lang="en-US" sz="2800" dirty="0" smtClean="0"/>
                        <a:t>(</a:t>
                      </a:r>
                      <a:r>
                        <a:rPr lang="ru-RU" sz="2800" dirty="0" smtClean="0"/>
                        <a:t>кг</a:t>
                      </a:r>
                      <a:r>
                        <a:rPr lang="en-US" sz="2800" dirty="0" smtClean="0"/>
                        <a:t>)</a:t>
                      </a:r>
                      <a:endParaRPr lang="ru-RU" sz="28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1. Имеются два сплава: первый содержит 10% никеля, а второй – 30 % никеля. Из них плавлением получили третий сплав массой 200 кг с 25% содержанием никеля. На сколько масса первого сплава меньше массы второго сплава?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714472" cy="128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74" y="142852"/>
            <a:ext cx="8486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8. Сколько миллилитров чистой воды требуется взять для того, чтобы смешав эту воду с некоторым количеством 9% раствора уксусной кислоты, получить 450 мл 6% раствора уксусной кислоты?</a:t>
            </a:r>
            <a:endParaRPr lang="ru-RU" sz="3600" dirty="0"/>
          </a:p>
        </p:txBody>
      </p:sp>
      <p:pic>
        <p:nvPicPr>
          <p:cNvPr id="19458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286388"/>
            <a:ext cx="3238456" cy="126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9. В емкость, содержащую 100 г 2% раствора соли, добавили 175 г воды и некоторое количество соли, и все тщательно перемешали. Сколько граммов соли было добавлено, если известно, что после перемешивания получился раствор, содержащий 2,5% соли?</a:t>
            </a:r>
            <a:endParaRPr lang="ru-RU" sz="3600" dirty="0"/>
          </a:p>
        </p:txBody>
      </p:sp>
      <p:pic>
        <p:nvPicPr>
          <p:cNvPr id="1843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929198"/>
            <a:ext cx="2000284" cy="15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10. В бидон налили 3 литра молока 8% жирности</a:t>
            </a:r>
            <a:r>
              <a:rPr lang="ru-RU" sz="3600" dirty="0"/>
              <a:t> </a:t>
            </a:r>
            <a:r>
              <a:rPr lang="ru-RU" sz="3600" dirty="0" smtClean="0"/>
              <a:t>и некоторое количество молока 2% жирности, и тщательно перемешали. Сколько литров молока 2% жирности было налито в бидон, если жирность молока, полученного после смешивания, составила 6%?</a:t>
            </a:r>
            <a:endParaRPr lang="ru-RU" sz="3600" dirty="0"/>
          </a:p>
        </p:txBody>
      </p:sp>
      <p:pic>
        <p:nvPicPr>
          <p:cNvPr id="17410" name="Picture 2" descr="D:\Marina Zinina\картинки\АНИМИРОВАННЫЕ КАРТИНКИ\ЧЕЛОВЕЧКИ\1768201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357422" cy="212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11. Имеются два сплава, в первом из них содержится 90% серебра, а во втором – 60% серебра. В каком отношении нужно взять первый и второй сплавы, чтобы переплавив их, получить новый сплав, содержащий 70% серебра?</a:t>
            </a:r>
            <a:endParaRPr lang="ru-RU" sz="3600" dirty="0"/>
          </a:p>
        </p:txBody>
      </p:sp>
      <p:pic>
        <p:nvPicPr>
          <p:cNvPr id="16386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14950"/>
            <a:ext cx="1857358" cy="112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1458"/>
            <a:ext cx="885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12. Имеются два сплава, состоящие из олова и железа. В первом сплаве содержится 55% железа и 45% олова, а во втором – 80% железа и 20% олова. В каком отношении нужно взять первый и второй сплавы, чтобы переплавив их, получить новый сплав, в котором масса железа больше массы олова ровно в 3 раза?</a:t>
            </a:r>
            <a:endParaRPr lang="ru-RU" sz="3600" dirty="0"/>
          </a:p>
        </p:txBody>
      </p:sp>
      <p:pic>
        <p:nvPicPr>
          <p:cNvPr id="1536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214950"/>
            <a:ext cx="1819356" cy="1364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13. Сплав золота и серебра, содержащий 80% золота, сплавили с некоторым количеством серебра, в результате чего было получено 20 кг нового сплава, содержащего 70% серебра. Сколько кг серебра было добавлено?</a:t>
            </a:r>
            <a:endParaRPr lang="ru-RU" sz="3600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86322"/>
            <a:ext cx="2724146" cy="159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14. Сколько литров пресной воды, не содержащей солей, нужно взять, чтобы смешав эту воду с некоторым количеством морской воды, содержащей 3% солей, получить 120 л воды, содержащей 1% соли? </a:t>
            </a:r>
            <a:endParaRPr lang="ru-RU" sz="3600" dirty="0"/>
          </a:p>
        </p:txBody>
      </p:sp>
      <p:pic>
        <p:nvPicPr>
          <p:cNvPr id="1331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86256"/>
            <a:ext cx="1539170" cy="227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15. В химической лаборатории в двух сосудах содержится раствор борной кислоты различной концентрации. В первом сосуде содержится 3 л раствора, а во втором – 5 л. Если эти растворы смешать, то получится 44% раствор борной кислоты. А если смешать равные объемы этих растворов, то получится 40% раствор. Какова концентрация (в %) раствора в первом сосуде?</a:t>
            </a:r>
            <a:endParaRPr lang="ru-RU" sz="3200" dirty="0"/>
          </a:p>
        </p:txBody>
      </p:sp>
      <p:pic>
        <p:nvPicPr>
          <p:cNvPr id="1229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357826"/>
            <a:ext cx="1762148" cy="132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14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16. В двух бочках содержится сахарный сироп различной концентрации. В первой бочке 150 кг сиропа, а во второй – 250 кг. Если перемешать весь сироп, то получится сироп с 30% содержанием сахара. А если смешать равные массы сиропа из каждой бочки, то получится сироп с 28% содержанием сахара. Сколько кг сахара содержит весь сироп, находящийся во второй бочке?</a:t>
            </a:r>
            <a:endParaRPr lang="ru-RU" sz="3200" dirty="0"/>
          </a:p>
        </p:txBody>
      </p:sp>
      <p:pic>
        <p:nvPicPr>
          <p:cNvPr id="1024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214950"/>
            <a:ext cx="2095568" cy="15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17. Смешав 60% и 30% растворы кислоты и добавив 5 кг чистой воды, получили 20% раствор кислоты. Если бы вместо 5 кг воды добавили 5 кг 90% раствора той же кислоты, то получили бы 70% раствор кислоты. Сколько кг 60% раствора использовали для получения смеси?</a:t>
            </a:r>
            <a:endParaRPr lang="ru-RU" sz="3600" dirty="0"/>
          </a:p>
        </p:txBody>
      </p:sp>
      <p:pic>
        <p:nvPicPr>
          <p:cNvPr id="1126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335872"/>
            <a:ext cx="2238424" cy="152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18. Имеется два сплава с разным содержанием меди: в первом содержится 60%, в во втором – 45% меди. В каком отношении нужно взять первый и второй сплавы, чтобы получить из них новый сплав, содержащий 55% меди?</a:t>
            </a:r>
            <a:endParaRPr lang="ru-RU" sz="3600" dirty="0"/>
          </a:p>
        </p:txBody>
      </p:sp>
      <p:pic>
        <p:nvPicPr>
          <p:cNvPr id="9218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143512"/>
            <a:ext cx="1714542" cy="135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19. При смешивании первого раствора кислоты, концентрация которого 20%, и второго раствора этой же кислоты с концентрацией 50%, получили раствор, содержащий 30% кислоты. В каком отношении были взяты первый и второй растворы?</a:t>
            </a:r>
            <a:endParaRPr lang="ru-RU" sz="3600" dirty="0"/>
          </a:p>
        </p:txBody>
      </p:sp>
      <p:pic>
        <p:nvPicPr>
          <p:cNvPr id="819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72074"/>
            <a:ext cx="1857348" cy="143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20. Первый сплав содержит 5% меди, второй 13% меди. Масса второго сплава больше массы первого на 4 кг. Из этих двух сплавов получили третий, содержащий 10% меди. Найдите массу третьего сплава.</a:t>
            </a:r>
            <a:endParaRPr lang="ru-RU" sz="3600" dirty="0"/>
          </a:p>
        </p:txBody>
      </p:sp>
      <p:pic>
        <p:nvPicPr>
          <p:cNvPr id="717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86322"/>
            <a:ext cx="2143100" cy="160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21. Смешали некоторое количество 10% раствора некоторого вещества с таким же количеством 12% раствора этого же вещества. Сколько процентов составляет концентрация полученного раствора?</a:t>
            </a:r>
            <a:endParaRPr lang="ru-RU" sz="3600" dirty="0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2533712" cy="211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22. В сосуд, содержащий 7 литров 14% водного раствора некоторого вещества, добавили 7 литров воды. Сколько процентов составляет концентрация получившегося раствора?</a:t>
            </a:r>
            <a:endParaRPr lang="ru-RU" sz="3600" dirty="0"/>
          </a:p>
        </p:txBody>
      </p:sp>
      <p:pic>
        <p:nvPicPr>
          <p:cNvPr id="512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72074"/>
            <a:ext cx="1666920" cy="144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23. Смешали некоторое количество 13% раствора кислоты с таким же количеством 17% раствора этой же кислоты. Какова концентрация полученного раствора (в %)?</a:t>
            </a:r>
            <a:endParaRPr lang="ru-RU" sz="3600" dirty="0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929198"/>
            <a:ext cx="2047908" cy="160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24. Смешав 54% и 61% растворы кислоты и добавив 10 кг чистой воды, получили 46% раствор кислоты. Если бы вместо 10 кг воды добавили 10 кг 50% раствора той же кислоты, то получили бы 56% раствор этой кислоты. Сколько килограммов 54% раствора использовали для получения смеси? </a:t>
            </a:r>
            <a:endParaRPr lang="ru-RU" sz="3600" dirty="0"/>
          </a:p>
        </p:txBody>
      </p:sp>
      <p:pic>
        <p:nvPicPr>
          <p:cNvPr id="4100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636"/>
            <a:ext cx="2238354" cy="148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14"/>
            <a:ext cx="885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25. Имеются два сосуда. Первый содержит 100 кг, а второй – 60 кг раствора кислоты разной концентрации. Если эти растворы смешать, то получится раствор, содержащий 19%  кислоты. Если же смешать равные массы этих растворов, то получится раствор с 22% кислоты. Сколько кг кислоты содержится в первом сосуде?</a:t>
            </a:r>
            <a:endParaRPr lang="ru-RU" sz="3600" dirty="0"/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221778"/>
            <a:ext cx="1104880" cy="140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Концентрация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Ni</a:t>
                      </a: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Концентрация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Ni</a:t>
                      </a: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Концентрация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0,1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0,3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0,25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Ni</a:t>
                      </a: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Концентрация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0,1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0,3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0,25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Ni</a:t>
                      </a: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х</a:t>
                      </a:r>
                      <a:r>
                        <a:rPr lang="ru-RU" sz="3200" dirty="0" smtClean="0"/>
                        <a:t>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(200-х)</a:t>
                      </a:r>
                      <a:r>
                        <a:rPr lang="ru-RU" sz="3200" baseline="0" dirty="0" smtClean="0"/>
                        <a:t>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200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0688"/>
          <a:ext cx="8784976" cy="288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727"/>
                <a:gridCol w="1275229"/>
                <a:gridCol w="585579"/>
                <a:gridCol w="1944216"/>
                <a:gridCol w="616848"/>
                <a:gridCol w="1399377"/>
              </a:tblGrid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Концентрация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0,1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0,3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0,25</a:t>
                      </a:r>
                      <a:endParaRPr lang="ru-RU" sz="32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Ni</a:t>
                      </a:r>
                      <a:endParaRPr lang="ru-RU" sz="3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=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25%</a:t>
                      </a:r>
                      <a:endParaRPr lang="ru-RU" sz="3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х</a:t>
                      </a:r>
                      <a:r>
                        <a:rPr lang="ru-RU" sz="3200" dirty="0" smtClean="0"/>
                        <a:t>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(200-х)</a:t>
                      </a:r>
                      <a:r>
                        <a:rPr lang="ru-RU" sz="3200" baseline="0" dirty="0" smtClean="0"/>
                        <a:t>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200 кг</a:t>
                      </a:r>
                      <a:endParaRPr lang="ru-RU" sz="3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85852" y="4071942"/>
          <a:ext cx="6696075" cy="728662"/>
        </p:xfrm>
        <a:graphic>
          <a:graphicData uri="http://schemas.openxmlformats.org/presentationml/2006/ole">
            <p:oleObj spid="_x0000_s22530" name="Формула" r:id="rId4" imgW="1866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613382"/>
            <a:ext cx="86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50 кг – масса первого сплава;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200 – 50 = 150 кг – масса второго сплава.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Тогда масса первого сплава на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150 – 50 = 100 кг меньше массы второго сплава.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1226" y="6143644"/>
            <a:ext cx="22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00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14290"/>
          <a:ext cx="6696075" cy="3189288"/>
        </p:xfrm>
        <a:graphic>
          <a:graphicData uri="http://schemas.openxmlformats.org/presentationml/2006/ole">
            <p:oleObj spid="_x0000_s2051" name="Формула" r:id="rId3" imgW="18666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1634</Words>
  <Application>Microsoft Office PowerPoint</Application>
  <PresentationFormat>Экран (4:3)</PresentationFormat>
  <Paragraphs>238</Paragraphs>
  <Slides>37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Формула</vt:lpstr>
      <vt:lpstr>Microsoft Equation 3.0</vt:lpstr>
      <vt:lpstr>ЗАДАЧИ НА СМЕСИ  И СПЛАВЫ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 НА СМЕСИ  И СПЛАВЫ</dc:title>
  <dc:creator>Zima</dc:creator>
  <cp:lastModifiedBy>Zima</cp:lastModifiedBy>
  <cp:revision>34</cp:revision>
  <dcterms:created xsi:type="dcterms:W3CDTF">2016-11-05T09:31:42Z</dcterms:created>
  <dcterms:modified xsi:type="dcterms:W3CDTF">2019-07-13T08:16:09Z</dcterms:modified>
</cp:coreProperties>
</file>