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 id="261" r:id="rId7"/>
    <p:sldId id="262" r:id="rId8"/>
    <p:sldId id="263" r:id="rId9"/>
    <p:sldId id="264" r:id="rId10"/>
    <p:sldId id="266" r:id="rId11"/>
    <p:sldId id="265" r:id="rId12"/>
    <p:sldId id="267" r:id="rId13"/>
    <p:sldId id="268" r:id="rId14"/>
    <p:sldId id="269" r:id="rId15"/>
    <p:sldId id="270" r:id="rId16"/>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Kunstler Script" pitchFamily="66" charset="0"/>
        <a:ea typeface="+mn-ea"/>
        <a:cs typeface="Arial" charset="0"/>
      </a:defRPr>
    </a:lvl1pPr>
    <a:lvl2pPr marL="457200" algn="l" rtl="0" fontAlgn="base">
      <a:spcBef>
        <a:spcPct val="0"/>
      </a:spcBef>
      <a:spcAft>
        <a:spcPct val="0"/>
      </a:spcAft>
      <a:defRPr kern="1200">
        <a:solidFill>
          <a:schemeClr val="tx1"/>
        </a:solidFill>
        <a:latin typeface="Kunstler Script" pitchFamily="66" charset="0"/>
        <a:ea typeface="+mn-ea"/>
        <a:cs typeface="Arial" charset="0"/>
      </a:defRPr>
    </a:lvl2pPr>
    <a:lvl3pPr marL="914400" algn="l" rtl="0" fontAlgn="base">
      <a:spcBef>
        <a:spcPct val="0"/>
      </a:spcBef>
      <a:spcAft>
        <a:spcPct val="0"/>
      </a:spcAft>
      <a:defRPr kern="1200">
        <a:solidFill>
          <a:schemeClr val="tx1"/>
        </a:solidFill>
        <a:latin typeface="Kunstler Script" pitchFamily="66" charset="0"/>
        <a:ea typeface="+mn-ea"/>
        <a:cs typeface="Arial" charset="0"/>
      </a:defRPr>
    </a:lvl3pPr>
    <a:lvl4pPr marL="1371600" algn="l" rtl="0" fontAlgn="base">
      <a:spcBef>
        <a:spcPct val="0"/>
      </a:spcBef>
      <a:spcAft>
        <a:spcPct val="0"/>
      </a:spcAft>
      <a:defRPr kern="1200">
        <a:solidFill>
          <a:schemeClr val="tx1"/>
        </a:solidFill>
        <a:latin typeface="Kunstler Script" pitchFamily="66" charset="0"/>
        <a:ea typeface="+mn-ea"/>
        <a:cs typeface="Arial" charset="0"/>
      </a:defRPr>
    </a:lvl4pPr>
    <a:lvl5pPr marL="1828800" algn="l" rtl="0" fontAlgn="base">
      <a:spcBef>
        <a:spcPct val="0"/>
      </a:spcBef>
      <a:spcAft>
        <a:spcPct val="0"/>
      </a:spcAft>
      <a:defRPr kern="1200">
        <a:solidFill>
          <a:schemeClr val="tx1"/>
        </a:solidFill>
        <a:latin typeface="Kunstler Script" pitchFamily="66" charset="0"/>
        <a:ea typeface="+mn-ea"/>
        <a:cs typeface="Arial" charset="0"/>
      </a:defRPr>
    </a:lvl5pPr>
    <a:lvl6pPr marL="2286000" algn="l" defTabSz="914400" rtl="0" eaLnBrk="1" latinLnBrk="0" hangingPunct="1">
      <a:defRPr kern="1200">
        <a:solidFill>
          <a:schemeClr val="tx1"/>
        </a:solidFill>
        <a:latin typeface="Kunstler Script" pitchFamily="66" charset="0"/>
        <a:ea typeface="+mn-ea"/>
        <a:cs typeface="Arial" charset="0"/>
      </a:defRPr>
    </a:lvl6pPr>
    <a:lvl7pPr marL="2743200" algn="l" defTabSz="914400" rtl="0" eaLnBrk="1" latinLnBrk="0" hangingPunct="1">
      <a:defRPr kern="1200">
        <a:solidFill>
          <a:schemeClr val="tx1"/>
        </a:solidFill>
        <a:latin typeface="Kunstler Script" pitchFamily="66" charset="0"/>
        <a:ea typeface="+mn-ea"/>
        <a:cs typeface="Arial" charset="0"/>
      </a:defRPr>
    </a:lvl7pPr>
    <a:lvl8pPr marL="3200400" algn="l" defTabSz="914400" rtl="0" eaLnBrk="1" latinLnBrk="0" hangingPunct="1">
      <a:defRPr kern="1200">
        <a:solidFill>
          <a:schemeClr val="tx1"/>
        </a:solidFill>
        <a:latin typeface="Kunstler Script" pitchFamily="66" charset="0"/>
        <a:ea typeface="+mn-ea"/>
        <a:cs typeface="Arial" charset="0"/>
      </a:defRPr>
    </a:lvl8pPr>
    <a:lvl9pPr marL="3657600" algn="l" defTabSz="914400" rtl="0" eaLnBrk="1" latinLnBrk="0" hangingPunct="1">
      <a:defRPr kern="1200">
        <a:solidFill>
          <a:schemeClr val="tx1"/>
        </a:solidFill>
        <a:latin typeface="Kunstler Script" pitchFamily="66"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99"/>
    <a:srgbClr val="66FF99"/>
    <a:srgbClr val="008000"/>
    <a:srgbClr val="CC99FF"/>
    <a:srgbClr val="99FFCC"/>
    <a:srgbClr val="FF0000"/>
    <a:srgbClr val="FF99FF"/>
    <a:srgbClr val="FFFF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000" autoAdjust="0"/>
  </p:normalViewPr>
  <p:slideViewPr>
    <p:cSldViewPr>
      <p:cViewPr varScale="1">
        <p:scale>
          <a:sx n="50" d="100"/>
          <a:sy n="50" d="100"/>
        </p:scale>
        <p:origin x="-1114"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a:t>Образец подзаголовка</a:t>
            </a:r>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EB1939E6-E933-4440-97BE-8CF9D6C79564}"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ED9BE35E-3E1B-451D-B0B7-663C78CCBE42}"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73CA6889-87BC-4D84-B440-A7666CE7A2C5}"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EB0504DC-3A55-4ED3-AC8C-F25B13B62967}"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endParaRPr lang="ru-RU"/>
          </a:p>
        </p:txBody>
      </p:sp>
      <p:sp>
        <p:nvSpPr>
          <p:cNvPr id="5" name="Rectangle 5"/>
          <p:cNvSpPr>
            <a:spLocks noGrp="1" noChangeArrowheads="1"/>
          </p:cNvSpPr>
          <p:nvPr>
            <p:ph type="ftr" sz="quarter" idx="11"/>
          </p:nvPr>
        </p:nvSpPr>
        <p:spPr>
          <a:ln/>
        </p:spPr>
        <p:txBody>
          <a:bodyPr/>
          <a:lstStyle>
            <a:lvl1pPr>
              <a:defRPr/>
            </a:lvl1pPr>
          </a:lstStyle>
          <a:p>
            <a:pPr>
              <a:defRPr/>
            </a:pPr>
            <a:endParaRPr lang="ru-RU"/>
          </a:p>
        </p:txBody>
      </p:sp>
      <p:sp>
        <p:nvSpPr>
          <p:cNvPr id="6" name="Rectangle 6"/>
          <p:cNvSpPr>
            <a:spLocks noGrp="1" noChangeArrowheads="1"/>
          </p:cNvSpPr>
          <p:nvPr>
            <p:ph type="sldNum" sz="quarter" idx="12"/>
          </p:nvPr>
        </p:nvSpPr>
        <p:spPr>
          <a:ln/>
        </p:spPr>
        <p:txBody>
          <a:bodyPr/>
          <a:lstStyle>
            <a:lvl1pPr>
              <a:defRPr/>
            </a:lvl1pPr>
          </a:lstStyle>
          <a:p>
            <a:pPr>
              <a:defRPr/>
            </a:pPr>
            <a:fld id="{9EA9575F-1AC6-4058-B378-11491DA9A4F9}"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F58C6A63-19F3-4CF1-AA65-3479469BC8BC}"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Rectangle 4"/>
          <p:cNvSpPr>
            <a:spLocks noGrp="1" noChangeArrowheads="1"/>
          </p:cNvSpPr>
          <p:nvPr>
            <p:ph type="dt" sz="half" idx="10"/>
          </p:nvPr>
        </p:nvSpPr>
        <p:spPr>
          <a:ln/>
        </p:spPr>
        <p:txBody>
          <a:bodyPr/>
          <a:lstStyle>
            <a:lvl1pPr>
              <a:defRPr/>
            </a:lvl1pPr>
          </a:lstStyle>
          <a:p>
            <a:pPr>
              <a:defRPr/>
            </a:pPr>
            <a:endParaRPr lang="ru-RU"/>
          </a:p>
        </p:txBody>
      </p:sp>
      <p:sp>
        <p:nvSpPr>
          <p:cNvPr id="8" name="Rectangle 5"/>
          <p:cNvSpPr>
            <a:spLocks noGrp="1" noChangeArrowheads="1"/>
          </p:cNvSpPr>
          <p:nvPr>
            <p:ph type="ftr" sz="quarter" idx="11"/>
          </p:nvPr>
        </p:nvSpPr>
        <p:spPr>
          <a:ln/>
        </p:spPr>
        <p:txBody>
          <a:bodyPr/>
          <a:lstStyle>
            <a:lvl1pPr>
              <a:defRPr/>
            </a:lvl1pPr>
          </a:lstStyle>
          <a:p>
            <a:pPr>
              <a:defRPr/>
            </a:pPr>
            <a:endParaRPr lang="ru-RU"/>
          </a:p>
        </p:txBody>
      </p:sp>
      <p:sp>
        <p:nvSpPr>
          <p:cNvPr id="9" name="Rectangle 6"/>
          <p:cNvSpPr>
            <a:spLocks noGrp="1" noChangeArrowheads="1"/>
          </p:cNvSpPr>
          <p:nvPr>
            <p:ph type="sldNum" sz="quarter" idx="12"/>
          </p:nvPr>
        </p:nvSpPr>
        <p:spPr>
          <a:ln/>
        </p:spPr>
        <p:txBody>
          <a:bodyPr/>
          <a:lstStyle>
            <a:lvl1pPr>
              <a:defRPr/>
            </a:lvl1pPr>
          </a:lstStyle>
          <a:p>
            <a:pPr>
              <a:defRPr/>
            </a:pPr>
            <a:fld id="{C1C79FEC-26E2-400D-BA31-4333403858A8}"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Rectangle 4"/>
          <p:cNvSpPr>
            <a:spLocks noGrp="1" noChangeArrowheads="1"/>
          </p:cNvSpPr>
          <p:nvPr>
            <p:ph type="dt" sz="half" idx="10"/>
          </p:nvPr>
        </p:nvSpPr>
        <p:spPr>
          <a:ln/>
        </p:spPr>
        <p:txBody>
          <a:bodyPr/>
          <a:lstStyle>
            <a:lvl1pPr>
              <a:defRPr/>
            </a:lvl1pPr>
          </a:lstStyle>
          <a:p>
            <a:pPr>
              <a:defRPr/>
            </a:pPr>
            <a:endParaRPr lang="ru-RU"/>
          </a:p>
        </p:txBody>
      </p:sp>
      <p:sp>
        <p:nvSpPr>
          <p:cNvPr id="4" name="Rectangle 5"/>
          <p:cNvSpPr>
            <a:spLocks noGrp="1" noChangeArrowheads="1"/>
          </p:cNvSpPr>
          <p:nvPr>
            <p:ph type="ftr" sz="quarter" idx="11"/>
          </p:nvPr>
        </p:nvSpPr>
        <p:spPr>
          <a:ln/>
        </p:spPr>
        <p:txBody>
          <a:bodyPr/>
          <a:lstStyle>
            <a:lvl1pPr>
              <a:defRPr/>
            </a:lvl1pPr>
          </a:lstStyle>
          <a:p>
            <a:pPr>
              <a:defRPr/>
            </a:pPr>
            <a:endParaRPr lang="ru-RU"/>
          </a:p>
        </p:txBody>
      </p:sp>
      <p:sp>
        <p:nvSpPr>
          <p:cNvPr id="5" name="Rectangle 6"/>
          <p:cNvSpPr>
            <a:spLocks noGrp="1" noChangeArrowheads="1"/>
          </p:cNvSpPr>
          <p:nvPr>
            <p:ph type="sldNum" sz="quarter" idx="12"/>
          </p:nvPr>
        </p:nvSpPr>
        <p:spPr>
          <a:ln/>
        </p:spPr>
        <p:txBody>
          <a:bodyPr/>
          <a:lstStyle>
            <a:lvl1pPr>
              <a:defRPr/>
            </a:lvl1pPr>
          </a:lstStyle>
          <a:p>
            <a:pPr>
              <a:defRPr/>
            </a:pPr>
            <a:fld id="{DDF235E0-7E8D-4129-83AA-A04317DF4836}"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ru-RU"/>
          </a:p>
        </p:txBody>
      </p:sp>
      <p:sp>
        <p:nvSpPr>
          <p:cNvPr id="3" name="Rectangle 5"/>
          <p:cNvSpPr>
            <a:spLocks noGrp="1" noChangeArrowheads="1"/>
          </p:cNvSpPr>
          <p:nvPr>
            <p:ph type="ftr" sz="quarter" idx="11"/>
          </p:nvPr>
        </p:nvSpPr>
        <p:spPr>
          <a:ln/>
        </p:spPr>
        <p:txBody>
          <a:bodyPr/>
          <a:lstStyle>
            <a:lvl1pPr>
              <a:defRPr/>
            </a:lvl1pPr>
          </a:lstStyle>
          <a:p>
            <a:pPr>
              <a:defRPr/>
            </a:pPr>
            <a:endParaRPr lang="ru-RU"/>
          </a:p>
        </p:txBody>
      </p:sp>
      <p:sp>
        <p:nvSpPr>
          <p:cNvPr id="4" name="Rectangle 6"/>
          <p:cNvSpPr>
            <a:spLocks noGrp="1" noChangeArrowheads="1"/>
          </p:cNvSpPr>
          <p:nvPr>
            <p:ph type="sldNum" sz="quarter" idx="12"/>
          </p:nvPr>
        </p:nvSpPr>
        <p:spPr>
          <a:ln/>
        </p:spPr>
        <p:txBody>
          <a:bodyPr/>
          <a:lstStyle>
            <a:lvl1pPr>
              <a:defRPr/>
            </a:lvl1pPr>
          </a:lstStyle>
          <a:p>
            <a:pPr>
              <a:defRPr/>
            </a:pPr>
            <a:fld id="{1AAA1F4A-2B05-44D6-BDF9-A240BF8BFD3D}"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08900FD4-86E9-4A79-BA26-E53258CBCB35}"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endParaRPr lang="ru-RU"/>
          </a:p>
        </p:txBody>
      </p:sp>
      <p:sp>
        <p:nvSpPr>
          <p:cNvPr id="6" name="Rectangle 5"/>
          <p:cNvSpPr>
            <a:spLocks noGrp="1" noChangeArrowheads="1"/>
          </p:cNvSpPr>
          <p:nvPr>
            <p:ph type="ftr" sz="quarter" idx="11"/>
          </p:nvPr>
        </p:nvSpPr>
        <p:spPr>
          <a:ln/>
        </p:spPr>
        <p:txBody>
          <a:bodyPr/>
          <a:lstStyle>
            <a:lvl1pPr>
              <a:defRPr/>
            </a:lvl1pPr>
          </a:lstStyle>
          <a:p>
            <a:pPr>
              <a:defRPr/>
            </a:pPr>
            <a:endParaRPr lang="ru-RU"/>
          </a:p>
        </p:txBody>
      </p:sp>
      <p:sp>
        <p:nvSpPr>
          <p:cNvPr id="7" name="Rectangle 6"/>
          <p:cNvSpPr>
            <a:spLocks noGrp="1" noChangeArrowheads="1"/>
          </p:cNvSpPr>
          <p:nvPr>
            <p:ph type="sldNum" sz="quarter" idx="12"/>
          </p:nvPr>
        </p:nvSpPr>
        <p:spPr>
          <a:ln/>
        </p:spPr>
        <p:txBody>
          <a:bodyPr/>
          <a:lstStyle>
            <a:lvl1pPr>
              <a:defRPr/>
            </a:lvl1pPr>
          </a:lstStyle>
          <a:p>
            <a:pPr>
              <a:defRPr/>
            </a:pPr>
            <a:fld id="{132660E3-F066-4613-A9E0-1B04225F4C4D}"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FF00"/>
            </a:gs>
            <a:gs pos="50000">
              <a:srgbClr val="CCECFF"/>
            </a:gs>
            <a:gs pos="100000">
              <a:srgbClr val="FFFF00"/>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cs typeface="+mn-cs"/>
              </a:defRPr>
            </a:lvl1pPr>
          </a:lstStyle>
          <a:p>
            <a:pPr>
              <a:defRPr/>
            </a:pPr>
            <a:endParaRPr lang="ru-RU"/>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cs typeface="+mn-cs"/>
              </a:defRPr>
            </a:lvl1pPr>
          </a:lstStyle>
          <a:p>
            <a:pPr>
              <a:defRPr/>
            </a:pPr>
            <a:endParaRPr lang="ru-RU"/>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cs typeface="+mn-cs"/>
              </a:defRPr>
            </a:lvl1pPr>
          </a:lstStyle>
          <a:p>
            <a:pPr>
              <a:defRPr/>
            </a:pPr>
            <a:fld id="{957A2C10-F711-4B20-ADB3-86279ECFFC07}"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slideLayout" Target="../slideLayouts/slideLayout4.xml"/><Relationship Id="rId1" Type="http://schemas.openxmlformats.org/officeDocument/2006/relationships/audio" Target="file:///C:\Documents%20and%20Settings\&#1040;&#1083;&#1077;&#1082;&#1089;&#1072;&#1085;&#1076;&#1088;\Desktop\&#1041;&#1072;&#1088;&#1072;&#1085;&#1086;&#1074;&#1072;\&#1044;&#1086;&#1073;&#1088;&#1086;&#1090;&#1072;.mp3" TargetMode="External"/><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ext Box 4"/>
          <p:cNvSpPr txBox="1">
            <a:spLocks noChangeArrowheads="1"/>
          </p:cNvSpPr>
          <p:nvPr/>
        </p:nvSpPr>
        <p:spPr bwMode="auto">
          <a:xfrm>
            <a:off x="571500" y="1357313"/>
            <a:ext cx="7777163" cy="2986087"/>
          </a:xfrm>
          <a:prstGeom prst="rect">
            <a:avLst/>
          </a:prstGeom>
          <a:noFill/>
          <a:ln w="9525">
            <a:noFill/>
            <a:miter lim="800000"/>
            <a:headEnd/>
            <a:tailEnd/>
          </a:ln>
        </p:spPr>
        <p:txBody>
          <a:bodyPr>
            <a:spAutoFit/>
          </a:bodyPr>
          <a:lstStyle/>
          <a:p>
            <a:pPr algn="ctr"/>
            <a:r>
              <a:rPr lang="ru-RU" sz="3200" b="1">
                <a:latin typeface="Times New Roman" pitchFamily="18" charset="0"/>
                <a:cs typeface="Times New Roman" pitchFamily="18" charset="0"/>
              </a:rPr>
              <a:t>Деловая игра </a:t>
            </a:r>
          </a:p>
          <a:p>
            <a:pPr algn="ctr"/>
            <a:r>
              <a:rPr lang="ru-RU" sz="3200" b="1">
                <a:latin typeface="Times New Roman" pitchFamily="18" charset="0"/>
                <a:cs typeface="Times New Roman" pitchFamily="18" charset="0"/>
              </a:rPr>
              <a:t>для учителей-логопедов ДОУ</a:t>
            </a:r>
          </a:p>
          <a:p>
            <a:pPr algn="ctr"/>
            <a:endParaRPr lang="ru-RU" b="1">
              <a:latin typeface="Times New Roman" pitchFamily="18" charset="0"/>
              <a:cs typeface="Times New Roman" pitchFamily="18" charset="0"/>
            </a:endParaRPr>
          </a:p>
          <a:p>
            <a:pPr algn="ctr"/>
            <a:r>
              <a:rPr lang="ru-RU" sz="5400" b="1">
                <a:solidFill>
                  <a:srgbClr val="FF0000"/>
                </a:solidFill>
                <a:latin typeface="Times New Roman" pitchFamily="18" charset="0"/>
                <a:cs typeface="Times New Roman" pitchFamily="18" charset="0"/>
              </a:rPr>
              <a:t>«</a:t>
            </a:r>
            <a:r>
              <a:rPr lang="ru-RU" sz="5400" b="1">
                <a:solidFill>
                  <a:schemeClr val="accent2"/>
                </a:solidFill>
                <a:latin typeface="Times New Roman" pitchFamily="18" charset="0"/>
                <a:cs typeface="Times New Roman" pitchFamily="18" charset="0"/>
              </a:rPr>
              <a:t>Лого</a:t>
            </a:r>
            <a:r>
              <a:rPr lang="ru-RU" sz="5400" b="1">
                <a:solidFill>
                  <a:srgbClr val="CC3300"/>
                </a:solidFill>
                <a:latin typeface="Times New Roman" pitchFamily="18" charset="0"/>
                <a:cs typeface="Times New Roman" pitchFamily="18" charset="0"/>
              </a:rPr>
              <a:t>педи</a:t>
            </a:r>
            <a:r>
              <a:rPr lang="ru-RU" sz="5400" b="1">
                <a:solidFill>
                  <a:srgbClr val="33CC33"/>
                </a:solidFill>
                <a:latin typeface="Times New Roman" pitchFamily="18" charset="0"/>
                <a:cs typeface="Times New Roman" pitchFamily="18" charset="0"/>
              </a:rPr>
              <a:t>чес</a:t>
            </a:r>
            <a:r>
              <a:rPr lang="ru-RU" sz="5400" b="1">
                <a:solidFill>
                  <a:srgbClr val="D60093"/>
                </a:solidFill>
                <a:latin typeface="Times New Roman" pitchFamily="18" charset="0"/>
                <a:cs typeface="Times New Roman" pitchFamily="18" charset="0"/>
              </a:rPr>
              <a:t>кий ка</a:t>
            </a:r>
            <a:r>
              <a:rPr lang="ru-RU" sz="5400" b="1">
                <a:solidFill>
                  <a:schemeClr val="accent2"/>
                </a:solidFill>
                <a:latin typeface="Times New Roman" pitchFamily="18" charset="0"/>
                <a:cs typeface="Times New Roman" pitchFamily="18" charset="0"/>
              </a:rPr>
              <a:t>лей</a:t>
            </a:r>
            <a:r>
              <a:rPr lang="ru-RU" sz="5400" b="1">
                <a:solidFill>
                  <a:srgbClr val="FF0000"/>
                </a:solidFill>
                <a:latin typeface="Times New Roman" pitchFamily="18" charset="0"/>
                <a:cs typeface="Times New Roman" pitchFamily="18" charset="0"/>
              </a:rPr>
              <a:t>дос</a:t>
            </a:r>
            <a:r>
              <a:rPr lang="ru-RU" sz="5400" b="1">
                <a:solidFill>
                  <a:srgbClr val="008000"/>
                </a:solidFill>
                <a:latin typeface="Times New Roman" pitchFamily="18" charset="0"/>
                <a:cs typeface="Times New Roman" pitchFamily="18" charset="0"/>
              </a:rPr>
              <a:t>коп</a:t>
            </a:r>
            <a:r>
              <a:rPr lang="ru-RU" sz="5400" b="1">
                <a:solidFill>
                  <a:srgbClr val="FF0000"/>
                </a:solidFill>
                <a:latin typeface="Times New Roman" pitchFamily="18" charset="0"/>
                <a:cs typeface="Times New Roman" pitchFamily="18" charset="0"/>
              </a:rPr>
              <a:t>»</a:t>
            </a:r>
            <a:endParaRPr lang="ru-RU" sz="5400" i="1">
              <a:solidFill>
                <a:srgbClr val="FF0000"/>
              </a:solidFill>
              <a:latin typeface="Times New Roman" pitchFamily="18" charset="0"/>
              <a:cs typeface="Times New Roman" pitchFamily="18" charset="0"/>
            </a:endParaRPr>
          </a:p>
        </p:txBody>
      </p:sp>
      <p:sp>
        <p:nvSpPr>
          <p:cNvPr id="13314" name="Text Box 6"/>
          <p:cNvSpPr txBox="1">
            <a:spLocks noChangeArrowheads="1"/>
          </p:cNvSpPr>
          <p:nvPr/>
        </p:nvSpPr>
        <p:spPr bwMode="auto">
          <a:xfrm>
            <a:off x="285750" y="285750"/>
            <a:ext cx="8569325" cy="1036638"/>
          </a:xfrm>
          <a:prstGeom prst="rect">
            <a:avLst/>
          </a:prstGeom>
          <a:noFill/>
          <a:ln w="9525">
            <a:noFill/>
            <a:miter lim="800000"/>
            <a:headEnd/>
            <a:tailEnd/>
          </a:ln>
        </p:spPr>
        <p:txBody>
          <a:bodyPr>
            <a:spAutoFit/>
          </a:bodyPr>
          <a:lstStyle/>
          <a:p>
            <a:pPr algn="ctr"/>
            <a:r>
              <a:rPr lang="ru-RU" sz="2000" b="1">
                <a:latin typeface="Times New Roman" pitchFamily="18" charset="0"/>
                <a:cs typeface="Times New Roman" pitchFamily="18" charset="0"/>
              </a:rPr>
              <a:t>Муниципальное дошкольное образовательное учреждение</a:t>
            </a:r>
          </a:p>
          <a:p>
            <a:pPr algn="ctr"/>
            <a:r>
              <a:rPr lang="ru-RU" sz="2200" b="1">
                <a:latin typeface="Times New Roman" pitchFamily="18" charset="0"/>
                <a:cs typeface="Times New Roman" pitchFamily="18" charset="0"/>
              </a:rPr>
              <a:t>«Детский сад комбинированного вида № 25 «Теремок»</a:t>
            </a:r>
          </a:p>
          <a:p>
            <a:pPr algn="ctr"/>
            <a:r>
              <a:rPr lang="ru-RU" sz="2000" b="1">
                <a:latin typeface="Times New Roman" pitchFamily="18" charset="0"/>
                <a:cs typeface="Times New Roman" pitchFamily="18" charset="0"/>
              </a:rPr>
              <a:t>г. Вольска Саратовской области»</a:t>
            </a:r>
          </a:p>
        </p:txBody>
      </p:sp>
      <p:sp>
        <p:nvSpPr>
          <p:cNvPr id="13315" name="Rectangle 1"/>
          <p:cNvSpPr>
            <a:spLocks noChangeArrowheads="1"/>
          </p:cNvSpPr>
          <p:nvPr/>
        </p:nvSpPr>
        <p:spPr bwMode="auto">
          <a:xfrm>
            <a:off x="1071563" y="4799013"/>
            <a:ext cx="6942137" cy="1200150"/>
          </a:xfrm>
          <a:prstGeom prst="rect">
            <a:avLst/>
          </a:prstGeom>
          <a:noFill/>
          <a:ln w="9525">
            <a:noFill/>
            <a:miter lim="800000"/>
            <a:headEnd/>
            <a:tailEnd/>
          </a:ln>
        </p:spPr>
        <p:txBody>
          <a:bodyPr wrap="none" anchor="ctr">
            <a:spAutoFit/>
          </a:bodyPr>
          <a:lstStyle/>
          <a:p>
            <a:pPr algn="ctr"/>
            <a:r>
              <a:rPr lang="ru-RU" sz="2400">
                <a:latin typeface="Arial" charset="0"/>
              </a:rPr>
              <a:t>Разработала</a:t>
            </a:r>
          </a:p>
          <a:p>
            <a:pPr algn="ctr" eaLnBrk="0" hangingPunct="0"/>
            <a:r>
              <a:rPr lang="ru-RU" sz="2400">
                <a:latin typeface="Arial" charset="0"/>
                <a:cs typeface="Times New Roman" pitchFamily="18" charset="0"/>
              </a:rPr>
              <a:t>учитель высшей квалификационной категории </a:t>
            </a:r>
            <a:endParaRPr lang="ru-RU" sz="2400">
              <a:latin typeface="Arial" charset="0"/>
            </a:endParaRPr>
          </a:p>
          <a:p>
            <a:pPr algn="ctr" eaLnBrk="0" hangingPunct="0"/>
            <a:r>
              <a:rPr lang="ru-RU" sz="2400" b="1">
                <a:latin typeface="Arial" charset="0"/>
                <a:cs typeface="Times New Roman" pitchFamily="18" charset="0"/>
              </a:rPr>
              <a:t>Баранова Татьяна Николаевна</a:t>
            </a:r>
            <a:endParaRPr lang="ru-RU" sz="2400" b="1">
              <a:latin typeface="Arial"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ext Box 4"/>
          <p:cNvSpPr txBox="1">
            <a:spLocks noChangeArrowheads="1"/>
          </p:cNvSpPr>
          <p:nvPr/>
        </p:nvSpPr>
        <p:spPr bwMode="auto">
          <a:xfrm>
            <a:off x="250825" y="1052513"/>
            <a:ext cx="8642350" cy="5457825"/>
          </a:xfrm>
          <a:prstGeom prst="rect">
            <a:avLst/>
          </a:prstGeom>
          <a:noFill/>
          <a:ln w="9525">
            <a:noFill/>
            <a:miter lim="800000"/>
            <a:headEnd/>
            <a:tailEnd/>
          </a:ln>
        </p:spPr>
        <p:txBody>
          <a:bodyPr>
            <a:spAutoFit/>
          </a:bodyPr>
          <a:lstStyle/>
          <a:p>
            <a:pPr algn="just">
              <a:lnSpc>
                <a:spcPct val="110000"/>
              </a:lnSpc>
              <a:spcBef>
                <a:spcPct val="50000"/>
              </a:spcBef>
            </a:pPr>
            <a:r>
              <a:rPr lang="ru-RU" sz="3200">
                <a:latin typeface="Times New Roman" pitchFamily="18" charset="0"/>
                <a:cs typeface="Times New Roman" pitchFamily="18" charset="0"/>
              </a:rPr>
              <a:t>без </a:t>
            </a:r>
            <a:r>
              <a:rPr lang="ru-RU" sz="3200" b="1">
                <a:latin typeface="Times New Roman" pitchFamily="18" charset="0"/>
                <a:cs typeface="Times New Roman" pitchFamily="18" charset="0"/>
              </a:rPr>
              <a:t>У</a:t>
            </a:r>
            <a:r>
              <a:rPr lang="ru-RU" sz="3200">
                <a:latin typeface="Times New Roman" pitchFamily="18" charset="0"/>
                <a:cs typeface="Times New Roman" pitchFamily="18" charset="0"/>
              </a:rPr>
              <a:t>молку, балов</a:t>
            </a:r>
            <a:r>
              <a:rPr lang="ru-RU" sz="3200" b="1">
                <a:latin typeface="Times New Roman" pitchFamily="18" charset="0"/>
                <a:cs typeface="Times New Roman" pitchFamily="18" charset="0"/>
              </a:rPr>
              <a:t>А</a:t>
            </a:r>
            <a:r>
              <a:rPr lang="ru-RU" sz="3200">
                <a:latin typeface="Times New Roman" pitchFamily="18" charset="0"/>
                <a:cs typeface="Times New Roman" pitchFamily="18" charset="0"/>
              </a:rPr>
              <a:t>ть, избал</a:t>
            </a:r>
            <a:r>
              <a:rPr lang="ru-RU" sz="3200" b="1">
                <a:latin typeface="Times New Roman" pitchFamily="18" charset="0"/>
                <a:cs typeface="Times New Roman" pitchFamily="18" charset="0"/>
              </a:rPr>
              <a:t>О</a:t>
            </a:r>
            <a:r>
              <a:rPr lang="ru-RU" sz="3200">
                <a:latin typeface="Times New Roman" pitchFamily="18" charset="0"/>
                <a:cs typeface="Times New Roman" pitchFamily="18" charset="0"/>
              </a:rPr>
              <a:t>ванный, втр</a:t>
            </a:r>
            <a:r>
              <a:rPr lang="ru-RU" sz="3200" b="1">
                <a:latin typeface="Times New Roman" pitchFamily="18" charset="0"/>
                <a:cs typeface="Times New Roman" pitchFamily="18" charset="0"/>
              </a:rPr>
              <a:t>И</a:t>
            </a:r>
            <a:r>
              <a:rPr lang="ru-RU" sz="3200">
                <a:latin typeface="Times New Roman" pitchFamily="18" charset="0"/>
                <a:cs typeface="Times New Roman" pitchFamily="18" charset="0"/>
              </a:rPr>
              <a:t>дорога, газопров</a:t>
            </a:r>
            <a:r>
              <a:rPr lang="ru-RU" sz="3200" b="1">
                <a:latin typeface="Times New Roman" pitchFamily="18" charset="0"/>
                <a:cs typeface="Times New Roman" pitchFamily="18" charset="0"/>
              </a:rPr>
              <a:t>О</a:t>
            </a:r>
            <a:r>
              <a:rPr lang="ru-RU" sz="3200">
                <a:latin typeface="Times New Roman" pitchFamily="18" charset="0"/>
                <a:cs typeface="Times New Roman" pitchFamily="18" charset="0"/>
              </a:rPr>
              <a:t>д, д</a:t>
            </a:r>
            <a:r>
              <a:rPr lang="ru-RU" sz="3200" b="1">
                <a:latin typeface="Times New Roman" pitchFamily="18" charset="0"/>
                <a:cs typeface="Times New Roman" pitchFamily="18" charset="0"/>
              </a:rPr>
              <a:t>О</a:t>
            </a:r>
            <a:r>
              <a:rPr lang="ru-RU" sz="3200">
                <a:latin typeface="Times New Roman" pitchFamily="18" charset="0"/>
                <a:cs typeface="Times New Roman" pitchFamily="18" charset="0"/>
              </a:rPr>
              <a:t>сыта, дон</a:t>
            </a:r>
            <a:r>
              <a:rPr lang="ru-RU" sz="3200" b="1">
                <a:latin typeface="Times New Roman" pitchFamily="18" charset="0"/>
                <a:cs typeface="Times New Roman" pitchFamily="18" charset="0"/>
              </a:rPr>
              <a:t>Е</a:t>
            </a:r>
            <a:r>
              <a:rPr lang="ru-RU" sz="3200">
                <a:latin typeface="Times New Roman" pitchFamily="18" charset="0"/>
                <a:cs typeface="Times New Roman" pitchFamily="18" charset="0"/>
              </a:rPr>
              <a:t>льзя, дос</a:t>
            </a:r>
            <a:r>
              <a:rPr lang="ru-RU" sz="3200" b="1">
                <a:latin typeface="Times New Roman" pitchFamily="18" charset="0"/>
                <a:cs typeface="Times New Roman" pitchFamily="18" charset="0"/>
              </a:rPr>
              <a:t>У</a:t>
            </a:r>
            <a:r>
              <a:rPr lang="ru-RU" sz="3200">
                <a:latin typeface="Times New Roman" pitchFamily="18" charset="0"/>
                <a:cs typeface="Times New Roman" pitchFamily="18" charset="0"/>
              </a:rPr>
              <a:t>г, зад</a:t>
            </a:r>
            <a:r>
              <a:rPr lang="ru-RU" sz="3200" b="1">
                <a:latin typeface="Times New Roman" pitchFamily="18" charset="0"/>
                <a:cs typeface="Times New Roman" pitchFamily="18" charset="0"/>
              </a:rPr>
              <a:t>О</a:t>
            </a:r>
            <a:r>
              <a:rPr lang="ru-RU" sz="3200">
                <a:latin typeface="Times New Roman" pitchFamily="18" charset="0"/>
                <a:cs typeface="Times New Roman" pitchFamily="18" charset="0"/>
              </a:rPr>
              <a:t>лго, звон</a:t>
            </a:r>
            <a:r>
              <a:rPr lang="ru-RU" sz="3200" b="1">
                <a:latin typeface="Times New Roman" pitchFamily="18" charset="0"/>
                <a:cs typeface="Times New Roman" pitchFamily="18" charset="0"/>
              </a:rPr>
              <a:t>И</a:t>
            </a:r>
            <a:r>
              <a:rPr lang="ru-RU" sz="3200">
                <a:latin typeface="Times New Roman" pitchFamily="18" charset="0"/>
                <a:cs typeface="Times New Roman" pitchFamily="18" charset="0"/>
              </a:rPr>
              <a:t>т, созвон</a:t>
            </a:r>
            <a:r>
              <a:rPr lang="ru-RU" sz="3200" b="1">
                <a:latin typeface="Times New Roman" pitchFamily="18" charset="0"/>
                <a:cs typeface="Times New Roman" pitchFamily="18" charset="0"/>
              </a:rPr>
              <a:t>И</a:t>
            </a:r>
            <a:r>
              <a:rPr lang="ru-RU" sz="3200">
                <a:latin typeface="Times New Roman" pitchFamily="18" charset="0"/>
                <a:cs typeface="Times New Roman" pitchFamily="18" charset="0"/>
              </a:rPr>
              <a:t>мся, катал</a:t>
            </a:r>
            <a:r>
              <a:rPr lang="ru-RU" sz="3200" b="1">
                <a:latin typeface="Times New Roman" pitchFamily="18" charset="0"/>
                <a:cs typeface="Times New Roman" pitchFamily="18" charset="0"/>
              </a:rPr>
              <a:t>О</a:t>
            </a:r>
            <a:r>
              <a:rPr lang="ru-RU" sz="3200">
                <a:latin typeface="Times New Roman" pitchFamily="18" charset="0"/>
                <a:cs typeface="Times New Roman" pitchFamily="18" charset="0"/>
              </a:rPr>
              <a:t>г, укра</a:t>
            </a:r>
            <a:r>
              <a:rPr lang="ru-RU" sz="3200" b="1">
                <a:latin typeface="Times New Roman" pitchFamily="18" charset="0"/>
                <a:cs typeface="Times New Roman" pitchFamily="18" charset="0"/>
              </a:rPr>
              <a:t>И</a:t>
            </a:r>
            <a:r>
              <a:rPr lang="ru-RU" sz="3200">
                <a:latin typeface="Times New Roman" pitchFamily="18" charset="0"/>
                <a:cs typeface="Times New Roman" pitchFamily="18" charset="0"/>
              </a:rPr>
              <a:t>нский, кварт</a:t>
            </a:r>
            <a:r>
              <a:rPr lang="ru-RU" sz="3200" b="1">
                <a:latin typeface="Times New Roman" pitchFamily="18" charset="0"/>
                <a:cs typeface="Times New Roman" pitchFamily="18" charset="0"/>
              </a:rPr>
              <a:t>А</a:t>
            </a:r>
            <a:r>
              <a:rPr lang="ru-RU" sz="3200">
                <a:latin typeface="Times New Roman" pitchFamily="18" charset="0"/>
                <a:cs typeface="Times New Roman" pitchFamily="18" charset="0"/>
              </a:rPr>
              <a:t>л, крас</a:t>
            </a:r>
            <a:r>
              <a:rPr lang="ru-RU" sz="3200" b="1">
                <a:latin typeface="Times New Roman" pitchFamily="18" charset="0"/>
                <a:cs typeface="Times New Roman" pitchFamily="18" charset="0"/>
              </a:rPr>
              <a:t>И</a:t>
            </a:r>
            <a:r>
              <a:rPr lang="ru-RU" sz="3200">
                <a:latin typeface="Times New Roman" pitchFamily="18" charset="0"/>
                <a:cs typeface="Times New Roman" pitchFamily="18" charset="0"/>
              </a:rPr>
              <a:t>вее, к</a:t>
            </a:r>
            <a:r>
              <a:rPr lang="ru-RU" sz="3200" b="1">
                <a:latin typeface="Times New Roman" pitchFamily="18" charset="0"/>
                <a:cs typeface="Times New Roman" pitchFamily="18" charset="0"/>
              </a:rPr>
              <a:t>У</a:t>
            </a:r>
            <a:r>
              <a:rPr lang="ru-RU" sz="3200">
                <a:latin typeface="Times New Roman" pitchFamily="18" charset="0"/>
                <a:cs typeface="Times New Roman" pitchFamily="18" charset="0"/>
              </a:rPr>
              <a:t>хонный, нач</a:t>
            </a:r>
            <a:r>
              <a:rPr lang="ru-RU" sz="3200" b="1">
                <a:latin typeface="Times New Roman" pitchFamily="18" charset="0"/>
                <a:cs typeface="Times New Roman" pitchFamily="18" charset="0"/>
              </a:rPr>
              <a:t>А</a:t>
            </a:r>
            <a:r>
              <a:rPr lang="ru-RU" sz="3200">
                <a:latin typeface="Times New Roman" pitchFamily="18" charset="0"/>
                <a:cs typeface="Times New Roman" pitchFamily="18" charset="0"/>
              </a:rPr>
              <a:t>ть, начал</a:t>
            </a:r>
            <a:r>
              <a:rPr lang="ru-RU" sz="3200" b="1">
                <a:latin typeface="Times New Roman" pitchFamily="18" charset="0"/>
                <a:cs typeface="Times New Roman" pitchFamily="18" charset="0"/>
              </a:rPr>
              <a:t>А</a:t>
            </a:r>
            <a:r>
              <a:rPr lang="ru-RU" sz="3200">
                <a:latin typeface="Times New Roman" pitchFamily="18" charset="0"/>
                <a:cs typeface="Times New Roman" pitchFamily="18" charset="0"/>
              </a:rPr>
              <a:t>, опт</a:t>
            </a:r>
            <a:r>
              <a:rPr lang="ru-RU" sz="3200" b="1">
                <a:latin typeface="Times New Roman" pitchFamily="18" charset="0"/>
                <a:cs typeface="Times New Roman" pitchFamily="18" charset="0"/>
              </a:rPr>
              <a:t>О</a:t>
            </a:r>
            <a:r>
              <a:rPr lang="ru-RU" sz="3200">
                <a:latin typeface="Times New Roman" pitchFamily="18" charset="0"/>
                <a:cs typeface="Times New Roman" pitchFamily="18" charset="0"/>
              </a:rPr>
              <a:t>вый, ш</a:t>
            </a:r>
            <a:r>
              <a:rPr lang="ru-RU" sz="3200" b="1">
                <a:latin typeface="Times New Roman" pitchFamily="18" charset="0"/>
                <a:cs typeface="Times New Roman" pitchFamily="18" charset="0"/>
              </a:rPr>
              <a:t>А</a:t>
            </a:r>
            <a:r>
              <a:rPr lang="ru-RU" sz="3200">
                <a:latin typeface="Times New Roman" pitchFamily="18" charset="0"/>
                <a:cs typeface="Times New Roman" pitchFamily="18" charset="0"/>
              </a:rPr>
              <a:t>рфы, д</a:t>
            </a:r>
            <a:r>
              <a:rPr lang="ru-RU" sz="3200" b="1">
                <a:latin typeface="Times New Roman" pitchFamily="18" charset="0"/>
                <a:cs typeface="Times New Roman" pitchFamily="18" charset="0"/>
              </a:rPr>
              <a:t>О</a:t>
            </a:r>
            <a:r>
              <a:rPr lang="ru-RU" sz="3200">
                <a:latin typeface="Times New Roman" pitchFamily="18" charset="0"/>
                <a:cs typeface="Times New Roman" pitchFamily="18" charset="0"/>
              </a:rPr>
              <a:t>верху, д</a:t>
            </a:r>
            <a:r>
              <a:rPr lang="ru-RU" sz="3200" b="1">
                <a:latin typeface="Times New Roman" pitchFamily="18" charset="0"/>
                <a:cs typeface="Times New Roman" pitchFamily="18" charset="0"/>
              </a:rPr>
              <a:t>О</a:t>
            </a:r>
            <a:r>
              <a:rPr lang="ru-RU" sz="3200">
                <a:latin typeface="Times New Roman" pitchFamily="18" charset="0"/>
                <a:cs typeface="Times New Roman" pitchFamily="18" charset="0"/>
              </a:rPr>
              <a:t>низу, св</a:t>
            </a:r>
            <a:r>
              <a:rPr lang="ru-RU" sz="3200" b="1">
                <a:latin typeface="Times New Roman" pitchFamily="18" charset="0"/>
                <a:cs typeface="Times New Roman" pitchFamily="18" charset="0"/>
              </a:rPr>
              <a:t>Ё</a:t>
            </a:r>
            <a:r>
              <a:rPr lang="ru-RU" sz="3200">
                <a:latin typeface="Times New Roman" pitchFamily="18" charset="0"/>
                <a:cs typeface="Times New Roman" pitchFamily="18" charset="0"/>
              </a:rPr>
              <a:t>кла, щав</a:t>
            </a:r>
            <a:r>
              <a:rPr lang="ru-RU" sz="3200" b="1">
                <a:latin typeface="Times New Roman" pitchFamily="18" charset="0"/>
                <a:cs typeface="Times New Roman" pitchFamily="18" charset="0"/>
              </a:rPr>
              <a:t>Е</a:t>
            </a:r>
            <a:r>
              <a:rPr lang="ru-RU" sz="3200">
                <a:latin typeface="Times New Roman" pitchFamily="18" charset="0"/>
                <a:cs typeface="Times New Roman" pitchFamily="18" charset="0"/>
              </a:rPr>
              <a:t>ль, умн</a:t>
            </a:r>
            <a:r>
              <a:rPr lang="ru-RU" sz="3200" b="1">
                <a:latin typeface="Times New Roman" pitchFamily="18" charset="0"/>
                <a:cs typeface="Times New Roman" pitchFamily="18" charset="0"/>
              </a:rPr>
              <a:t>О</a:t>
            </a:r>
            <a:r>
              <a:rPr lang="ru-RU" sz="3200">
                <a:latin typeface="Times New Roman" pitchFamily="18" charset="0"/>
                <a:cs typeface="Times New Roman" pitchFamily="18" charset="0"/>
              </a:rPr>
              <a:t>, сл</a:t>
            </a:r>
            <a:r>
              <a:rPr lang="ru-RU" sz="3200" b="1">
                <a:latin typeface="Times New Roman" pitchFamily="18" charset="0"/>
                <a:cs typeface="Times New Roman" pitchFamily="18" charset="0"/>
              </a:rPr>
              <a:t>И</a:t>
            </a:r>
            <a:r>
              <a:rPr lang="ru-RU" sz="3200">
                <a:latin typeface="Times New Roman" pitchFamily="18" charset="0"/>
                <a:cs typeface="Times New Roman" pitchFamily="18" charset="0"/>
              </a:rPr>
              <a:t>вовый, гр</a:t>
            </a:r>
            <a:r>
              <a:rPr lang="ru-RU" sz="3200" b="1">
                <a:latin typeface="Times New Roman" pitchFamily="18" charset="0"/>
                <a:cs typeface="Times New Roman" pitchFamily="18" charset="0"/>
              </a:rPr>
              <a:t>У</a:t>
            </a:r>
            <a:r>
              <a:rPr lang="ru-RU" sz="3200">
                <a:latin typeface="Times New Roman" pitchFamily="18" charset="0"/>
                <a:cs typeface="Times New Roman" pitchFamily="18" charset="0"/>
              </a:rPr>
              <a:t>шевый, догов</a:t>
            </a:r>
            <a:r>
              <a:rPr lang="ru-RU" sz="3200" b="1">
                <a:latin typeface="Times New Roman" pitchFamily="18" charset="0"/>
                <a:cs typeface="Times New Roman" pitchFamily="18" charset="0"/>
              </a:rPr>
              <a:t>О</a:t>
            </a:r>
            <a:r>
              <a:rPr lang="ru-RU" sz="3200">
                <a:latin typeface="Times New Roman" pitchFamily="18" charset="0"/>
                <a:cs typeface="Times New Roman" pitchFamily="18" charset="0"/>
              </a:rPr>
              <a:t>р, стол</a:t>
            </a:r>
            <a:r>
              <a:rPr lang="ru-RU" sz="3200" b="1">
                <a:latin typeface="Times New Roman" pitchFamily="18" charset="0"/>
                <a:cs typeface="Times New Roman" pitchFamily="18" charset="0"/>
              </a:rPr>
              <a:t>Я</a:t>
            </a:r>
            <a:r>
              <a:rPr lang="ru-RU" sz="3200">
                <a:latin typeface="Times New Roman" pitchFamily="18" charset="0"/>
                <a:cs typeface="Times New Roman" pitchFamily="18" charset="0"/>
              </a:rPr>
              <a:t>р, зав</a:t>
            </a:r>
            <a:r>
              <a:rPr lang="ru-RU" sz="3200" b="1">
                <a:latin typeface="Times New Roman" pitchFamily="18" charset="0"/>
                <a:cs typeface="Times New Roman" pitchFamily="18" charset="0"/>
              </a:rPr>
              <a:t>И</a:t>
            </a:r>
            <a:r>
              <a:rPr lang="ru-RU" sz="3200">
                <a:latin typeface="Times New Roman" pitchFamily="18" charset="0"/>
                <a:cs typeface="Times New Roman" pitchFamily="18" charset="0"/>
              </a:rPr>
              <a:t>дно, танц</a:t>
            </a:r>
            <a:r>
              <a:rPr lang="ru-RU" sz="3200" b="1">
                <a:latin typeface="Times New Roman" pitchFamily="18" charset="0"/>
                <a:cs typeface="Times New Roman" pitchFamily="18" charset="0"/>
              </a:rPr>
              <a:t>О</a:t>
            </a:r>
            <a:r>
              <a:rPr lang="ru-RU" sz="3200">
                <a:latin typeface="Times New Roman" pitchFamily="18" charset="0"/>
                <a:cs typeface="Times New Roman" pitchFamily="18" charset="0"/>
              </a:rPr>
              <a:t>вщица, заперт</a:t>
            </a:r>
            <a:r>
              <a:rPr lang="ru-RU" sz="3200" b="1">
                <a:latin typeface="Times New Roman" pitchFamily="18" charset="0"/>
                <a:cs typeface="Times New Roman" pitchFamily="18" charset="0"/>
              </a:rPr>
              <a:t>А</a:t>
            </a:r>
            <a:r>
              <a:rPr lang="ru-RU" sz="3200">
                <a:latin typeface="Times New Roman" pitchFamily="18" charset="0"/>
                <a:cs typeface="Times New Roman" pitchFamily="18" charset="0"/>
              </a:rPr>
              <a:t>, пул</a:t>
            </a:r>
            <a:r>
              <a:rPr lang="ru-RU" sz="3200" b="1">
                <a:latin typeface="Times New Roman" pitchFamily="18" charset="0"/>
                <a:cs typeface="Times New Roman" pitchFamily="18" charset="0"/>
              </a:rPr>
              <a:t>О</a:t>
            </a:r>
            <a:r>
              <a:rPr lang="ru-RU" sz="3200">
                <a:latin typeface="Times New Roman" pitchFamily="18" charset="0"/>
                <a:cs typeface="Times New Roman" pitchFamily="18" charset="0"/>
              </a:rPr>
              <a:t>вер, рак</a:t>
            </a:r>
            <a:r>
              <a:rPr lang="ru-RU" sz="3200" b="1">
                <a:latin typeface="Times New Roman" pitchFamily="18" charset="0"/>
                <a:cs typeface="Times New Roman" pitchFamily="18" charset="0"/>
              </a:rPr>
              <a:t>У</a:t>
            </a:r>
            <a:r>
              <a:rPr lang="ru-RU" sz="3200">
                <a:latin typeface="Times New Roman" pitchFamily="18" charset="0"/>
                <a:cs typeface="Times New Roman" pitchFamily="18" charset="0"/>
              </a:rPr>
              <a:t>шка, к</a:t>
            </a:r>
            <a:r>
              <a:rPr lang="ru-RU" sz="3200" b="1">
                <a:latin typeface="Times New Roman" pitchFamily="18" charset="0"/>
                <a:cs typeface="Times New Roman" pitchFamily="18" charset="0"/>
              </a:rPr>
              <a:t>А</a:t>
            </a:r>
            <a:r>
              <a:rPr lang="ru-RU" sz="3200">
                <a:latin typeface="Times New Roman" pitchFamily="18" charset="0"/>
                <a:cs typeface="Times New Roman" pitchFamily="18" charset="0"/>
              </a:rPr>
              <a:t>мбала, тв</a:t>
            </a:r>
            <a:r>
              <a:rPr lang="ru-RU" sz="3200" b="1">
                <a:latin typeface="Times New Roman" pitchFamily="18" charset="0"/>
                <a:cs typeface="Times New Roman" pitchFamily="18" charset="0"/>
              </a:rPr>
              <a:t>О</a:t>
            </a:r>
            <a:r>
              <a:rPr lang="ru-RU" sz="3200">
                <a:latin typeface="Times New Roman" pitchFamily="18" charset="0"/>
                <a:cs typeface="Times New Roman" pitchFamily="18" charset="0"/>
              </a:rPr>
              <a:t>р</a:t>
            </a:r>
            <a:r>
              <a:rPr lang="ru-RU" sz="3200" b="1">
                <a:latin typeface="Times New Roman" pitchFamily="18" charset="0"/>
                <a:cs typeface="Times New Roman" pitchFamily="18" charset="0"/>
              </a:rPr>
              <a:t>О</a:t>
            </a:r>
            <a:r>
              <a:rPr lang="ru-RU" sz="3200">
                <a:latin typeface="Times New Roman" pitchFamily="18" charset="0"/>
                <a:cs typeface="Times New Roman" pitchFamily="18" charset="0"/>
              </a:rPr>
              <a:t>г, обесп</a:t>
            </a:r>
            <a:r>
              <a:rPr lang="ru-RU" sz="3200" b="1">
                <a:latin typeface="Times New Roman" pitchFamily="18" charset="0"/>
                <a:cs typeface="Times New Roman" pitchFamily="18" charset="0"/>
              </a:rPr>
              <a:t>Е</a:t>
            </a:r>
            <a:r>
              <a:rPr lang="ru-RU" sz="3200">
                <a:latin typeface="Times New Roman" pitchFamily="18" charset="0"/>
                <a:cs typeface="Times New Roman" pitchFamily="18" charset="0"/>
              </a:rPr>
              <a:t>чение, сверл</a:t>
            </a:r>
            <a:r>
              <a:rPr lang="ru-RU" sz="3200" b="1">
                <a:latin typeface="Times New Roman" pitchFamily="18" charset="0"/>
                <a:cs typeface="Times New Roman" pitchFamily="18" charset="0"/>
              </a:rPr>
              <a:t>И</a:t>
            </a:r>
            <a:r>
              <a:rPr lang="ru-RU" sz="3200">
                <a:latin typeface="Times New Roman" pitchFamily="18" charset="0"/>
                <a:cs typeface="Times New Roman" pitchFamily="18" charset="0"/>
              </a:rPr>
              <a:t>т, п</a:t>
            </a:r>
            <a:r>
              <a:rPr lang="ru-RU" sz="3200" b="1">
                <a:latin typeface="Times New Roman" pitchFamily="18" charset="0"/>
                <a:cs typeface="Times New Roman" pitchFamily="18" charset="0"/>
              </a:rPr>
              <a:t>О</a:t>
            </a:r>
            <a:r>
              <a:rPr lang="ru-RU" sz="3200">
                <a:latin typeface="Times New Roman" pitchFamily="18" charset="0"/>
                <a:cs typeface="Times New Roman" pitchFamily="18" charset="0"/>
              </a:rPr>
              <a:t>нял, понял</a:t>
            </a:r>
            <a:r>
              <a:rPr lang="ru-RU" sz="3200" b="1">
                <a:latin typeface="Times New Roman" pitchFamily="18" charset="0"/>
                <a:cs typeface="Times New Roman" pitchFamily="18" charset="0"/>
              </a:rPr>
              <a:t>А</a:t>
            </a:r>
          </a:p>
        </p:txBody>
      </p:sp>
      <p:sp>
        <p:nvSpPr>
          <p:cNvPr id="22530" name="Text Box 5"/>
          <p:cNvSpPr txBox="1">
            <a:spLocks noChangeArrowheads="1"/>
          </p:cNvSpPr>
          <p:nvPr/>
        </p:nvSpPr>
        <p:spPr bwMode="auto">
          <a:xfrm>
            <a:off x="0" y="0"/>
            <a:ext cx="9144000" cy="641350"/>
          </a:xfrm>
          <a:prstGeom prst="rect">
            <a:avLst/>
          </a:prstGeom>
          <a:noFill/>
          <a:ln w="9525">
            <a:noFill/>
            <a:miter lim="800000"/>
            <a:headEnd/>
            <a:tailEnd/>
          </a:ln>
        </p:spPr>
        <p:txBody>
          <a:bodyPr>
            <a:spAutoFit/>
          </a:bodyPr>
          <a:lstStyle/>
          <a:p>
            <a:pPr algn="ctr">
              <a:spcBef>
                <a:spcPct val="50000"/>
              </a:spcBef>
            </a:pPr>
            <a:r>
              <a:rPr lang="ru-RU" sz="3600">
                <a:latin typeface="Times New Roman" pitchFamily="18" charset="0"/>
                <a:cs typeface="Times New Roman" pitchFamily="18" charset="0"/>
              </a:rPr>
              <a:t>Правильное  ударение:</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0">
          <a:gsLst>
            <a:gs pos="0">
              <a:srgbClr val="66FF99"/>
            </a:gs>
            <a:gs pos="50000">
              <a:srgbClr val="CCECFF"/>
            </a:gs>
            <a:gs pos="100000">
              <a:srgbClr val="66FF99"/>
            </a:gs>
          </a:gsLst>
          <a:lin ang="5400000" scaled="1"/>
        </a:gradFill>
        <a:effectLst/>
      </p:bgPr>
    </p:bg>
    <p:spTree>
      <p:nvGrpSpPr>
        <p:cNvPr id="1" name=""/>
        <p:cNvGrpSpPr/>
        <p:nvPr/>
      </p:nvGrpSpPr>
      <p:grpSpPr>
        <a:xfrm>
          <a:off x="0" y="0"/>
          <a:ext cx="0" cy="0"/>
          <a:chOff x="0" y="0"/>
          <a:chExt cx="0" cy="0"/>
        </a:xfrm>
      </p:grpSpPr>
      <p:graphicFrame>
        <p:nvGraphicFramePr>
          <p:cNvPr id="3080" name="Group 8"/>
          <p:cNvGraphicFramePr>
            <a:graphicFrameLocks noGrp="1"/>
          </p:cNvGraphicFramePr>
          <p:nvPr/>
        </p:nvGraphicFramePr>
        <p:xfrm>
          <a:off x="0" y="0"/>
          <a:ext cx="9144000" cy="692150"/>
        </p:xfrm>
        <a:graphic>
          <a:graphicData uri="http://schemas.openxmlformats.org/drawingml/2006/table">
            <a:tbl>
              <a:tblPr/>
              <a:tblGrid>
                <a:gridCol w="9144000"/>
              </a:tblGrid>
              <a:tr h="6921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200" b="1" i="0" u="none" strike="noStrike" cap="none" normalizeH="0" baseline="0" smtClean="0">
                          <a:ln>
                            <a:noFill/>
                          </a:ln>
                          <a:solidFill>
                            <a:schemeClr val="accent2"/>
                          </a:solidFill>
                          <a:effectLst/>
                          <a:latin typeface="Arial" charset="0"/>
                        </a:rPr>
                        <a:t>III.</a:t>
                      </a:r>
                      <a:r>
                        <a:rPr kumimoji="0" lang="ru-RU" sz="3200" b="1" i="0" u="none" strike="noStrike" cap="none" normalizeH="0" baseline="0" smtClean="0">
                          <a:ln>
                            <a:noFill/>
                          </a:ln>
                          <a:solidFill>
                            <a:schemeClr val="accent2"/>
                          </a:solidFill>
                          <a:effectLst/>
                          <a:latin typeface="Arial" charset="0"/>
                        </a:rPr>
                        <a:t>  «Конкурс скороговорок»</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3087" name="Group 15"/>
          <p:cNvGraphicFramePr>
            <a:graphicFrameLocks noGrp="1"/>
          </p:cNvGraphicFramePr>
          <p:nvPr/>
        </p:nvGraphicFramePr>
        <p:xfrm>
          <a:off x="0" y="908050"/>
          <a:ext cx="9144000" cy="1008063"/>
        </p:xfrm>
        <a:graphic>
          <a:graphicData uri="http://schemas.openxmlformats.org/drawingml/2006/table">
            <a:tbl>
              <a:tblPr/>
              <a:tblGrid>
                <a:gridCol w="9144000"/>
              </a:tblGrid>
              <a:tr h="1008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sz="2800" b="0" i="0" u="none" strike="noStrike" cap="none" normalizeH="0" baseline="0" smtClean="0">
                          <a:ln>
                            <a:noFill/>
                          </a:ln>
                          <a:solidFill>
                            <a:schemeClr val="tx1"/>
                          </a:solidFill>
                          <a:effectLst/>
                          <a:latin typeface="Arial" charset="0"/>
                        </a:rPr>
                        <a:t> </a:t>
                      </a:r>
                      <a:r>
                        <a:rPr kumimoji="0" lang="ru-RU" sz="2800" b="1" i="1" u="none" strike="noStrike" cap="none" normalizeH="0" baseline="0" smtClean="0">
                          <a:ln>
                            <a:noFill/>
                          </a:ln>
                          <a:solidFill>
                            <a:srgbClr val="FF3300"/>
                          </a:solidFill>
                          <a:effectLst/>
                          <a:latin typeface="Arial" charset="0"/>
                        </a:rPr>
                        <a:t>«Рассказать скороговорку - тяжелей, чем влезть на горку…»</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23566" name="Picture 44" descr="лог карт"/>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827088" y="2420938"/>
            <a:ext cx="7129462" cy="35179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0">
          <a:gsLst>
            <a:gs pos="0">
              <a:srgbClr val="CC99FF"/>
            </a:gs>
            <a:gs pos="50000">
              <a:srgbClr val="99FFCC"/>
            </a:gs>
            <a:gs pos="100000">
              <a:srgbClr val="CC99FF"/>
            </a:gs>
          </a:gsLst>
          <a:lin ang="5400000" scaled="1"/>
        </a:gradFill>
        <a:effectLst/>
      </p:bgPr>
    </p:bg>
    <p:spTree>
      <p:nvGrpSpPr>
        <p:cNvPr id="1" name=""/>
        <p:cNvGrpSpPr/>
        <p:nvPr/>
      </p:nvGrpSpPr>
      <p:grpSpPr>
        <a:xfrm>
          <a:off x="0" y="0"/>
          <a:ext cx="0" cy="0"/>
          <a:chOff x="0" y="0"/>
          <a:chExt cx="0" cy="0"/>
        </a:xfrm>
      </p:grpSpPr>
      <p:graphicFrame>
        <p:nvGraphicFramePr>
          <p:cNvPr id="13326" name="Group 14"/>
          <p:cNvGraphicFramePr>
            <a:graphicFrameLocks noGrp="1"/>
          </p:cNvGraphicFramePr>
          <p:nvPr/>
        </p:nvGraphicFramePr>
        <p:xfrm>
          <a:off x="0" y="0"/>
          <a:ext cx="9144000" cy="647700"/>
        </p:xfrm>
        <a:graphic>
          <a:graphicData uri="http://schemas.openxmlformats.org/drawingml/2006/table">
            <a:tbl>
              <a:tblPr/>
              <a:tblGrid>
                <a:gridCol w="9144000"/>
              </a:tblGrid>
              <a:tr h="6477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200" b="1" i="0" u="none" strike="noStrike" cap="none" normalizeH="0" baseline="0" smtClean="0">
                          <a:ln>
                            <a:noFill/>
                          </a:ln>
                          <a:solidFill>
                            <a:schemeClr val="accent2"/>
                          </a:solidFill>
                          <a:effectLst/>
                          <a:latin typeface="Arial" charset="0"/>
                        </a:rPr>
                        <a:t>IV. </a:t>
                      </a:r>
                      <a:r>
                        <a:rPr kumimoji="0" lang="ru-RU" sz="3200" b="1" i="0" u="none" strike="noStrike" cap="none" normalizeH="0" baseline="0" smtClean="0">
                          <a:ln>
                            <a:noFill/>
                          </a:ln>
                          <a:solidFill>
                            <a:schemeClr val="accent2"/>
                          </a:solidFill>
                          <a:effectLst/>
                          <a:latin typeface="Arial" charset="0"/>
                        </a:rPr>
                        <a:t> «Конкурс  смекалистых»</a:t>
                      </a:r>
                      <a:r>
                        <a:rPr kumimoji="0" lang="ru-RU" sz="3200" b="0" i="0" u="none" strike="noStrike" cap="none" normalizeH="0" baseline="0" smtClean="0">
                          <a:ln>
                            <a:noFill/>
                          </a:ln>
                          <a:solidFill>
                            <a:schemeClr val="accent2"/>
                          </a:solidFill>
                          <a:effectLst/>
                          <a:latin typeface="Arial"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13352" name="Group 40"/>
          <p:cNvGraphicFramePr>
            <a:graphicFrameLocks noGrp="1"/>
          </p:cNvGraphicFramePr>
          <p:nvPr/>
        </p:nvGraphicFramePr>
        <p:xfrm>
          <a:off x="0" y="836613"/>
          <a:ext cx="9144000" cy="1163637"/>
        </p:xfrm>
        <a:graphic>
          <a:graphicData uri="http://schemas.openxmlformats.org/drawingml/2006/table">
            <a:tbl>
              <a:tblPr/>
              <a:tblGrid>
                <a:gridCol w="9144000"/>
              </a:tblGrid>
              <a:tr h="3603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ru-RU" sz="3200" b="1" i="1" u="none" strike="noStrike" cap="none" normalizeH="0" baseline="0" smtClean="0">
                          <a:ln>
                            <a:noFill/>
                          </a:ln>
                          <a:solidFill>
                            <a:srgbClr val="FF0000"/>
                          </a:solidFill>
                          <a:effectLst/>
                          <a:latin typeface="Arial" charset="0"/>
                        </a:rPr>
                        <a:t>Весёлые</a:t>
                      </a:r>
                      <a:endParaRPr kumimoji="0" lang="en-US" sz="3200" b="1" i="1" u="none" strike="noStrike" cap="none" normalizeH="0" baseline="0" smtClean="0">
                        <a:ln>
                          <a:noFill/>
                        </a:ln>
                        <a:solidFill>
                          <a:srgbClr val="FF0000"/>
                        </a:solidFill>
                        <a:effectLst/>
                        <a:latin typeface="Arial"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ru-RU" sz="3200" b="1" i="1" u="none" strike="noStrike" cap="none" normalizeH="0" baseline="0" smtClean="0">
                          <a:ln>
                            <a:noFill/>
                          </a:ln>
                          <a:solidFill>
                            <a:srgbClr val="FF0000"/>
                          </a:solidFill>
                          <a:effectLst/>
                          <a:latin typeface="Arial" charset="0"/>
                        </a:rPr>
                        <a:t> арифметические загадки-рифмовки</a:t>
                      </a:r>
                      <a:r>
                        <a:rPr kumimoji="0" lang="ru-RU" sz="2800" b="1" i="1" u="none" strike="noStrike" cap="none" normalizeH="0" baseline="0" smtClean="0">
                          <a:ln>
                            <a:noFill/>
                          </a:ln>
                          <a:solidFill>
                            <a:srgbClr val="FF0000"/>
                          </a:solidFill>
                          <a:effectLst/>
                          <a:latin typeface="Arial"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24590" name="Picture 38" descr="карт-4"/>
          <p:cNvPicPr>
            <a:picLocks noChangeAspect="1" noChangeArrowheads="1"/>
          </p:cNvPicPr>
          <p:nvPr/>
        </p:nvPicPr>
        <p:blipFill>
          <a:blip r:embed="rId2"/>
          <a:srcRect/>
          <a:stretch>
            <a:fillRect/>
          </a:stretch>
        </p:blipFill>
        <p:spPr bwMode="auto">
          <a:xfrm>
            <a:off x="2124075" y="2492375"/>
            <a:ext cx="4537075" cy="36909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375" name="Group 39"/>
          <p:cNvGraphicFramePr>
            <a:graphicFrameLocks noGrp="1"/>
          </p:cNvGraphicFramePr>
          <p:nvPr/>
        </p:nvGraphicFramePr>
        <p:xfrm>
          <a:off x="0" y="0"/>
          <a:ext cx="9144000" cy="639763"/>
        </p:xfrm>
        <a:graphic>
          <a:graphicData uri="http://schemas.openxmlformats.org/drawingml/2006/table">
            <a:tbl>
              <a:tblPr/>
              <a:tblGrid>
                <a:gridCol w="9144000"/>
              </a:tblGrid>
              <a:tr h="5762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3600" b="1" i="0" u="none" strike="noStrike" cap="none" normalizeH="0" baseline="0" smtClean="0">
                          <a:ln>
                            <a:noFill/>
                          </a:ln>
                          <a:solidFill>
                            <a:schemeClr val="accent2"/>
                          </a:solidFill>
                          <a:effectLst/>
                          <a:latin typeface="Times New Roman" pitchFamily="18" charset="0"/>
                          <a:cs typeface="Times New Roman" pitchFamily="18" charset="0"/>
                        </a:rPr>
                        <a:t>V. </a:t>
                      </a:r>
                      <a:r>
                        <a:rPr kumimoji="0" lang="ru-RU" sz="3600" b="1" i="0" u="none" strike="noStrike" cap="none" normalizeH="0" baseline="0" smtClean="0">
                          <a:ln>
                            <a:noFill/>
                          </a:ln>
                          <a:solidFill>
                            <a:schemeClr val="accent2"/>
                          </a:solidFill>
                          <a:effectLst/>
                          <a:latin typeface="Times New Roman" pitchFamily="18" charset="0"/>
                          <a:cs typeface="Times New Roman" pitchFamily="18" charset="0"/>
                        </a:rPr>
                        <a:t> Конкурс «Педагогическая страничка»</a:t>
                      </a:r>
                      <a:r>
                        <a:rPr kumimoji="0" lang="ru-RU" sz="3600" b="0" i="0" u="none" strike="noStrike" cap="none" normalizeH="0" baseline="0" smtClean="0">
                          <a:ln>
                            <a:noFill/>
                          </a:ln>
                          <a:solidFill>
                            <a:schemeClr val="accent2"/>
                          </a:solidFill>
                          <a:effectLst/>
                          <a:latin typeface="Times New Roman" pitchFamily="18" charset="0"/>
                          <a:cs typeface="Times New Roman" pitchFamily="18"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25607" name="Picture 40" descr="род и лог"/>
          <p:cNvPicPr>
            <a:picLocks noChangeAspect="1" noChangeArrowheads="1"/>
          </p:cNvPicPr>
          <p:nvPr/>
        </p:nvPicPr>
        <p:blipFill>
          <a:blip r:embed="rId2"/>
          <a:srcRect/>
          <a:stretch>
            <a:fillRect/>
          </a:stretch>
        </p:blipFill>
        <p:spPr bwMode="auto">
          <a:xfrm>
            <a:off x="971550" y="1268413"/>
            <a:ext cx="6769100" cy="50180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403" name="Group 43"/>
          <p:cNvGraphicFramePr>
            <a:graphicFrameLocks noGrp="1"/>
          </p:cNvGraphicFramePr>
          <p:nvPr>
            <p:ph sz="half" idx="1"/>
          </p:nvPr>
        </p:nvGraphicFramePr>
        <p:xfrm>
          <a:off x="0" y="0"/>
          <a:ext cx="5364163" cy="692150"/>
        </p:xfrm>
        <a:graphic>
          <a:graphicData uri="http://schemas.openxmlformats.org/drawingml/2006/table">
            <a:tbl>
              <a:tblPr/>
              <a:tblGrid>
                <a:gridCol w="5364163"/>
              </a:tblGrid>
              <a:tr h="6921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sz="3600" b="0" i="0" u="none" strike="noStrike" cap="none" normalizeH="0" baseline="0" smtClean="0">
                          <a:ln>
                            <a:noFill/>
                          </a:ln>
                          <a:solidFill>
                            <a:schemeClr val="tx1"/>
                          </a:solidFill>
                          <a:effectLst/>
                          <a:latin typeface="Times New Roman" pitchFamily="18" charset="0"/>
                          <a:cs typeface="Times New Roman" pitchFamily="18" charset="0"/>
                        </a:rPr>
                        <a:t> </a:t>
                      </a:r>
                      <a:r>
                        <a:rPr kumimoji="0" lang="ru-RU" sz="3600" b="1" i="0" u="none" strike="noStrike" cap="none" normalizeH="0" baseline="0" smtClean="0">
                          <a:ln>
                            <a:noFill/>
                          </a:ln>
                          <a:solidFill>
                            <a:srgbClr val="FF0000"/>
                          </a:solidFill>
                          <a:effectLst/>
                          <a:latin typeface="Times New Roman" pitchFamily="18" charset="0"/>
                          <a:cs typeface="Times New Roman" pitchFamily="18" charset="0"/>
                        </a:rPr>
                        <a:t>Какой он</a:t>
                      </a:r>
                      <a:r>
                        <a:rPr kumimoji="0" lang="ru-RU" sz="3600" b="1" i="0" u="none" strike="noStrike" cap="none" normalizeH="0" baseline="0" smtClean="0">
                          <a:ln>
                            <a:noFill/>
                          </a:ln>
                          <a:solidFill>
                            <a:schemeClr val="tx1"/>
                          </a:solidFill>
                          <a:effectLst/>
                          <a:latin typeface="Times New Roman" pitchFamily="18" charset="0"/>
                          <a:cs typeface="Times New Roman" pitchFamily="18" charset="0"/>
                        </a:rPr>
                        <a:t> –</a:t>
                      </a:r>
                      <a:r>
                        <a:rPr kumimoji="0" lang="en-US" sz="3600" b="1" i="0" u="none" strike="noStrike" cap="none" normalizeH="0" baseline="0" smtClean="0">
                          <a:ln>
                            <a:noFill/>
                          </a:ln>
                          <a:solidFill>
                            <a:schemeClr val="tx1"/>
                          </a:solidFill>
                          <a:effectLst/>
                          <a:latin typeface="Times New Roman" pitchFamily="18" charset="0"/>
                          <a:cs typeface="Times New Roman" pitchFamily="18" charset="0"/>
                        </a:rPr>
                        <a:t> </a:t>
                      </a:r>
                      <a:r>
                        <a:rPr kumimoji="0" lang="ru-RU" sz="3600" b="1" i="0" u="none" strike="noStrike" cap="none" normalizeH="0" baseline="0" smtClean="0">
                          <a:ln>
                            <a:noFill/>
                          </a:ln>
                          <a:solidFill>
                            <a:schemeClr val="tx1"/>
                          </a:solidFill>
                          <a:effectLst/>
                          <a:latin typeface="Times New Roman" pitchFamily="18" charset="0"/>
                          <a:cs typeface="Times New Roman" pitchFamily="18" charset="0"/>
                        </a:rPr>
                        <a:t>ЛОГОПЕД ?</a:t>
                      </a:r>
                    </a:p>
                  </a:txBody>
                  <a:tcPr horzOverflow="overflow">
                    <a:lnL cap="flat">
                      <a:noFill/>
                    </a:lnL>
                    <a:lnR cap="flat">
                      <a:noFill/>
                    </a:lnR>
                    <a:lnT cap="flat">
                      <a:noFill/>
                    </a:lnT>
                    <a:lnB cap="flat">
                      <a:noFill/>
                    </a:lnB>
                    <a:lnTlToBr>
                      <a:noFill/>
                    </a:lnTlToBr>
                    <a:lnBlToTr>
                      <a:noFill/>
                    </a:lnBlToTr>
                    <a:noFill/>
                  </a:tcPr>
                </a:tc>
              </a:tr>
            </a:tbl>
          </a:graphicData>
        </a:graphic>
      </p:graphicFrame>
      <p:sp>
        <p:nvSpPr>
          <p:cNvPr id="26627" name="Text Box 25"/>
          <p:cNvSpPr txBox="1">
            <a:spLocks noChangeArrowheads="1"/>
          </p:cNvSpPr>
          <p:nvPr/>
        </p:nvSpPr>
        <p:spPr bwMode="auto">
          <a:xfrm>
            <a:off x="0" y="2133600"/>
            <a:ext cx="863600" cy="4359275"/>
          </a:xfrm>
          <a:prstGeom prst="rect">
            <a:avLst/>
          </a:prstGeom>
          <a:noFill/>
          <a:ln w="9525">
            <a:noFill/>
            <a:miter lim="800000"/>
            <a:headEnd/>
            <a:tailEnd/>
          </a:ln>
        </p:spPr>
        <p:txBody>
          <a:bodyPr>
            <a:spAutoFit/>
          </a:bodyPr>
          <a:lstStyle/>
          <a:p>
            <a:pPr>
              <a:spcBef>
                <a:spcPct val="50000"/>
              </a:spcBef>
            </a:pPr>
            <a:r>
              <a:rPr lang="ru-RU" sz="4000" b="1">
                <a:solidFill>
                  <a:schemeClr val="hlink"/>
                </a:solidFill>
              </a:rPr>
              <a:t>Л </a:t>
            </a:r>
            <a:r>
              <a:rPr lang="ru-RU" sz="4000" b="1">
                <a:solidFill>
                  <a:srgbClr val="FF3399"/>
                </a:solidFill>
              </a:rPr>
              <a:t>О</a:t>
            </a:r>
            <a:r>
              <a:rPr lang="ru-RU" sz="4000" b="1"/>
              <a:t> </a:t>
            </a:r>
            <a:r>
              <a:rPr lang="ru-RU" sz="4000" b="1">
                <a:solidFill>
                  <a:srgbClr val="33CC33"/>
                </a:solidFill>
              </a:rPr>
              <a:t>Г</a:t>
            </a:r>
            <a:r>
              <a:rPr lang="ru-RU" sz="4000" b="1"/>
              <a:t> </a:t>
            </a:r>
            <a:r>
              <a:rPr lang="ru-RU" sz="4000" b="1">
                <a:solidFill>
                  <a:srgbClr val="FF0000"/>
                </a:solidFill>
              </a:rPr>
              <a:t>О</a:t>
            </a:r>
            <a:r>
              <a:rPr lang="ru-RU" sz="4000" b="1"/>
              <a:t> </a:t>
            </a:r>
            <a:r>
              <a:rPr lang="ru-RU" sz="4000" b="1">
                <a:solidFill>
                  <a:srgbClr val="008000"/>
                </a:solidFill>
              </a:rPr>
              <a:t>П</a:t>
            </a:r>
            <a:r>
              <a:rPr lang="ru-RU" sz="4000" b="1"/>
              <a:t> </a:t>
            </a:r>
            <a:r>
              <a:rPr lang="ru-RU" sz="4000" b="1">
                <a:solidFill>
                  <a:srgbClr val="FF3399"/>
                </a:solidFill>
              </a:rPr>
              <a:t>Е</a:t>
            </a:r>
            <a:r>
              <a:rPr lang="ru-RU" sz="4000" b="1"/>
              <a:t> </a:t>
            </a:r>
            <a:r>
              <a:rPr lang="ru-RU" sz="4000" b="1">
                <a:solidFill>
                  <a:schemeClr val="accent2"/>
                </a:solidFill>
              </a:rPr>
              <a:t>Д</a:t>
            </a:r>
          </a:p>
        </p:txBody>
      </p:sp>
      <p:pic>
        <p:nvPicPr>
          <p:cNvPr id="26628" name="Picture 33" descr="карт-7"/>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4356100" y="1268413"/>
            <a:ext cx="4529138" cy="3074987"/>
          </a:xfrm>
          <a:prstGeom prst="rect">
            <a:avLst/>
          </a:prstGeom>
          <a:noFill/>
          <a:ln w="9525">
            <a:noFill/>
            <a:miter lim="800000"/>
            <a:headEnd/>
            <a:tailEnd/>
          </a:ln>
        </p:spPr>
      </p:pic>
      <p:sp>
        <p:nvSpPr>
          <p:cNvPr id="26629" name="Text Box 36"/>
          <p:cNvSpPr txBox="1">
            <a:spLocks noChangeArrowheads="1"/>
          </p:cNvSpPr>
          <p:nvPr/>
        </p:nvSpPr>
        <p:spPr bwMode="auto">
          <a:xfrm>
            <a:off x="611188" y="2133600"/>
            <a:ext cx="7632700" cy="4359275"/>
          </a:xfrm>
          <a:prstGeom prst="rect">
            <a:avLst/>
          </a:prstGeom>
          <a:noFill/>
          <a:ln w="9525">
            <a:noFill/>
            <a:miter lim="800000"/>
            <a:headEnd/>
            <a:tailEnd/>
          </a:ln>
        </p:spPr>
        <p:txBody>
          <a:bodyPr>
            <a:spAutoFit/>
          </a:bodyPr>
          <a:lstStyle/>
          <a:p>
            <a:r>
              <a:rPr lang="en-US" sz="4000"/>
              <a:t>- </a:t>
            </a:r>
            <a:r>
              <a:rPr lang="ru-RU" sz="4000"/>
              <a:t>любящий детей</a:t>
            </a:r>
          </a:p>
          <a:p>
            <a:r>
              <a:rPr lang="en-US" sz="4000"/>
              <a:t>-</a:t>
            </a:r>
            <a:r>
              <a:rPr lang="ru-RU" sz="4000"/>
              <a:t> образованный</a:t>
            </a:r>
          </a:p>
          <a:p>
            <a:r>
              <a:rPr lang="en-US" sz="4000"/>
              <a:t>- </a:t>
            </a:r>
            <a:r>
              <a:rPr lang="ru-RU" sz="4000"/>
              <a:t>грамотный</a:t>
            </a:r>
          </a:p>
          <a:p>
            <a:r>
              <a:rPr lang="en-US" sz="4000"/>
              <a:t>- </a:t>
            </a:r>
            <a:r>
              <a:rPr lang="ru-RU" sz="4000"/>
              <a:t>открытый</a:t>
            </a:r>
          </a:p>
          <a:p>
            <a:r>
              <a:rPr lang="en-US" sz="4000"/>
              <a:t>- </a:t>
            </a:r>
            <a:r>
              <a:rPr lang="ru-RU" sz="4000"/>
              <a:t>профессиональный</a:t>
            </a:r>
          </a:p>
          <a:p>
            <a:r>
              <a:rPr lang="en-US" sz="4000"/>
              <a:t>- </a:t>
            </a:r>
            <a:r>
              <a:rPr lang="ru-RU" sz="4000"/>
              <a:t>единственный для своего ученика</a:t>
            </a:r>
            <a:endParaRPr lang="en-US" sz="4000"/>
          </a:p>
          <a:p>
            <a:r>
              <a:rPr lang="en-US" sz="4000"/>
              <a:t>- </a:t>
            </a:r>
            <a:r>
              <a:rPr lang="ru-RU" sz="4000"/>
              <a:t>добрый……</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434" name="Group 2"/>
          <p:cNvGraphicFramePr>
            <a:graphicFrameLocks noGrp="1"/>
          </p:cNvGraphicFramePr>
          <p:nvPr>
            <p:ph sz="half" idx="1"/>
          </p:nvPr>
        </p:nvGraphicFramePr>
        <p:xfrm>
          <a:off x="0" y="0"/>
          <a:ext cx="5364163" cy="692150"/>
        </p:xfrm>
        <a:graphic>
          <a:graphicData uri="http://schemas.openxmlformats.org/drawingml/2006/table">
            <a:tbl>
              <a:tblPr/>
              <a:tblGrid>
                <a:gridCol w="5364163"/>
              </a:tblGrid>
              <a:tr h="6921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sz="3600" b="0" i="0" u="none" strike="noStrike" cap="none" normalizeH="0" baseline="0" smtClean="0">
                          <a:ln>
                            <a:noFill/>
                          </a:ln>
                          <a:solidFill>
                            <a:schemeClr val="tx1"/>
                          </a:solidFill>
                          <a:effectLst/>
                          <a:latin typeface="Times New Roman" pitchFamily="18" charset="0"/>
                          <a:cs typeface="Times New Roman" pitchFamily="18" charset="0"/>
                        </a:rPr>
                        <a:t> </a:t>
                      </a:r>
                      <a:r>
                        <a:rPr kumimoji="0" lang="ru-RU" sz="3600" b="1" i="0" u="none" strike="noStrike" cap="none" normalizeH="0" baseline="0" smtClean="0">
                          <a:ln>
                            <a:noFill/>
                          </a:ln>
                          <a:solidFill>
                            <a:srgbClr val="FF0000"/>
                          </a:solidFill>
                          <a:effectLst/>
                          <a:latin typeface="Times New Roman" pitchFamily="18" charset="0"/>
                          <a:cs typeface="Times New Roman" pitchFamily="18" charset="0"/>
                        </a:rPr>
                        <a:t>Какой он</a:t>
                      </a:r>
                      <a:r>
                        <a:rPr kumimoji="0" lang="ru-RU" sz="3600" b="1" i="0" u="none" strike="noStrike" cap="none" normalizeH="0" baseline="0" smtClean="0">
                          <a:ln>
                            <a:noFill/>
                          </a:ln>
                          <a:solidFill>
                            <a:schemeClr val="tx1"/>
                          </a:solidFill>
                          <a:effectLst/>
                          <a:latin typeface="Times New Roman" pitchFamily="18" charset="0"/>
                          <a:cs typeface="Times New Roman" pitchFamily="18" charset="0"/>
                        </a:rPr>
                        <a:t> –</a:t>
                      </a:r>
                      <a:r>
                        <a:rPr kumimoji="0" lang="en-US" sz="3600" b="1" i="0" u="none" strike="noStrike" cap="none" normalizeH="0" baseline="0" smtClean="0">
                          <a:ln>
                            <a:noFill/>
                          </a:ln>
                          <a:solidFill>
                            <a:schemeClr val="tx1"/>
                          </a:solidFill>
                          <a:effectLst/>
                          <a:latin typeface="Times New Roman" pitchFamily="18" charset="0"/>
                          <a:cs typeface="Times New Roman" pitchFamily="18" charset="0"/>
                        </a:rPr>
                        <a:t> </a:t>
                      </a:r>
                      <a:r>
                        <a:rPr kumimoji="0" lang="ru-RU" sz="3600" b="1" i="0" u="none" strike="noStrike" cap="none" normalizeH="0" baseline="0" smtClean="0">
                          <a:ln>
                            <a:noFill/>
                          </a:ln>
                          <a:solidFill>
                            <a:schemeClr val="tx1"/>
                          </a:solidFill>
                          <a:effectLst/>
                          <a:latin typeface="Times New Roman" pitchFamily="18" charset="0"/>
                          <a:cs typeface="Times New Roman" pitchFamily="18" charset="0"/>
                        </a:rPr>
                        <a:t>ЛОГОПЕД ?</a:t>
                      </a:r>
                    </a:p>
                  </a:txBody>
                  <a:tcPr horzOverflow="overflow">
                    <a:lnL cap="flat">
                      <a:noFill/>
                    </a:lnL>
                    <a:lnR cap="flat">
                      <a:noFill/>
                    </a:lnR>
                    <a:lnT cap="flat">
                      <a:noFill/>
                    </a:lnT>
                    <a:lnB cap="flat">
                      <a:noFill/>
                    </a:lnB>
                    <a:lnTlToBr>
                      <a:noFill/>
                    </a:lnTlToBr>
                    <a:lnBlToTr>
                      <a:noFill/>
                    </a:lnBlToTr>
                    <a:noFill/>
                  </a:tcPr>
                </a:tc>
              </a:tr>
            </a:tbl>
          </a:graphicData>
        </a:graphic>
      </p:graphicFrame>
      <p:sp>
        <p:nvSpPr>
          <p:cNvPr id="27651" name="Text Box 8"/>
          <p:cNvSpPr txBox="1">
            <a:spLocks noChangeArrowheads="1"/>
          </p:cNvSpPr>
          <p:nvPr/>
        </p:nvSpPr>
        <p:spPr bwMode="auto">
          <a:xfrm>
            <a:off x="0" y="2133600"/>
            <a:ext cx="863600" cy="4359275"/>
          </a:xfrm>
          <a:prstGeom prst="rect">
            <a:avLst/>
          </a:prstGeom>
          <a:noFill/>
          <a:ln w="9525">
            <a:noFill/>
            <a:miter lim="800000"/>
            <a:headEnd/>
            <a:tailEnd/>
          </a:ln>
        </p:spPr>
        <p:txBody>
          <a:bodyPr>
            <a:spAutoFit/>
          </a:bodyPr>
          <a:lstStyle/>
          <a:p>
            <a:pPr>
              <a:spcBef>
                <a:spcPct val="50000"/>
              </a:spcBef>
            </a:pPr>
            <a:r>
              <a:rPr lang="ru-RU" sz="4000" b="1">
                <a:solidFill>
                  <a:schemeClr val="hlink"/>
                </a:solidFill>
              </a:rPr>
              <a:t>Л </a:t>
            </a:r>
            <a:r>
              <a:rPr lang="ru-RU" sz="4000" b="1">
                <a:solidFill>
                  <a:srgbClr val="FF3399"/>
                </a:solidFill>
              </a:rPr>
              <a:t>О</a:t>
            </a:r>
            <a:r>
              <a:rPr lang="ru-RU" sz="4000" b="1"/>
              <a:t> </a:t>
            </a:r>
            <a:r>
              <a:rPr lang="ru-RU" sz="4000" b="1">
                <a:solidFill>
                  <a:srgbClr val="33CC33"/>
                </a:solidFill>
              </a:rPr>
              <a:t>Г</a:t>
            </a:r>
            <a:r>
              <a:rPr lang="ru-RU" sz="4000" b="1"/>
              <a:t> </a:t>
            </a:r>
            <a:r>
              <a:rPr lang="ru-RU" sz="4000" b="1">
                <a:solidFill>
                  <a:srgbClr val="FF0000"/>
                </a:solidFill>
              </a:rPr>
              <a:t>О</a:t>
            </a:r>
            <a:r>
              <a:rPr lang="ru-RU" sz="4000" b="1"/>
              <a:t> </a:t>
            </a:r>
            <a:r>
              <a:rPr lang="ru-RU" sz="4000" b="1">
                <a:solidFill>
                  <a:srgbClr val="008000"/>
                </a:solidFill>
              </a:rPr>
              <a:t>П</a:t>
            </a:r>
            <a:r>
              <a:rPr lang="ru-RU" sz="4000" b="1"/>
              <a:t> </a:t>
            </a:r>
            <a:r>
              <a:rPr lang="ru-RU" sz="4000" b="1">
                <a:solidFill>
                  <a:srgbClr val="FF3399"/>
                </a:solidFill>
              </a:rPr>
              <a:t>Е</a:t>
            </a:r>
            <a:r>
              <a:rPr lang="ru-RU" sz="4000" b="1"/>
              <a:t> </a:t>
            </a:r>
            <a:r>
              <a:rPr lang="ru-RU" sz="4000" b="1">
                <a:solidFill>
                  <a:schemeClr val="accent2"/>
                </a:solidFill>
              </a:rPr>
              <a:t>Д</a:t>
            </a:r>
          </a:p>
        </p:txBody>
      </p:sp>
      <p:pic>
        <p:nvPicPr>
          <p:cNvPr id="27652" name="Picture 9" descr="карт-7"/>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4356100" y="1268413"/>
            <a:ext cx="4529138" cy="3074987"/>
          </a:xfrm>
          <a:prstGeom prst="rect">
            <a:avLst/>
          </a:prstGeom>
          <a:noFill/>
          <a:ln w="9525">
            <a:noFill/>
            <a:miter lim="800000"/>
            <a:headEnd/>
            <a:tailEnd/>
          </a:ln>
        </p:spPr>
      </p:pic>
      <p:sp>
        <p:nvSpPr>
          <p:cNvPr id="27653" name="Text Box 10"/>
          <p:cNvSpPr txBox="1">
            <a:spLocks noChangeArrowheads="1"/>
          </p:cNvSpPr>
          <p:nvPr/>
        </p:nvSpPr>
        <p:spPr bwMode="auto">
          <a:xfrm>
            <a:off x="611188" y="2133600"/>
            <a:ext cx="7632700" cy="4359275"/>
          </a:xfrm>
          <a:prstGeom prst="rect">
            <a:avLst/>
          </a:prstGeom>
          <a:noFill/>
          <a:ln w="9525">
            <a:noFill/>
            <a:miter lim="800000"/>
            <a:headEnd/>
            <a:tailEnd/>
          </a:ln>
        </p:spPr>
        <p:txBody>
          <a:bodyPr>
            <a:spAutoFit/>
          </a:bodyPr>
          <a:lstStyle/>
          <a:p>
            <a:r>
              <a:rPr lang="en-US" sz="4000"/>
              <a:t>- </a:t>
            </a:r>
            <a:r>
              <a:rPr lang="ru-RU" sz="4000"/>
              <a:t>любящий детей</a:t>
            </a:r>
          </a:p>
          <a:p>
            <a:r>
              <a:rPr lang="en-US" sz="4000"/>
              <a:t>-</a:t>
            </a:r>
            <a:r>
              <a:rPr lang="ru-RU" sz="4000"/>
              <a:t> образованный</a:t>
            </a:r>
          </a:p>
          <a:p>
            <a:r>
              <a:rPr lang="en-US" sz="4000"/>
              <a:t>- </a:t>
            </a:r>
            <a:r>
              <a:rPr lang="ru-RU" sz="4000"/>
              <a:t>грамотный</a:t>
            </a:r>
          </a:p>
          <a:p>
            <a:r>
              <a:rPr lang="en-US" sz="4000"/>
              <a:t>- </a:t>
            </a:r>
            <a:r>
              <a:rPr lang="ru-RU" sz="4000"/>
              <a:t>открытый</a:t>
            </a:r>
          </a:p>
          <a:p>
            <a:r>
              <a:rPr lang="en-US" sz="4000"/>
              <a:t>- </a:t>
            </a:r>
            <a:r>
              <a:rPr lang="ru-RU" sz="4000"/>
              <a:t>профессиональный</a:t>
            </a:r>
          </a:p>
          <a:p>
            <a:r>
              <a:rPr lang="en-US" sz="4000"/>
              <a:t>- </a:t>
            </a:r>
            <a:r>
              <a:rPr lang="ru-RU" sz="4000"/>
              <a:t>единственный для своего ученика</a:t>
            </a:r>
            <a:endParaRPr lang="en-US" sz="4000"/>
          </a:p>
          <a:p>
            <a:r>
              <a:rPr lang="en-US" sz="4000"/>
              <a:t>- </a:t>
            </a:r>
            <a:r>
              <a:rPr lang="ru-RU" sz="4000"/>
              <a:t>добрый……</a:t>
            </a:r>
          </a:p>
        </p:txBody>
      </p:sp>
      <p:pic>
        <p:nvPicPr>
          <p:cNvPr id="18446" name="Доброта.mp3">
            <a:hlinkClick r:id="" action="ppaction://media"/>
          </p:cNvPr>
          <p:cNvPicPr>
            <a:picLocks noRot="1" noChangeAspect="1" noChangeArrowheads="1"/>
          </p:cNvPicPr>
          <p:nvPr>
            <a:audioFile r:link="rId1"/>
          </p:nvPr>
        </p:nvPicPr>
        <p:blipFill>
          <a:blip r:embed="rId4"/>
          <a:srcRect/>
          <a:stretch>
            <a:fillRect/>
          </a:stretch>
        </p:blipFill>
        <p:spPr bwMode="auto">
          <a:xfrm>
            <a:off x="4419600" y="3276600"/>
            <a:ext cx="304800" cy="304800"/>
          </a:xfrm>
          <a:prstGeom prst="rect">
            <a:avLst/>
          </a:prstGeom>
          <a:noFill/>
          <a:ln w="9525">
            <a:noFill/>
            <a:miter lim="800000"/>
            <a:headEnd/>
            <a:tailEnd/>
          </a:ln>
        </p:spPr>
      </p:pic>
      <p:sp>
        <p:nvSpPr>
          <p:cNvPr id="27655" name="Rectangle 15"/>
          <p:cNvSpPr>
            <a:spLocks noGrp="1" noChangeArrowheads="1"/>
          </p:cNvSpPr>
          <p:nvPr>
            <p:ph sz="half" idx="2"/>
          </p:nvPr>
        </p:nvSpPr>
        <p:spPr/>
        <p:txBody>
          <a:bodyPr/>
          <a:lstStyle/>
          <a:p>
            <a:pPr eaLnBrk="1" hangingPunct="1"/>
            <a:endParaRPr lang="ru-RU"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28604" fill="hold"/>
                                        <p:tgtEl>
                                          <p:spTgt spid="1844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18446"/>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0">
          <a:gsLst>
            <a:gs pos="0">
              <a:srgbClr val="66FF99"/>
            </a:gs>
            <a:gs pos="50000">
              <a:srgbClr val="CCECFF"/>
            </a:gs>
            <a:gs pos="100000">
              <a:srgbClr val="66FF99"/>
            </a:gs>
          </a:gsLst>
          <a:lin ang="5400000" scaled="1"/>
        </a:gradFill>
        <a:effectLst/>
      </p:bgPr>
    </p:bg>
    <p:spTree>
      <p:nvGrpSpPr>
        <p:cNvPr id="1" name=""/>
        <p:cNvGrpSpPr/>
        <p:nvPr/>
      </p:nvGrpSpPr>
      <p:grpSpPr>
        <a:xfrm>
          <a:off x="0" y="0"/>
          <a:ext cx="0" cy="0"/>
          <a:chOff x="0" y="0"/>
          <a:chExt cx="0" cy="0"/>
        </a:xfrm>
      </p:grpSpPr>
      <p:pic>
        <p:nvPicPr>
          <p:cNvPr id="14338" name="Picture 4" descr="Логопеды 2 курс"/>
          <p:cNvPicPr>
            <a:picLocks noChangeAspect="1" noChangeArrowheads="1"/>
          </p:cNvPicPr>
          <p:nvPr/>
        </p:nvPicPr>
        <p:blipFill>
          <a:blip r:embed="rId2">
            <a:clrChange>
              <a:clrFrom>
                <a:srgbClr val="A2D8DA"/>
              </a:clrFrom>
              <a:clrTo>
                <a:srgbClr val="A2D8DA">
                  <a:alpha val="0"/>
                </a:srgbClr>
              </a:clrTo>
            </a:clrChange>
          </a:blip>
          <a:srcRect/>
          <a:stretch>
            <a:fillRect/>
          </a:stretch>
        </p:blipFill>
        <p:spPr bwMode="auto">
          <a:xfrm>
            <a:off x="5219700" y="1125538"/>
            <a:ext cx="3924300" cy="3924300"/>
          </a:xfrm>
          <a:prstGeom prst="rect">
            <a:avLst/>
          </a:prstGeom>
          <a:noFill/>
          <a:ln w="9525">
            <a:noFill/>
            <a:miter lim="800000"/>
            <a:headEnd/>
            <a:tailEnd/>
          </a:ln>
        </p:spPr>
      </p:pic>
      <p:sp>
        <p:nvSpPr>
          <p:cNvPr id="14339" name="Text Box 2"/>
          <p:cNvSpPr txBox="1">
            <a:spLocks noChangeArrowheads="1"/>
          </p:cNvSpPr>
          <p:nvPr/>
        </p:nvSpPr>
        <p:spPr bwMode="auto">
          <a:xfrm>
            <a:off x="214313" y="1000125"/>
            <a:ext cx="5400675" cy="5448300"/>
          </a:xfrm>
          <a:prstGeom prst="rect">
            <a:avLst/>
          </a:prstGeom>
          <a:noFill/>
          <a:ln w="9525">
            <a:noFill/>
            <a:miter lim="800000"/>
            <a:headEnd/>
            <a:tailEnd/>
          </a:ln>
        </p:spPr>
        <p:txBody>
          <a:bodyPr>
            <a:spAutoFit/>
          </a:bodyPr>
          <a:lstStyle/>
          <a:p>
            <a:pPr marL="342900" indent="-342900" algn="ctr"/>
            <a:r>
              <a:rPr lang="ru-RU" sz="3200" b="1">
                <a:latin typeface="Times New Roman" pitchFamily="18" charset="0"/>
                <a:cs typeface="Times New Roman" pitchFamily="18" charset="0"/>
              </a:rPr>
              <a:t>Цель деловой игры:</a:t>
            </a:r>
          </a:p>
          <a:p>
            <a:pPr marL="342900" indent="-342900"/>
            <a:endParaRPr lang="ru-RU" sz="3200" b="1">
              <a:latin typeface="Times New Roman" pitchFamily="18" charset="0"/>
              <a:cs typeface="Times New Roman" pitchFamily="18" charset="0"/>
            </a:endParaRPr>
          </a:p>
          <a:p>
            <a:pPr marL="342900" indent="-342900" algn="just">
              <a:buFontTx/>
              <a:buAutoNum type="arabicPeriod"/>
            </a:pPr>
            <a:r>
              <a:rPr lang="ru-RU" sz="2400">
                <a:latin typeface="Times New Roman" pitchFamily="18" charset="0"/>
                <a:cs typeface="Times New Roman" pitchFamily="18" charset="0"/>
              </a:rPr>
              <a:t>Повышение творческой активности учителей-логопедов ДОУ. </a:t>
            </a:r>
          </a:p>
          <a:p>
            <a:pPr marL="342900" indent="-342900" algn="just">
              <a:buFontTx/>
              <a:buAutoNum type="arabicPeriod"/>
            </a:pPr>
            <a:endParaRPr lang="ru-RU" sz="2400">
              <a:latin typeface="Times New Roman" pitchFamily="18" charset="0"/>
              <a:cs typeface="Times New Roman" pitchFamily="18" charset="0"/>
            </a:endParaRPr>
          </a:p>
          <a:p>
            <a:pPr marL="342900" indent="-342900" algn="just">
              <a:buFontTx/>
              <a:buAutoNum type="arabicPeriod"/>
            </a:pPr>
            <a:r>
              <a:rPr lang="ru-RU" sz="2400">
                <a:latin typeface="Times New Roman" pitchFamily="18" charset="0"/>
                <a:cs typeface="Times New Roman" pitchFamily="18" charset="0"/>
              </a:rPr>
              <a:t>Совершенствование навыка работы в команде, умения коллективно находить решения поставленных задач, применяя профессиональные знаний и умения.</a:t>
            </a:r>
          </a:p>
          <a:p>
            <a:pPr marL="342900" indent="-342900" algn="just">
              <a:buFontTx/>
              <a:buAutoNum type="arabicPeriod"/>
            </a:pPr>
            <a:endParaRPr lang="ru-RU" sz="2400" b="1">
              <a:latin typeface="Times New Roman" pitchFamily="18" charset="0"/>
              <a:cs typeface="Times New Roman" pitchFamily="18" charset="0"/>
            </a:endParaRPr>
          </a:p>
          <a:p>
            <a:pPr marL="342900" indent="-342900" algn="just">
              <a:buFontTx/>
              <a:buAutoNum type="arabicPeriod"/>
            </a:pPr>
            <a:r>
              <a:rPr lang="ru-RU" sz="2400">
                <a:latin typeface="Times New Roman" pitchFamily="18" charset="0"/>
                <a:cs typeface="Times New Roman" pitchFamily="18" charset="0"/>
              </a:rPr>
              <a:t>Повышение компетентности, творческого потенциала учителей-логопедов ДОУ.</a:t>
            </a:r>
          </a:p>
        </p:txBody>
      </p:sp>
      <p:sp>
        <p:nvSpPr>
          <p:cNvPr id="14340" name="Text Box 5"/>
          <p:cNvSpPr txBox="1">
            <a:spLocks noChangeArrowheads="1"/>
          </p:cNvSpPr>
          <p:nvPr/>
        </p:nvSpPr>
        <p:spPr bwMode="auto">
          <a:xfrm>
            <a:off x="3382963" y="285750"/>
            <a:ext cx="5761037" cy="1190625"/>
          </a:xfrm>
          <a:prstGeom prst="rect">
            <a:avLst/>
          </a:prstGeom>
          <a:noFill/>
          <a:ln w="9525">
            <a:noFill/>
            <a:miter lim="800000"/>
            <a:headEnd/>
            <a:tailEnd/>
          </a:ln>
        </p:spPr>
        <p:txBody>
          <a:bodyPr>
            <a:spAutoFit/>
          </a:bodyPr>
          <a:lstStyle/>
          <a:p>
            <a:pPr algn="r"/>
            <a:r>
              <a:rPr lang="ru-RU" b="1" i="1">
                <a:latin typeface="Arial" charset="0"/>
              </a:rPr>
              <a:t>«Только творческий педагог может развить творческое начало в ребенке» </a:t>
            </a:r>
          </a:p>
          <a:p>
            <a:pPr algn="r"/>
            <a:endParaRPr lang="ru-RU" b="1" i="1">
              <a:latin typeface="Arial" charset="0"/>
            </a:endParaRPr>
          </a:p>
          <a:p>
            <a:pPr algn="r"/>
            <a:r>
              <a:rPr lang="ru-RU" b="1" i="1">
                <a:latin typeface="Arial" charset="0"/>
              </a:rPr>
              <a:t>В. А. Сухомлинский</a:t>
            </a:r>
            <a:endParaRPr lang="ru-RU" b="1">
              <a:latin typeface="Arial"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1" name="Picture 24" descr="imgpreview?key=5970a494e2242be7&amp;mb=imgdb_preview_722"/>
          <p:cNvPicPr>
            <a:picLocks noChangeAspect="1" noChangeArrowheads="1"/>
          </p:cNvPicPr>
          <p:nvPr/>
        </p:nvPicPr>
        <p:blipFill>
          <a:blip r:embed="rId2"/>
          <a:srcRect/>
          <a:stretch>
            <a:fillRect/>
          </a:stretch>
        </p:blipFill>
        <p:spPr bwMode="auto">
          <a:xfrm>
            <a:off x="0" y="0"/>
            <a:ext cx="4427538" cy="3357563"/>
          </a:xfrm>
          <a:prstGeom prst="rect">
            <a:avLst/>
          </a:prstGeom>
          <a:noFill/>
          <a:ln w="9525">
            <a:noFill/>
            <a:miter lim="800000"/>
            <a:headEnd/>
            <a:tailEnd/>
          </a:ln>
        </p:spPr>
      </p:pic>
      <p:graphicFrame>
        <p:nvGraphicFramePr>
          <p:cNvPr id="10275" name="Group 35"/>
          <p:cNvGraphicFramePr>
            <a:graphicFrameLocks noGrp="1"/>
          </p:cNvGraphicFramePr>
          <p:nvPr/>
        </p:nvGraphicFramePr>
        <p:xfrm>
          <a:off x="4716463" y="620713"/>
          <a:ext cx="3925887" cy="1311275"/>
        </p:xfrm>
        <a:graphic>
          <a:graphicData uri="http://schemas.openxmlformats.org/drawingml/2006/table">
            <a:tbl>
              <a:tblPr/>
              <a:tblGrid>
                <a:gridCol w="3925887"/>
              </a:tblGrid>
              <a:tr h="64928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4000" b="1" i="0" u="none" strike="noStrike" cap="none" normalizeH="0" baseline="0" smtClean="0">
                          <a:ln>
                            <a:noFill/>
                          </a:ln>
                          <a:solidFill>
                            <a:srgbClr val="33CC33"/>
                          </a:solidFill>
                          <a:effectLst/>
                          <a:latin typeface="Times New Roman" pitchFamily="18" charset="0"/>
                          <a:cs typeface="Times New Roman" pitchFamily="18" charset="0"/>
                        </a:rPr>
                        <a:t>I</a:t>
                      </a:r>
                      <a:r>
                        <a:rPr kumimoji="0" lang="ru-RU" sz="4000" b="1" i="0" u="none" strike="noStrike" cap="none" normalizeH="0" baseline="0" smtClean="0">
                          <a:ln>
                            <a:noFill/>
                          </a:ln>
                          <a:solidFill>
                            <a:srgbClr val="33CC33"/>
                          </a:solidFill>
                          <a:effectLst/>
                          <a:latin typeface="Times New Roman" pitchFamily="18" charset="0"/>
                          <a:cs typeface="Times New Roman" pitchFamily="18" charset="0"/>
                        </a:rPr>
                        <a:t>.  Разминка «Эрудит»</a:t>
                      </a:r>
                    </a:p>
                  </a:txBody>
                  <a:tcPr horzOverflow="overflow">
                    <a:lnL cap="flat">
                      <a:noFill/>
                    </a:lnL>
                    <a:lnR cap="flat">
                      <a:noFill/>
                    </a:lnR>
                    <a:lnT cap="flat">
                      <a:noFill/>
                    </a:lnT>
                    <a:lnB cap="flat">
                      <a:noFill/>
                    </a:lnB>
                    <a:lnTlToBr>
                      <a:noFill/>
                    </a:lnTlToBr>
                    <a:lnBlToTr>
                      <a:noFill/>
                    </a:lnBlToTr>
                    <a:noFill/>
                  </a:tcPr>
                </a:tc>
              </a:tr>
            </a:tbl>
          </a:graphicData>
        </a:graphic>
      </p:graphicFrame>
      <p:graphicFrame>
        <p:nvGraphicFramePr>
          <p:cNvPr id="10273" name="Group 33"/>
          <p:cNvGraphicFramePr>
            <a:graphicFrameLocks noGrp="1"/>
          </p:cNvGraphicFramePr>
          <p:nvPr/>
        </p:nvGraphicFramePr>
        <p:xfrm>
          <a:off x="539750" y="3644900"/>
          <a:ext cx="7561263" cy="2487613"/>
        </p:xfrm>
        <a:graphic>
          <a:graphicData uri="http://schemas.openxmlformats.org/drawingml/2006/table">
            <a:tbl>
              <a:tblPr/>
              <a:tblGrid>
                <a:gridCol w="7561263"/>
              </a:tblGrid>
              <a:tr h="5762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sz="3600" b="1" i="1" u="none" strike="noStrike" cap="none" normalizeH="0" baseline="0" smtClean="0">
                          <a:ln>
                            <a:noFill/>
                          </a:ln>
                          <a:solidFill>
                            <a:schemeClr val="tx1"/>
                          </a:solidFill>
                          <a:effectLst/>
                          <a:latin typeface="Times New Roman" pitchFamily="18" charset="0"/>
                          <a:cs typeface="Times New Roman" pitchFamily="18" charset="0"/>
                        </a:rPr>
                        <a:t>1 задание:</a:t>
                      </a:r>
                      <a:r>
                        <a:rPr kumimoji="0" lang="ru-RU" sz="3600" b="1" i="0" u="none" strike="noStrike" cap="none" normalizeH="0" baseline="0" smtClean="0">
                          <a:ln>
                            <a:noFill/>
                          </a:ln>
                          <a:solidFill>
                            <a:schemeClr val="tx1"/>
                          </a:solidFill>
                          <a:effectLst/>
                          <a:latin typeface="Times New Roman" pitchFamily="18" charset="0"/>
                          <a:cs typeface="Times New Roman" pitchFamily="18" charset="0"/>
                        </a:rPr>
                        <a:t> </a:t>
                      </a:r>
                      <a:r>
                        <a:rPr kumimoji="0" lang="ru-RU" sz="3600" b="1" i="0" u="none" strike="noStrike" cap="none" normalizeH="0" baseline="0" smtClean="0">
                          <a:ln>
                            <a:noFill/>
                          </a:ln>
                          <a:solidFill>
                            <a:srgbClr val="FF0000"/>
                          </a:solidFill>
                          <a:effectLst/>
                          <a:latin typeface="Times New Roman" pitchFamily="18" charset="0"/>
                          <a:cs typeface="Times New Roman" pitchFamily="18" charset="0"/>
                        </a:rPr>
                        <a:t>«Вопрос- ответ»</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ru-RU" sz="3600" b="1" i="0" u="none" strike="noStrike" cap="none" normalizeH="0" baseline="0" smtClean="0">
                        <a:ln>
                          <a:noFill/>
                        </a:ln>
                        <a:solidFill>
                          <a:srgbClr val="FF0000"/>
                        </a:solidFill>
                        <a:effectLst/>
                        <a:latin typeface="Times New Roman" pitchFamily="18" charset="0"/>
                        <a:cs typeface="Times New Roman" pitchFamily="18" charset="0"/>
                      </a:endParaRPr>
                    </a:p>
                  </a:txBody>
                  <a:tcPr horzOverflow="overflow">
                    <a:lnL cap="flat">
                      <a:noFill/>
                    </a:lnL>
                    <a:lnR cap="flat">
                      <a:noFill/>
                    </a:lnR>
                    <a:lnT cap="flat">
                      <a:noFill/>
                    </a:lnT>
                    <a:lnB>
                      <a:noFill/>
                    </a:lnB>
                    <a:lnTlToBr>
                      <a:noFill/>
                    </a:lnTlToBr>
                    <a:lnBlToTr>
                      <a:noFill/>
                    </a:lnBlToTr>
                    <a:noFill/>
                  </a:tcPr>
                </a:tc>
              </a:tr>
              <a:tr h="2159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sz="3600" b="1" i="1" u="none" strike="noStrike" cap="none" normalizeH="0" baseline="0" smtClean="0">
                          <a:ln>
                            <a:noFill/>
                          </a:ln>
                          <a:solidFill>
                            <a:schemeClr val="tx1"/>
                          </a:solidFill>
                          <a:effectLst/>
                          <a:latin typeface="Times New Roman" pitchFamily="18" charset="0"/>
                          <a:cs typeface="Times New Roman" pitchFamily="18" charset="0"/>
                        </a:rPr>
                        <a:t>2 задание :</a:t>
                      </a:r>
                      <a:r>
                        <a:rPr kumimoji="0" lang="ru-RU" sz="3600" b="1" i="0" u="none" strike="noStrike" cap="none" normalizeH="0" baseline="0" smtClean="0">
                          <a:ln>
                            <a:noFill/>
                          </a:ln>
                          <a:solidFill>
                            <a:schemeClr val="tx1"/>
                          </a:solidFill>
                          <a:effectLst/>
                          <a:latin typeface="Times New Roman" pitchFamily="18" charset="0"/>
                          <a:cs typeface="Times New Roman" pitchFamily="18" charset="0"/>
                        </a:rPr>
                        <a:t> </a:t>
                      </a:r>
                      <a:r>
                        <a:rPr kumimoji="0" lang="ru-RU" sz="3600" b="1" i="0" u="none" strike="noStrike" cap="none" normalizeH="0" baseline="0" smtClean="0">
                          <a:ln>
                            <a:noFill/>
                          </a:ln>
                          <a:solidFill>
                            <a:schemeClr val="accent2"/>
                          </a:solidFill>
                          <a:effectLst/>
                          <a:latin typeface="Times New Roman" pitchFamily="18" charset="0"/>
                          <a:cs typeface="Times New Roman" pitchFamily="18" charset="0"/>
                        </a:rPr>
                        <a:t>«Замените предложение пословицей»</a:t>
                      </a:r>
                    </a:p>
                  </a:txBody>
                  <a:tcPr horzOverflow="overflow">
                    <a:lnL cap="flat">
                      <a:noFill/>
                    </a:lnL>
                    <a:lnR cap="flat">
                      <a:noFill/>
                    </a:lnR>
                    <a:lnT>
                      <a:noFill/>
                    </a:lnT>
                    <a:lnB cap="flat">
                      <a:noFill/>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215" name="Group 23"/>
          <p:cNvGraphicFramePr>
            <a:graphicFrameLocks noGrp="1"/>
          </p:cNvGraphicFramePr>
          <p:nvPr/>
        </p:nvGraphicFramePr>
        <p:xfrm>
          <a:off x="468313" y="188913"/>
          <a:ext cx="8353425" cy="639762"/>
        </p:xfrm>
        <a:graphic>
          <a:graphicData uri="http://schemas.openxmlformats.org/drawingml/2006/table">
            <a:tbl>
              <a:tblPr/>
              <a:tblGrid>
                <a:gridCol w="8353425"/>
              </a:tblGrid>
              <a:tr h="3587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3600" b="0" i="0" u="none" strike="noStrike" cap="none" normalizeH="0" baseline="0" smtClean="0">
                          <a:ln>
                            <a:noFill/>
                          </a:ln>
                          <a:solidFill>
                            <a:schemeClr val="tx1"/>
                          </a:solidFill>
                          <a:effectLst/>
                          <a:latin typeface="Times New Roman" pitchFamily="18" charset="0"/>
                          <a:cs typeface="Times New Roman" pitchFamily="18" charset="0"/>
                        </a:rPr>
                        <a:t>II</a:t>
                      </a:r>
                      <a:r>
                        <a:rPr kumimoji="0" lang="ru-RU" sz="3600" b="0" i="0" u="none" strike="noStrike" cap="none" normalizeH="0" baseline="0" smtClean="0">
                          <a:ln>
                            <a:noFill/>
                          </a:ln>
                          <a:solidFill>
                            <a:schemeClr val="tx1"/>
                          </a:solidFill>
                          <a:effectLst/>
                          <a:latin typeface="Times New Roman" pitchFamily="18" charset="0"/>
                          <a:cs typeface="Times New Roman" pitchFamily="18" charset="0"/>
                        </a:rPr>
                        <a:t>.   </a:t>
                      </a:r>
                      <a:r>
                        <a:rPr kumimoji="0" lang="ru-RU" sz="3600" b="1" i="0" u="none" strike="noStrike" cap="none" normalizeH="0" baseline="0" smtClean="0">
                          <a:ln>
                            <a:noFill/>
                          </a:ln>
                          <a:solidFill>
                            <a:srgbClr val="FF0000"/>
                          </a:solidFill>
                          <a:effectLst/>
                          <a:latin typeface="Times New Roman" pitchFamily="18" charset="0"/>
                          <a:cs typeface="Times New Roman" pitchFamily="18" charset="0"/>
                        </a:rPr>
                        <a:t>«Конкурс</a:t>
                      </a:r>
                      <a:r>
                        <a:rPr kumimoji="0" lang="ru-RU" sz="3600" b="0" i="0" u="none" strike="noStrike" cap="none" normalizeH="0" baseline="0" smtClean="0">
                          <a:ln>
                            <a:noFill/>
                          </a:ln>
                          <a:solidFill>
                            <a:srgbClr val="FF0000"/>
                          </a:solidFill>
                          <a:effectLst/>
                          <a:latin typeface="Times New Roman" pitchFamily="18" charset="0"/>
                          <a:cs typeface="Times New Roman" pitchFamily="18" charset="0"/>
                        </a:rPr>
                        <a:t>  </a:t>
                      </a:r>
                      <a:r>
                        <a:rPr kumimoji="0" lang="ru-RU" sz="3600" b="1" i="0" u="none" strike="noStrike" cap="none" normalizeH="0" baseline="0" smtClean="0">
                          <a:ln>
                            <a:noFill/>
                          </a:ln>
                          <a:solidFill>
                            <a:srgbClr val="FF0000"/>
                          </a:solidFill>
                          <a:effectLst/>
                          <a:latin typeface="Times New Roman" pitchFamily="18" charset="0"/>
                          <a:cs typeface="Times New Roman" pitchFamily="18" charset="0"/>
                        </a:rPr>
                        <a:t>профессиональный»</a:t>
                      </a:r>
                      <a:r>
                        <a:rPr kumimoji="0" lang="ru-RU" sz="3600" b="0" i="0" u="none" strike="noStrike" cap="none" normalizeH="0" baseline="0" smtClean="0">
                          <a:ln>
                            <a:noFill/>
                          </a:ln>
                          <a:solidFill>
                            <a:srgbClr val="FF0000"/>
                          </a:solidFill>
                          <a:effectLst/>
                          <a:latin typeface="Times New Roman" pitchFamily="18" charset="0"/>
                          <a:cs typeface="Times New Roman" pitchFamily="18" charset="0"/>
                        </a:rPr>
                        <a:t> </a:t>
                      </a:r>
                    </a:p>
                  </a:txBody>
                  <a:tcPr horzOverflow="overflow">
                    <a:lnL cap="flat">
                      <a:noFill/>
                    </a:lnL>
                    <a:lnR cap="flat">
                      <a:noFill/>
                    </a:lnR>
                    <a:lnT cap="flat">
                      <a:noFill/>
                    </a:lnT>
                    <a:lnB cap="flat">
                      <a:noFill/>
                    </a:lnB>
                    <a:lnTlToBr>
                      <a:noFill/>
                    </a:lnTlToBr>
                    <a:lnBlToTr>
                      <a:noFill/>
                    </a:lnBlToTr>
                    <a:noFill/>
                  </a:tcPr>
                </a:tc>
              </a:tr>
            </a:tbl>
          </a:graphicData>
        </a:graphic>
      </p:graphicFrame>
      <p:graphicFrame>
        <p:nvGraphicFramePr>
          <p:cNvPr id="8217" name="Group 25"/>
          <p:cNvGraphicFramePr>
            <a:graphicFrameLocks noGrp="1"/>
          </p:cNvGraphicFramePr>
          <p:nvPr/>
        </p:nvGraphicFramePr>
        <p:xfrm>
          <a:off x="395288" y="836613"/>
          <a:ext cx="8424862" cy="5543550"/>
        </p:xfrm>
        <a:graphic>
          <a:graphicData uri="http://schemas.openxmlformats.org/drawingml/2006/table">
            <a:tbl>
              <a:tblPr/>
              <a:tblGrid>
                <a:gridCol w="8424862"/>
              </a:tblGrid>
              <a:tr h="55435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sz="3200" b="1" i="0" u="sng" strike="noStrike" cap="none" normalizeH="0" baseline="0" smtClean="0">
                          <a:ln>
                            <a:noFill/>
                          </a:ln>
                          <a:solidFill>
                            <a:schemeClr val="accent2"/>
                          </a:solidFill>
                          <a:effectLst/>
                          <a:latin typeface="Times New Roman" pitchFamily="18" charset="0"/>
                          <a:cs typeface="Times New Roman" pitchFamily="18" charset="0"/>
                        </a:rPr>
                        <a:t>Задание № 1</a:t>
                      </a:r>
                      <a:r>
                        <a:rPr kumimoji="0" lang="ru-RU" sz="3200" b="1" i="0" u="none" strike="noStrike" cap="none" normalizeH="0" baseline="0" smtClean="0">
                          <a:ln>
                            <a:noFill/>
                          </a:ln>
                          <a:solidFill>
                            <a:schemeClr val="accent2"/>
                          </a:solidFill>
                          <a:effectLst/>
                          <a:latin typeface="Times New Roman" pitchFamily="18" charset="0"/>
                          <a:cs typeface="Times New Roman" pitchFamily="18" charset="0"/>
                        </a:rPr>
                        <a:t>.</a:t>
                      </a:r>
                      <a:r>
                        <a:rPr kumimoji="0" lang="ru-RU" sz="3200" b="1" i="0" u="none" strike="noStrike" cap="none" normalizeH="0" baseline="0" smtClean="0">
                          <a:ln>
                            <a:noFill/>
                          </a:ln>
                          <a:solidFill>
                            <a:schemeClr val="tx1"/>
                          </a:solidFill>
                          <a:effectLst/>
                          <a:latin typeface="Times New Roman" pitchFamily="18" charset="0"/>
                          <a:cs typeface="Times New Roman" pitchFamily="18" charset="0"/>
                        </a:rPr>
                        <a:t>  </a:t>
                      </a:r>
                      <a:endParaRPr kumimoji="0" lang="ru-RU" sz="32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ru-RU" sz="3200" b="0" i="0" u="none" strike="noStrike" cap="none" normalizeH="0" baseline="0" smtClean="0">
                          <a:ln>
                            <a:noFill/>
                          </a:ln>
                          <a:solidFill>
                            <a:schemeClr val="tx1"/>
                          </a:solidFill>
                          <a:effectLst/>
                          <a:latin typeface="Times New Roman" pitchFamily="18" charset="0"/>
                          <a:cs typeface="Times New Roman" pitchFamily="18" charset="0"/>
                        </a:rPr>
                        <a:t>      </a:t>
                      </a:r>
                      <a:r>
                        <a:rPr kumimoji="0" lang="ru-RU" sz="2400" b="1" i="0" u="none" strike="noStrike" cap="none" normalizeH="0" baseline="0" smtClean="0">
                          <a:ln>
                            <a:noFill/>
                          </a:ln>
                          <a:solidFill>
                            <a:schemeClr val="tx1"/>
                          </a:solidFill>
                          <a:effectLst/>
                          <a:latin typeface="Times New Roman" pitchFamily="18" charset="0"/>
                          <a:cs typeface="Times New Roman" pitchFamily="18" charset="0"/>
                        </a:rPr>
                        <a:t>Подберите к каждой букве слова </a:t>
                      </a:r>
                      <a:r>
                        <a:rPr kumimoji="0" lang="ru-RU" sz="2800" b="1" i="0" u="none" strike="noStrike" cap="none" normalizeH="0" baseline="0" smtClean="0">
                          <a:ln>
                            <a:noFill/>
                          </a:ln>
                          <a:solidFill>
                            <a:schemeClr val="accent2"/>
                          </a:solidFill>
                          <a:effectLst/>
                          <a:latin typeface="Times New Roman" pitchFamily="18" charset="0"/>
                          <a:cs typeface="Times New Roman" pitchFamily="18" charset="0"/>
                        </a:rPr>
                        <a:t>«логопед»</a:t>
                      </a:r>
                      <a:r>
                        <a:rPr kumimoji="0" lang="ru-RU" sz="2400" b="1" i="0" u="none" strike="noStrike" cap="none" normalizeH="0" baseline="0" smtClean="0">
                          <a:ln>
                            <a:noFill/>
                          </a:ln>
                          <a:solidFill>
                            <a:schemeClr val="tx1"/>
                          </a:solidFill>
                          <a:effectLst/>
                          <a:latin typeface="Times New Roman" pitchFamily="18" charset="0"/>
                          <a:cs typeface="Times New Roman" pitchFamily="18" charset="0"/>
                        </a:rPr>
                        <a:t> слова - ассоциации, связанные с педагогической деятельностью учителя-логопеда.</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ru-RU" sz="1800" b="1" i="0" u="none" strike="noStrike" cap="none" normalizeH="0" baseline="0" smtClean="0">
                          <a:ln>
                            <a:noFill/>
                          </a:ln>
                          <a:solidFill>
                            <a:schemeClr val="tx1"/>
                          </a:solidFill>
                          <a:effectLst/>
                          <a:latin typeface="Times New Roman" pitchFamily="18" charset="0"/>
                          <a:cs typeface="Times New Roman" pitchFamily="18" charset="0"/>
                        </a:rPr>
                        <a:t>      </a:t>
                      </a:r>
                      <a:r>
                        <a:rPr kumimoji="0" lang="ru-RU" sz="2400" b="1" i="0" u="none" strike="noStrike" cap="none" normalizeH="0" baseline="0" smtClean="0">
                          <a:ln>
                            <a:noFill/>
                          </a:ln>
                          <a:solidFill>
                            <a:schemeClr val="tx1"/>
                          </a:solidFill>
                          <a:effectLst/>
                          <a:latin typeface="Times New Roman" pitchFamily="18" charset="0"/>
                          <a:cs typeface="Times New Roman" pitchFamily="18" charset="0"/>
                        </a:rPr>
                        <a:t>Л</a:t>
                      </a:r>
                      <a:r>
                        <a:rPr kumimoji="0" lang="ru-RU" sz="24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ru-RU" sz="2400" b="1"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ru-RU" sz="2400" b="1" i="0" u="none" strike="noStrike" cap="none" normalizeH="0" baseline="0" smtClean="0">
                          <a:ln>
                            <a:noFill/>
                          </a:ln>
                          <a:solidFill>
                            <a:schemeClr val="tx1"/>
                          </a:solidFill>
                          <a:effectLst/>
                          <a:latin typeface="Times New Roman" pitchFamily="18" charset="0"/>
                          <a:cs typeface="Times New Roman" pitchFamily="18" charset="0"/>
                        </a:rPr>
                        <a:t>     О</a:t>
                      </a:r>
                      <a:r>
                        <a:rPr kumimoji="0" lang="ru-RU" sz="24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ru-RU" sz="2400" b="1"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ru-RU" sz="2400" b="1" i="0" u="none" strike="noStrike" cap="none" normalizeH="0" baseline="0" smtClean="0">
                          <a:ln>
                            <a:noFill/>
                          </a:ln>
                          <a:solidFill>
                            <a:schemeClr val="tx1"/>
                          </a:solidFill>
                          <a:effectLst/>
                          <a:latin typeface="Times New Roman" pitchFamily="18" charset="0"/>
                          <a:cs typeface="Times New Roman" pitchFamily="18" charset="0"/>
                        </a:rPr>
                        <a:t>     Г </a:t>
                      </a:r>
                      <a:r>
                        <a:rPr kumimoji="0" lang="ru-RU" sz="2400" b="0" i="0" u="none" strike="noStrike" cap="none" normalizeH="0" baseline="0" smtClean="0">
                          <a:ln>
                            <a:noFill/>
                          </a:ln>
                          <a:solidFill>
                            <a:schemeClr val="tx1"/>
                          </a:solidFill>
                          <a:effectLst/>
                          <a:latin typeface="Times New Roman" pitchFamily="18" charset="0"/>
                          <a:cs typeface="Times New Roman" pitchFamily="18" charset="0"/>
                        </a:rPr>
                        <a:t>-</a:t>
                      </a:r>
                      <a:endParaRPr kumimoji="0" lang="ru-RU" sz="2400" b="1"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ru-RU" sz="2400" b="1" i="0" u="none" strike="noStrike" cap="none" normalizeH="0" baseline="0" smtClean="0">
                          <a:ln>
                            <a:noFill/>
                          </a:ln>
                          <a:solidFill>
                            <a:schemeClr val="tx1"/>
                          </a:solidFill>
                          <a:effectLst/>
                          <a:latin typeface="Times New Roman" pitchFamily="18" charset="0"/>
                          <a:cs typeface="Times New Roman" pitchFamily="18" charset="0"/>
                        </a:rPr>
                        <a:t>     О</a:t>
                      </a:r>
                      <a:r>
                        <a:rPr kumimoji="0" lang="ru-RU" sz="24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ru-RU" sz="2400" b="1"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ru-RU" sz="2400" b="1" i="0" u="none" strike="noStrike" cap="none" normalizeH="0" baseline="0" smtClean="0">
                          <a:ln>
                            <a:noFill/>
                          </a:ln>
                          <a:solidFill>
                            <a:schemeClr val="tx1"/>
                          </a:solidFill>
                          <a:effectLst/>
                          <a:latin typeface="Times New Roman" pitchFamily="18" charset="0"/>
                          <a:cs typeface="Times New Roman" pitchFamily="18" charset="0"/>
                        </a:rPr>
                        <a:t>     П</a:t>
                      </a:r>
                      <a:r>
                        <a:rPr kumimoji="0" lang="ru-RU" sz="24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ru-RU" sz="2400" b="1"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ru-RU" sz="2400" b="1" i="0" u="none" strike="noStrike" cap="none" normalizeH="0" baseline="0" smtClean="0">
                          <a:ln>
                            <a:noFill/>
                          </a:ln>
                          <a:solidFill>
                            <a:schemeClr val="tx1"/>
                          </a:solidFill>
                          <a:effectLst/>
                          <a:latin typeface="Times New Roman" pitchFamily="18" charset="0"/>
                          <a:cs typeface="Times New Roman" pitchFamily="18" charset="0"/>
                        </a:rPr>
                        <a:t>     Е</a:t>
                      </a:r>
                      <a:r>
                        <a:rPr kumimoji="0" lang="ru-RU" sz="2400" b="0" i="0" u="none" strike="noStrike" cap="none" normalizeH="0" baseline="0" smtClean="0">
                          <a:ln>
                            <a:noFill/>
                          </a:ln>
                          <a:solidFill>
                            <a:schemeClr val="tx1"/>
                          </a:solidFill>
                          <a:effectLst/>
                          <a:latin typeface="Times New Roman" pitchFamily="18" charset="0"/>
                          <a:cs typeface="Times New Roman" pitchFamily="18" charset="0"/>
                        </a:rPr>
                        <a:t>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ru-RU" sz="2400" b="1" i="0" u="none" strike="noStrike" cap="none" normalizeH="0" baseline="0" smtClean="0">
                          <a:ln>
                            <a:noFill/>
                          </a:ln>
                          <a:solidFill>
                            <a:schemeClr val="tx1"/>
                          </a:solidFill>
                          <a:effectLst/>
                          <a:latin typeface="Times New Roman" pitchFamily="18" charset="0"/>
                          <a:cs typeface="Times New Roman" pitchFamily="18" charset="0"/>
                        </a:rPr>
                        <a:t>     Д</a:t>
                      </a:r>
                      <a:r>
                        <a:rPr kumimoji="0" lang="ru-RU" sz="2400" b="0" i="0" u="none" strike="noStrike" cap="none" normalizeH="0" baseline="0" smtClean="0">
                          <a:ln>
                            <a:noFill/>
                          </a:ln>
                          <a:solidFill>
                            <a:schemeClr val="tx1"/>
                          </a:solidFill>
                          <a:effectLst/>
                          <a:latin typeface="Times New Roman" pitchFamily="18" charset="0"/>
                          <a:cs typeface="Times New Roman" pitchFamily="18"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16393" name="Picture 21" descr="imgpreview?key=23e41ecdd3065685&amp;mb=imgdb_preview_1637"/>
          <p:cNvPicPr>
            <a:picLocks noChangeAspect="1" noChangeArrowheads="1"/>
          </p:cNvPicPr>
          <p:nvPr/>
        </p:nvPicPr>
        <p:blipFill>
          <a:blip r:embed="rId2"/>
          <a:srcRect/>
          <a:stretch>
            <a:fillRect/>
          </a:stretch>
        </p:blipFill>
        <p:spPr bwMode="auto">
          <a:xfrm>
            <a:off x="2268538" y="2997200"/>
            <a:ext cx="5903912" cy="30813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285" name="Group 69"/>
          <p:cNvGraphicFramePr>
            <a:graphicFrameLocks noGrp="1"/>
          </p:cNvGraphicFramePr>
          <p:nvPr/>
        </p:nvGraphicFramePr>
        <p:xfrm>
          <a:off x="0" y="0"/>
          <a:ext cx="9144000" cy="1196975"/>
        </p:xfrm>
        <a:graphic>
          <a:graphicData uri="http://schemas.openxmlformats.org/drawingml/2006/table">
            <a:tbl>
              <a:tblPr/>
              <a:tblGrid>
                <a:gridCol w="9144000"/>
              </a:tblGrid>
              <a:tr h="11969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sz="2800" b="0" i="0" u="none" strike="noStrike" cap="none" normalizeH="0" baseline="0" smtClean="0">
                          <a:ln>
                            <a:noFill/>
                          </a:ln>
                          <a:solidFill>
                            <a:schemeClr val="tx1"/>
                          </a:solidFill>
                          <a:effectLst/>
                          <a:latin typeface="Times New Roman" pitchFamily="18" charset="0"/>
                          <a:cs typeface="Times New Roman" pitchFamily="18" charset="0"/>
                        </a:rPr>
                        <a:t>  Ответы на </a:t>
                      </a:r>
                      <a:r>
                        <a:rPr kumimoji="0" lang="ru-RU" sz="2800" b="1" i="0" u="none" strike="noStrike" cap="none" normalizeH="0" baseline="0" smtClean="0">
                          <a:ln>
                            <a:noFill/>
                          </a:ln>
                          <a:solidFill>
                            <a:srgbClr val="FF3399"/>
                          </a:solidFill>
                          <a:effectLst/>
                          <a:latin typeface="Times New Roman" pitchFamily="18" charset="0"/>
                          <a:cs typeface="Times New Roman" pitchFamily="18" charset="0"/>
                        </a:rPr>
                        <a:t>«Конкурс</a:t>
                      </a:r>
                      <a:r>
                        <a:rPr kumimoji="0" lang="ru-RU" sz="2800" b="0" i="0" u="none" strike="noStrike" cap="none" normalizeH="0" baseline="0" smtClean="0">
                          <a:ln>
                            <a:noFill/>
                          </a:ln>
                          <a:solidFill>
                            <a:srgbClr val="FF3399"/>
                          </a:solidFill>
                          <a:effectLst/>
                          <a:latin typeface="Times New Roman" pitchFamily="18" charset="0"/>
                          <a:cs typeface="Times New Roman" pitchFamily="18" charset="0"/>
                        </a:rPr>
                        <a:t>  </a:t>
                      </a:r>
                      <a:r>
                        <a:rPr kumimoji="0" lang="ru-RU" sz="2800" b="1" i="0" u="none" strike="noStrike" cap="none" normalizeH="0" baseline="0" smtClean="0">
                          <a:ln>
                            <a:noFill/>
                          </a:ln>
                          <a:solidFill>
                            <a:srgbClr val="FF3399"/>
                          </a:solidFill>
                          <a:effectLst/>
                          <a:latin typeface="Times New Roman" pitchFamily="18" charset="0"/>
                          <a:cs typeface="Times New Roman" pitchFamily="18" charset="0"/>
                        </a:rPr>
                        <a:t>профессиональный»</a:t>
                      </a:r>
                      <a:r>
                        <a:rPr kumimoji="0" lang="ru-RU" sz="2800" b="0" i="0" u="none" strike="noStrike" cap="none" normalizeH="0" baseline="0" smtClean="0">
                          <a:ln>
                            <a:noFill/>
                          </a:ln>
                          <a:solidFill>
                            <a:srgbClr val="FF3399"/>
                          </a:solidFill>
                          <a:effectLst/>
                          <a:latin typeface="Times New Roman" pitchFamily="18" charset="0"/>
                          <a:cs typeface="Times New Roman" pitchFamily="18" charset="0"/>
                        </a:rPr>
                        <a:t>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ru-RU" sz="2000" b="1" i="0" u="sng" strike="noStrike" cap="none" normalizeH="0" baseline="0" smtClean="0">
                          <a:ln>
                            <a:noFill/>
                          </a:ln>
                          <a:solidFill>
                            <a:schemeClr val="hlink"/>
                          </a:solidFill>
                          <a:effectLst/>
                          <a:latin typeface="Times New Roman" pitchFamily="18" charset="0"/>
                          <a:cs typeface="Times New Roman" pitchFamily="18" charset="0"/>
                        </a:rPr>
                        <a:t>Задание № 1</a:t>
                      </a:r>
                      <a:r>
                        <a:rPr kumimoji="0" lang="ru-RU" sz="2000" b="1" i="0" u="none" strike="noStrike" cap="none" normalizeH="0" baseline="0" smtClean="0">
                          <a:ln>
                            <a:noFill/>
                          </a:ln>
                          <a:solidFill>
                            <a:schemeClr val="hlink"/>
                          </a:solidFill>
                          <a:effectLst/>
                          <a:latin typeface="Times New Roman" pitchFamily="18" charset="0"/>
                          <a:cs typeface="Times New Roman" pitchFamily="18" charset="0"/>
                        </a:rPr>
                        <a:t>.</a:t>
                      </a:r>
                      <a:r>
                        <a:rPr kumimoji="0" lang="ru-RU" sz="2000" b="1" i="0" u="none" strike="noStrike" cap="none" normalizeH="0" baseline="0" smtClean="0">
                          <a:ln>
                            <a:noFill/>
                          </a:ln>
                          <a:solidFill>
                            <a:schemeClr val="tx1"/>
                          </a:solidFill>
                          <a:effectLst/>
                          <a:latin typeface="Times New Roman" pitchFamily="18" charset="0"/>
                          <a:cs typeface="Times New Roman" pitchFamily="18" charset="0"/>
                        </a:rPr>
                        <a:t>  </a:t>
                      </a:r>
                      <a:r>
                        <a:rPr kumimoji="0" lang="ru-RU" sz="2000" b="0" i="0" u="none" strike="noStrike" cap="none" normalizeH="0" baseline="0" smtClean="0">
                          <a:ln>
                            <a:noFill/>
                          </a:ln>
                          <a:solidFill>
                            <a:schemeClr val="tx1"/>
                          </a:solidFill>
                          <a:effectLst/>
                          <a:latin typeface="Times New Roman" pitchFamily="18" charset="0"/>
                          <a:cs typeface="Times New Roman" pitchFamily="18" charset="0"/>
                        </a:rPr>
                        <a:t> </a:t>
                      </a:r>
                      <a:r>
                        <a:rPr kumimoji="0" lang="ru-RU" sz="2000" b="1" i="0" u="none" strike="noStrike" cap="none" normalizeH="0" baseline="0" smtClean="0">
                          <a:ln>
                            <a:noFill/>
                          </a:ln>
                          <a:solidFill>
                            <a:schemeClr val="tx1"/>
                          </a:solidFill>
                          <a:effectLst/>
                          <a:latin typeface="Times New Roman" pitchFamily="18" charset="0"/>
                          <a:cs typeface="Times New Roman" pitchFamily="18" charset="0"/>
                        </a:rPr>
                        <a:t>Подберите к каждой букве слова «логопед» слова- ассоциации, связанные с педагогической деятельностью</a:t>
                      </a:r>
                      <a:endParaRPr kumimoji="0" lang="ru-RU" sz="2800" b="0" i="0" u="none" strike="noStrike" cap="none" normalizeH="0" baseline="0" smtClean="0">
                        <a:ln>
                          <a:noFill/>
                        </a:ln>
                        <a:solidFill>
                          <a:srgbClr val="FF3399"/>
                        </a:solidFill>
                        <a:effectLst/>
                        <a:latin typeface="Times New Roman" pitchFamily="18" charset="0"/>
                        <a:cs typeface="Times New Roman" pitchFamily="18" charset="0"/>
                      </a:endParaRPr>
                    </a:p>
                  </a:txBody>
                  <a:tcPr horzOverflow="overflow">
                    <a:lnL cap="flat">
                      <a:noFill/>
                    </a:lnL>
                    <a:lnR cap="flat">
                      <a:noFill/>
                    </a:lnR>
                    <a:lnT cap="flat">
                      <a:noFill/>
                    </a:lnT>
                    <a:lnB cap="flat">
                      <a:noFill/>
                    </a:lnB>
                    <a:lnTlToBr>
                      <a:noFill/>
                    </a:lnTlToBr>
                    <a:lnBlToTr>
                      <a:noFill/>
                    </a:lnBlToTr>
                    <a:noFill/>
                  </a:tcPr>
                </a:tc>
              </a:tr>
            </a:tbl>
          </a:graphicData>
        </a:graphic>
      </p:graphicFrame>
      <p:sp>
        <p:nvSpPr>
          <p:cNvPr id="17411" name="Text Box 54"/>
          <p:cNvSpPr txBox="1">
            <a:spLocks noChangeArrowheads="1"/>
          </p:cNvSpPr>
          <p:nvPr/>
        </p:nvSpPr>
        <p:spPr bwMode="auto">
          <a:xfrm>
            <a:off x="0" y="1268413"/>
            <a:ext cx="9144000" cy="822325"/>
          </a:xfrm>
          <a:prstGeom prst="rect">
            <a:avLst/>
          </a:prstGeom>
          <a:solidFill>
            <a:srgbClr val="66FF99"/>
          </a:solidFill>
          <a:ln w="9525">
            <a:noFill/>
            <a:miter lim="800000"/>
            <a:headEnd/>
            <a:tailEnd/>
          </a:ln>
        </p:spPr>
        <p:txBody>
          <a:bodyPr>
            <a:spAutoFit/>
          </a:bodyPr>
          <a:lstStyle/>
          <a:p>
            <a:pPr>
              <a:spcBef>
                <a:spcPct val="20000"/>
              </a:spcBef>
            </a:pPr>
            <a:r>
              <a:rPr lang="ru-RU" sz="2400" b="1">
                <a:latin typeface="Times New Roman" pitchFamily="18" charset="0"/>
                <a:cs typeface="Times New Roman" pitchFamily="18" charset="0"/>
              </a:rPr>
              <a:t>Л</a:t>
            </a:r>
            <a:r>
              <a:rPr lang="ru-RU" sz="2400">
                <a:latin typeface="Times New Roman" pitchFamily="18" charset="0"/>
                <a:cs typeface="Times New Roman" pitchFamily="18" charset="0"/>
              </a:rPr>
              <a:t> – лексика, лингвистика, логика, ламбдацизм,  леворукость, логопедия.</a:t>
            </a:r>
          </a:p>
        </p:txBody>
      </p:sp>
      <p:sp>
        <p:nvSpPr>
          <p:cNvPr id="17412" name="Text Box 55"/>
          <p:cNvSpPr txBox="1">
            <a:spLocks noChangeArrowheads="1"/>
          </p:cNvSpPr>
          <p:nvPr/>
        </p:nvSpPr>
        <p:spPr bwMode="auto">
          <a:xfrm>
            <a:off x="0" y="2276475"/>
            <a:ext cx="9144000" cy="427038"/>
          </a:xfrm>
          <a:prstGeom prst="rect">
            <a:avLst/>
          </a:prstGeom>
          <a:solidFill>
            <a:schemeClr val="folHlink"/>
          </a:solidFill>
          <a:ln w="9525">
            <a:noFill/>
            <a:miter lim="800000"/>
            <a:headEnd/>
            <a:tailEnd/>
          </a:ln>
        </p:spPr>
        <p:txBody>
          <a:bodyPr>
            <a:spAutoFit/>
          </a:bodyPr>
          <a:lstStyle/>
          <a:p>
            <a:pPr>
              <a:spcBef>
                <a:spcPct val="20000"/>
              </a:spcBef>
            </a:pPr>
            <a:r>
              <a:rPr lang="ru-RU" sz="2200" b="1">
                <a:latin typeface="Times New Roman" pitchFamily="18" charset="0"/>
                <a:cs typeface="Times New Roman" pitchFamily="18" charset="0"/>
              </a:rPr>
              <a:t>О</a:t>
            </a:r>
            <a:r>
              <a:rPr lang="ru-RU" sz="2200">
                <a:latin typeface="Times New Roman" pitchFamily="18" charset="0"/>
                <a:cs typeface="Times New Roman" pitchFamily="18" charset="0"/>
              </a:rPr>
              <a:t> - обучение, образование, общение, общее (недоразвитие речи)</a:t>
            </a:r>
          </a:p>
        </p:txBody>
      </p:sp>
      <p:sp>
        <p:nvSpPr>
          <p:cNvPr id="17413" name="Text Box 56"/>
          <p:cNvSpPr txBox="1">
            <a:spLocks noChangeArrowheads="1"/>
          </p:cNvSpPr>
          <p:nvPr/>
        </p:nvSpPr>
        <p:spPr bwMode="auto">
          <a:xfrm>
            <a:off x="0" y="2852738"/>
            <a:ext cx="9144000" cy="427037"/>
          </a:xfrm>
          <a:prstGeom prst="rect">
            <a:avLst/>
          </a:prstGeom>
          <a:solidFill>
            <a:srgbClr val="FFFF66"/>
          </a:solidFill>
          <a:ln w="9525">
            <a:noFill/>
            <a:miter lim="800000"/>
            <a:headEnd/>
            <a:tailEnd/>
          </a:ln>
        </p:spPr>
        <p:txBody>
          <a:bodyPr>
            <a:spAutoFit/>
          </a:bodyPr>
          <a:lstStyle/>
          <a:p>
            <a:pPr>
              <a:spcBef>
                <a:spcPct val="50000"/>
              </a:spcBef>
            </a:pPr>
            <a:r>
              <a:rPr lang="ru-RU" sz="2200" b="1">
                <a:latin typeface="Times New Roman" pitchFamily="18" charset="0"/>
                <a:cs typeface="Times New Roman" pitchFamily="18" charset="0"/>
              </a:rPr>
              <a:t>Г </a:t>
            </a:r>
            <a:r>
              <a:rPr lang="ru-RU" sz="2200">
                <a:latin typeface="Times New Roman" pitchFamily="18" charset="0"/>
                <a:cs typeface="Times New Roman" pitchFamily="18" charset="0"/>
              </a:rPr>
              <a:t>-  грамматика, гаммацизм, гласные, голос, гимнастика, гнозис, графема.</a:t>
            </a:r>
          </a:p>
        </p:txBody>
      </p:sp>
      <p:sp>
        <p:nvSpPr>
          <p:cNvPr id="17414" name="Text Box 57"/>
          <p:cNvSpPr txBox="1">
            <a:spLocks noChangeArrowheads="1"/>
          </p:cNvSpPr>
          <p:nvPr/>
        </p:nvSpPr>
        <p:spPr bwMode="auto">
          <a:xfrm>
            <a:off x="0" y="3357563"/>
            <a:ext cx="9144000" cy="762000"/>
          </a:xfrm>
          <a:prstGeom prst="rect">
            <a:avLst/>
          </a:prstGeom>
          <a:solidFill>
            <a:srgbClr val="FF99FF"/>
          </a:solidFill>
          <a:ln w="9525">
            <a:noFill/>
            <a:miter lim="800000"/>
            <a:headEnd/>
            <a:tailEnd/>
          </a:ln>
        </p:spPr>
        <p:txBody>
          <a:bodyPr>
            <a:spAutoFit/>
          </a:bodyPr>
          <a:lstStyle/>
          <a:p>
            <a:pPr>
              <a:spcBef>
                <a:spcPct val="20000"/>
              </a:spcBef>
            </a:pPr>
            <a:r>
              <a:rPr lang="ru-RU" sz="2200" b="1">
                <a:latin typeface="Times New Roman" pitchFamily="18" charset="0"/>
                <a:cs typeface="Times New Roman" pitchFamily="18" charset="0"/>
              </a:rPr>
              <a:t>О</a:t>
            </a:r>
            <a:r>
              <a:rPr lang="ru-RU" sz="2200">
                <a:latin typeface="Times New Roman" pitchFamily="18" charset="0"/>
                <a:cs typeface="Times New Roman" pitchFamily="18" charset="0"/>
              </a:rPr>
              <a:t> - односложный, омонимы, органы (речи), отражённая (речь), отчёт, особенность, оборудование, организация, оформление, обследование. </a:t>
            </a:r>
          </a:p>
        </p:txBody>
      </p:sp>
      <p:sp>
        <p:nvSpPr>
          <p:cNvPr id="17415" name="Text Box 58"/>
          <p:cNvSpPr txBox="1">
            <a:spLocks noChangeArrowheads="1"/>
          </p:cNvSpPr>
          <p:nvPr/>
        </p:nvSpPr>
        <p:spPr bwMode="auto">
          <a:xfrm>
            <a:off x="0" y="4221163"/>
            <a:ext cx="9144000" cy="427037"/>
          </a:xfrm>
          <a:prstGeom prst="rect">
            <a:avLst/>
          </a:prstGeom>
          <a:solidFill>
            <a:schemeClr val="accent1"/>
          </a:solidFill>
          <a:ln w="9525">
            <a:noFill/>
            <a:miter lim="800000"/>
            <a:headEnd/>
            <a:tailEnd/>
          </a:ln>
        </p:spPr>
        <p:txBody>
          <a:bodyPr>
            <a:spAutoFit/>
          </a:bodyPr>
          <a:lstStyle/>
          <a:p>
            <a:pPr>
              <a:spcBef>
                <a:spcPct val="20000"/>
              </a:spcBef>
            </a:pPr>
            <a:r>
              <a:rPr lang="ru-RU" sz="2200" b="1">
                <a:latin typeface="Times New Roman" pitchFamily="18" charset="0"/>
                <a:cs typeface="Times New Roman" pitchFamily="18" charset="0"/>
              </a:rPr>
              <a:t>П</a:t>
            </a:r>
            <a:r>
              <a:rPr lang="ru-RU" sz="2200">
                <a:latin typeface="Times New Roman" pitchFamily="18" charset="0"/>
                <a:cs typeface="Times New Roman" pitchFamily="18" charset="0"/>
              </a:rPr>
              <a:t> - педагог, помощь, прогресс, партнёрство.</a:t>
            </a:r>
          </a:p>
        </p:txBody>
      </p:sp>
      <p:sp>
        <p:nvSpPr>
          <p:cNvPr id="17416" name="Text Box 66"/>
          <p:cNvSpPr txBox="1">
            <a:spLocks noChangeArrowheads="1"/>
          </p:cNvSpPr>
          <p:nvPr/>
        </p:nvSpPr>
        <p:spPr bwMode="auto">
          <a:xfrm>
            <a:off x="0" y="4730750"/>
            <a:ext cx="9144000" cy="427038"/>
          </a:xfrm>
          <a:prstGeom prst="rect">
            <a:avLst/>
          </a:prstGeom>
          <a:solidFill>
            <a:srgbClr val="FF99FF"/>
          </a:solidFill>
          <a:ln w="9525">
            <a:noFill/>
            <a:miter lim="800000"/>
            <a:headEnd/>
            <a:tailEnd/>
          </a:ln>
        </p:spPr>
        <p:txBody>
          <a:bodyPr>
            <a:spAutoFit/>
          </a:bodyPr>
          <a:lstStyle/>
          <a:p>
            <a:pPr>
              <a:spcBef>
                <a:spcPct val="20000"/>
              </a:spcBef>
            </a:pPr>
            <a:r>
              <a:rPr lang="ru-RU" sz="2200" b="1">
                <a:latin typeface="Times New Roman" pitchFamily="18" charset="0"/>
                <a:cs typeface="Times New Roman" pitchFamily="18" charset="0"/>
              </a:rPr>
              <a:t>Е</a:t>
            </a:r>
            <a:r>
              <a:rPr lang="ru-RU" sz="2200">
                <a:latin typeface="Times New Roman" pitchFamily="18" charset="0"/>
                <a:cs typeface="Times New Roman" pitchFamily="18" charset="0"/>
              </a:rPr>
              <a:t> -  единица  (речи), ежедневный, ежегодный, единство.</a:t>
            </a:r>
          </a:p>
        </p:txBody>
      </p:sp>
      <p:sp>
        <p:nvSpPr>
          <p:cNvPr id="17417" name="Text Box 67"/>
          <p:cNvSpPr txBox="1">
            <a:spLocks noChangeArrowheads="1"/>
          </p:cNvSpPr>
          <p:nvPr/>
        </p:nvSpPr>
        <p:spPr bwMode="auto">
          <a:xfrm>
            <a:off x="0" y="5373688"/>
            <a:ext cx="9144000" cy="1096962"/>
          </a:xfrm>
          <a:prstGeom prst="rect">
            <a:avLst/>
          </a:prstGeom>
          <a:solidFill>
            <a:srgbClr val="00CC66"/>
          </a:solidFill>
          <a:ln w="9525">
            <a:noFill/>
            <a:miter lim="800000"/>
            <a:headEnd/>
            <a:tailEnd/>
          </a:ln>
        </p:spPr>
        <p:txBody>
          <a:bodyPr>
            <a:spAutoFit/>
          </a:bodyPr>
          <a:lstStyle/>
          <a:p>
            <a:r>
              <a:rPr lang="ru-RU" sz="2200" b="1">
                <a:latin typeface="Times New Roman" pitchFamily="18" charset="0"/>
                <a:cs typeface="Times New Roman" pitchFamily="18" charset="0"/>
              </a:rPr>
              <a:t>Д</a:t>
            </a:r>
            <a:r>
              <a:rPr lang="ru-RU" sz="2200">
                <a:latin typeface="Times New Roman" pitchFamily="18" charset="0"/>
                <a:cs typeface="Times New Roman" pitchFamily="18" charset="0"/>
              </a:rPr>
              <a:t> - дети, детство, деятельность, диагностика, динамика, диаграмма, </a:t>
            </a:r>
          </a:p>
          <a:p>
            <a:r>
              <a:rPr lang="ru-RU" sz="2200">
                <a:latin typeface="Times New Roman" pitchFamily="18" charset="0"/>
                <a:cs typeface="Times New Roman" pitchFamily="18" charset="0"/>
              </a:rPr>
              <a:t> документация, демонстрационный (материал), дефект, диалог, дизартрия, </a:t>
            </a:r>
          </a:p>
          <a:p>
            <a:r>
              <a:rPr lang="ru-RU" sz="2200">
                <a:latin typeface="Times New Roman" pitchFamily="18" charset="0"/>
                <a:cs typeface="Times New Roman" pitchFamily="18" charset="0"/>
              </a:rPr>
              <a:t>дикция, дисграфия, дислексия, дислалия, дифференциация, дыхание</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544" name="Group 376"/>
          <p:cNvGraphicFramePr>
            <a:graphicFrameLocks noGrp="1"/>
          </p:cNvGraphicFramePr>
          <p:nvPr/>
        </p:nvGraphicFramePr>
        <p:xfrm>
          <a:off x="0" y="0"/>
          <a:ext cx="9144000" cy="822325"/>
        </p:xfrm>
        <a:graphic>
          <a:graphicData uri="http://schemas.openxmlformats.org/drawingml/2006/table">
            <a:tbl>
              <a:tblPr/>
              <a:tblGrid>
                <a:gridCol w="9144000"/>
              </a:tblGrid>
              <a:tr h="3603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sz="2400" b="1" i="0" u="sng" strike="noStrike" cap="none" normalizeH="0" baseline="0" smtClean="0">
                          <a:ln>
                            <a:noFill/>
                          </a:ln>
                          <a:solidFill>
                            <a:schemeClr val="accent2"/>
                          </a:solidFill>
                          <a:effectLst/>
                          <a:latin typeface="Times New Roman" pitchFamily="18" charset="0"/>
                          <a:cs typeface="Times New Roman" pitchFamily="18" charset="0"/>
                        </a:rPr>
                        <a:t>Задание № 2</a:t>
                      </a:r>
                      <a:r>
                        <a:rPr kumimoji="0" lang="ru-RU" sz="2400" b="1" i="0" u="none" strike="noStrike" cap="none" normalizeH="0" baseline="0" smtClean="0">
                          <a:ln>
                            <a:noFill/>
                          </a:ln>
                          <a:solidFill>
                            <a:schemeClr val="tx1"/>
                          </a:solidFill>
                          <a:effectLst/>
                          <a:latin typeface="Times New Roman" pitchFamily="18" charset="0"/>
                          <a:cs typeface="Times New Roman" pitchFamily="18" charset="0"/>
                        </a:rPr>
                        <a:t>. </a:t>
                      </a:r>
                      <a:r>
                        <a:rPr kumimoji="0" lang="ru-RU" sz="2400" b="0" i="0" u="none" strike="noStrike" cap="none" normalizeH="0" baseline="0" smtClean="0">
                          <a:ln>
                            <a:noFill/>
                          </a:ln>
                          <a:solidFill>
                            <a:schemeClr val="tx1"/>
                          </a:solidFill>
                          <a:effectLst/>
                          <a:latin typeface="Times New Roman" pitchFamily="18" charset="0"/>
                          <a:cs typeface="Times New Roman" pitchFamily="18" charset="0"/>
                        </a:rPr>
                        <a:t> На карточках- шифровках найдите слова, связанные с нашей работой. </a:t>
                      </a:r>
                    </a:p>
                  </a:txBody>
                  <a:tcPr horzOverflow="overflow">
                    <a:lnL cap="flat">
                      <a:noFill/>
                    </a:lnL>
                    <a:lnR cap="flat">
                      <a:noFill/>
                    </a:lnR>
                    <a:lnT cap="flat">
                      <a:noFill/>
                    </a:lnT>
                    <a:lnB cap="flat">
                      <a:noFill/>
                    </a:lnB>
                    <a:lnTlToBr>
                      <a:noFill/>
                    </a:lnTlToBr>
                    <a:lnBlToTr>
                      <a:noFill/>
                    </a:lnBlToTr>
                    <a:noFill/>
                  </a:tcPr>
                </a:tc>
              </a:tr>
            </a:tbl>
          </a:graphicData>
        </a:graphic>
      </p:graphicFrame>
      <p:graphicFrame>
        <p:nvGraphicFramePr>
          <p:cNvPr id="7542" name="Group 374"/>
          <p:cNvGraphicFramePr>
            <a:graphicFrameLocks noGrp="1"/>
          </p:cNvGraphicFramePr>
          <p:nvPr/>
        </p:nvGraphicFramePr>
        <p:xfrm>
          <a:off x="900113" y="1052513"/>
          <a:ext cx="7643812" cy="5486400"/>
        </p:xfrm>
        <a:graphic>
          <a:graphicData uri="http://schemas.openxmlformats.org/drawingml/2006/table">
            <a:tbl>
              <a:tblPr/>
              <a:tblGrid>
                <a:gridCol w="587375"/>
                <a:gridCol w="588962"/>
                <a:gridCol w="587375"/>
                <a:gridCol w="588963"/>
                <a:gridCol w="587375"/>
                <a:gridCol w="587375"/>
                <a:gridCol w="588962"/>
                <a:gridCol w="587375"/>
                <a:gridCol w="587375"/>
                <a:gridCol w="588963"/>
                <a:gridCol w="587375"/>
                <a:gridCol w="588962"/>
                <a:gridCol w="587375"/>
              </a:tblGrid>
              <a:tr h="306388">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Щ</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CED4"/>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Ъ</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CED4"/>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Й</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CED4"/>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Е</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CED4"/>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1" i="0" u="none" strike="noStrike" cap="none" normalizeH="0" baseline="0" smtClean="0">
                          <a:ln>
                            <a:noFill/>
                          </a:ln>
                          <a:solidFill>
                            <a:srgbClr val="000000"/>
                          </a:solidFill>
                          <a:effectLst/>
                          <a:latin typeface="Times New Roman" pitchFamily="18" charset="0"/>
                          <a:cs typeface="Times New Roman" pitchFamily="18" charset="0"/>
                        </a:rPr>
                        <a:t>А</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F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1" i="0" u="none" strike="noStrike" cap="none" normalizeH="0" baseline="0" smtClean="0">
                          <a:ln>
                            <a:noFill/>
                          </a:ln>
                          <a:solidFill>
                            <a:srgbClr val="000000"/>
                          </a:solidFill>
                          <a:effectLst/>
                          <a:latin typeface="Times New Roman" pitchFamily="18" charset="0"/>
                          <a:cs typeface="Times New Roman" pitchFamily="18" charset="0"/>
                        </a:rPr>
                        <a:t>Н</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F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1" i="0" u="none" strike="noStrike" cap="none" normalizeH="0" baseline="0" smtClean="0">
                          <a:ln>
                            <a:noFill/>
                          </a:ln>
                          <a:solidFill>
                            <a:srgbClr val="000000"/>
                          </a:solidFill>
                          <a:effectLst/>
                          <a:latin typeface="Times New Roman" pitchFamily="18" charset="0"/>
                          <a:cs typeface="Times New Roman" pitchFamily="18" charset="0"/>
                        </a:rPr>
                        <a:t>А</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F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1" i="0" u="none" strike="noStrike" cap="none" normalizeH="0" baseline="0" smtClean="0">
                          <a:ln>
                            <a:noFill/>
                          </a:ln>
                          <a:solidFill>
                            <a:srgbClr val="000000"/>
                          </a:solidFill>
                          <a:effectLst/>
                          <a:latin typeface="Times New Roman" pitchFamily="18" charset="0"/>
                          <a:cs typeface="Times New Roman" pitchFamily="18" charset="0"/>
                        </a:rPr>
                        <a:t>Л</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F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1" i="0" u="none" strike="noStrike" cap="none" normalizeH="0" baseline="0" smtClean="0">
                          <a:ln>
                            <a:noFill/>
                          </a:ln>
                          <a:solidFill>
                            <a:srgbClr val="000000"/>
                          </a:solidFill>
                          <a:effectLst/>
                          <a:latin typeface="Times New Roman" pitchFamily="18" charset="0"/>
                          <a:cs typeface="Times New Roman" pitchFamily="18" charset="0"/>
                        </a:rPr>
                        <a:t>И</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F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1" i="0" u="none" strike="noStrike" cap="none" normalizeH="0" baseline="0" smtClean="0">
                          <a:ln>
                            <a:noFill/>
                          </a:ln>
                          <a:solidFill>
                            <a:srgbClr val="000000"/>
                          </a:solidFill>
                          <a:effectLst/>
                          <a:latin typeface="Times New Roman" pitchFamily="18" charset="0"/>
                          <a:cs typeface="Times New Roman" pitchFamily="18" charset="0"/>
                        </a:rPr>
                        <a:t>З</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FF"/>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Р</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CED4"/>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П</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CED4"/>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Х</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CED4"/>
                    </a:solidFill>
                  </a:tcPr>
                </a:tc>
              </a:tr>
              <a:tr h="306388">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Д</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С</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Ы</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Ш</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Г</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Л</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Ц</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Д</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О</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С</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М</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О</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Э</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r>
              <a:tr h="306388">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Э</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CED4"/>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О</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CED4"/>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Ф</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CED4"/>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Н</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CED4"/>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П</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CED4"/>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Л</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CED4"/>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А</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CED4"/>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Н</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CED4"/>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У</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CED4"/>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Ц</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CED4"/>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Д</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CED4"/>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Т</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CED4"/>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Щ</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CED4"/>
                    </a:solidFill>
                  </a:tcPr>
                </a:tc>
              </a:tr>
              <a:tr h="306388">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Б</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О</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Н</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Я</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А</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З</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Ы</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О</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Ч</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Ж</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А</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Ё</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Ы</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r>
              <a:tr h="306388">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Ю</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CED4"/>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Б</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CED4"/>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Г</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CED4"/>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С</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CED4"/>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К</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CED4"/>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О</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CED4"/>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Р</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CED4"/>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Р</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CED4"/>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Е</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CED4"/>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К</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CED4"/>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Ц</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CED4"/>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И</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CED4"/>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Я</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CED4"/>
                    </a:solidFill>
                  </a:tcPr>
                </a:tc>
              </a:tr>
              <a:tr h="306388">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Э</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С</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У</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Й</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М</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И</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Э</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Ю</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В</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А</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Ь</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А</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Ч</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r>
              <a:tr h="306388">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П</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CED4"/>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Л</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CED4"/>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М</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CED4"/>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Т</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CED4"/>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У</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CED4"/>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Ь</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CED4"/>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Ъ</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CED4"/>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Ы</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CED4"/>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Д</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CED4"/>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Л</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CED4"/>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Я</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CED4"/>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Т</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CED4"/>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В</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CED4"/>
                    </a:solidFill>
                  </a:tcPr>
                </a:tc>
              </a:tr>
              <a:tr h="306388">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Ф</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Е</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У</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У</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З</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Г</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Ш</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П</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Ц</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Е</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Ж</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Э</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С</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r>
              <a:tr h="306388">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О</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CED4"/>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Д</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CED4"/>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Ц</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CED4"/>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К</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CED4"/>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Ф</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CED4"/>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Щ</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CED4"/>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Е</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CED4"/>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Ф</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CED4"/>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О</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CED4"/>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К</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CED4"/>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Ы</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CED4"/>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В</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CED4"/>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Й</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CED4"/>
                    </a:solidFill>
                  </a:tcPr>
                </a:tc>
              </a:tr>
              <a:tr h="306388">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В</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О</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Й</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Я</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О</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Ч</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Т</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К</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Я</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С</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С</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И</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Т</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r>
              <a:tr h="306388">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С</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CED4"/>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В</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CED4"/>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Ф</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CED4"/>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К</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CED4"/>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Н</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CED4"/>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У</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CED4"/>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Л</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CED4"/>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Н</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CED4"/>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К</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CED4"/>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И</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CED4"/>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Г</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CED4"/>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А</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CED4"/>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У</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CED4"/>
                    </a:solidFill>
                  </a:tcPr>
                </a:tc>
              </a:tr>
              <a:tr h="306388">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Ч</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А</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Я</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А</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Е</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Ц</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К</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Г</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С</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К</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Ы</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Ь</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К</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r>
              <a:tr h="306388">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П</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CED4"/>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Н</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CED4"/>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Д</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CED4"/>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М</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CED4"/>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Т</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CED4"/>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Ф</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CED4"/>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В</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CED4"/>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У</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CED4"/>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Ю</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CED4"/>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А</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CED4"/>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С</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CED4"/>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Ч</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CED4"/>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Я</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CED4"/>
                    </a:solidFill>
                  </a:tcPr>
                </a:tc>
              </a:tr>
              <a:tr h="306388">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Я</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И</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А</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Ю</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И</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П</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К</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М</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Г</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Щ</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З</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Х</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Э</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r>
              <a:tr h="306388">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Ф</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CED4"/>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Е</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CED4"/>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Ч</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CED4"/>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Ж</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CED4"/>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К</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CED4"/>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Ы</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CED4"/>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А</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CED4"/>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У</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CED4"/>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Н</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CED4"/>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З</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CED4"/>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Р</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CED4"/>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З</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CED4"/>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Ж</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6CED4"/>
                    </a:solidFill>
                  </a:tcPr>
                </a:tc>
              </a:tr>
              <a:tr h="306388">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Ы</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К</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Г</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Р</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А</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М</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М</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А</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Т</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И</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К</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А</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c>
                  <a:txBody>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ru-RU" sz="1500" b="0" i="0" u="none" strike="noStrike" cap="none" normalizeH="0" baseline="0" smtClean="0">
                          <a:ln>
                            <a:noFill/>
                          </a:ln>
                          <a:solidFill>
                            <a:srgbClr val="000000"/>
                          </a:solidFill>
                          <a:effectLst/>
                          <a:latin typeface="Times New Roman" pitchFamily="18" charset="0"/>
                          <a:cs typeface="Times New Roman" pitchFamily="18" charset="0"/>
                        </a:rPr>
                        <a:t>З</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E8EB"/>
                    </a:solidFill>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7" name="Picture 45" descr="карт-2"/>
          <p:cNvPicPr>
            <a:picLocks noChangeAspect="1" noChangeArrowheads="1"/>
          </p:cNvPicPr>
          <p:nvPr/>
        </p:nvPicPr>
        <p:blipFill>
          <a:blip r:embed="rId2"/>
          <a:srcRect/>
          <a:stretch>
            <a:fillRect/>
          </a:stretch>
        </p:blipFill>
        <p:spPr bwMode="auto">
          <a:xfrm>
            <a:off x="4211638" y="-73025"/>
            <a:ext cx="4552950" cy="3573463"/>
          </a:xfrm>
          <a:prstGeom prst="rect">
            <a:avLst/>
          </a:prstGeom>
          <a:noFill/>
          <a:ln w="9525">
            <a:noFill/>
            <a:miter lim="800000"/>
            <a:headEnd/>
            <a:tailEnd/>
          </a:ln>
        </p:spPr>
      </p:pic>
      <p:graphicFrame>
        <p:nvGraphicFramePr>
          <p:cNvPr id="6190" name="Group 46"/>
          <p:cNvGraphicFramePr>
            <a:graphicFrameLocks noGrp="1"/>
          </p:cNvGraphicFramePr>
          <p:nvPr/>
        </p:nvGraphicFramePr>
        <p:xfrm>
          <a:off x="0" y="0"/>
          <a:ext cx="9144000" cy="1603375"/>
        </p:xfrm>
        <a:graphic>
          <a:graphicData uri="http://schemas.openxmlformats.org/drawingml/2006/table">
            <a:tbl>
              <a:tblPr/>
              <a:tblGrid>
                <a:gridCol w="9144000"/>
              </a:tblGrid>
              <a:tr h="692150">
                <a:tc>
                  <a:txBody>
                    <a:bodyPr/>
                    <a:lstStyle/>
                    <a:p>
                      <a:pPr marL="0" marR="0" lvl="0" indent="0" algn="l" defTabSz="914400" rtl="0" eaLnBrk="1" fontAlgn="base" latinLnBrk="0" hangingPunct="1">
                        <a:lnSpc>
                          <a:spcPct val="90000"/>
                        </a:lnSpc>
                        <a:spcBef>
                          <a:spcPct val="20000"/>
                        </a:spcBef>
                        <a:spcAft>
                          <a:spcPct val="0"/>
                        </a:spcAft>
                        <a:buClrTx/>
                        <a:buSzTx/>
                        <a:buFontTx/>
                        <a:buNone/>
                        <a:tabLst/>
                      </a:pPr>
                      <a:r>
                        <a:rPr kumimoji="0" lang="ru-RU" sz="3200" b="1" i="0" u="none" strike="noStrike" cap="none" normalizeH="0" baseline="0" smtClean="0">
                          <a:ln>
                            <a:noFill/>
                          </a:ln>
                          <a:solidFill>
                            <a:srgbClr val="008000"/>
                          </a:solidFill>
                          <a:effectLst/>
                          <a:latin typeface="Times New Roman" pitchFamily="18" charset="0"/>
                          <a:cs typeface="Times New Roman" pitchFamily="18" charset="0"/>
                        </a:rPr>
                        <a:t>Задание № 3.</a:t>
                      </a:r>
                      <a:r>
                        <a:rPr kumimoji="0" lang="ru-RU" sz="3200" b="0" i="0" u="none" strike="noStrike" cap="none" normalizeH="0" baseline="0" smtClean="0">
                          <a:ln>
                            <a:noFill/>
                          </a:ln>
                          <a:solidFill>
                            <a:schemeClr val="tx1"/>
                          </a:solidFill>
                          <a:effectLst/>
                          <a:latin typeface="Times New Roman" pitchFamily="18" charset="0"/>
                          <a:cs typeface="Times New Roman" pitchFamily="18" charset="0"/>
                        </a:rPr>
                        <a:t> </a:t>
                      </a:r>
                    </a:p>
                    <a:p>
                      <a:pPr marL="0" marR="0" lvl="0" indent="0" algn="l" defTabSz="914400" rtl="0" eaLnBrk="1" fontAlgn="base" latinLnBrk="0" hangingPunct="1">
                        <a:lnSpc>
                          <a:spcPct val="90000"/>
                        </a:lnSpc>
                        <a:spcBef>
                          <a:spcPct val="20000"/>
                        </a:spcBef>
                        <a:spcAft>
                          <a:spcPct val="0"/>
                        </a:spcAft>
                        <a:buClrTx/>
                        <a:buSzTx/>
                        <a:buFontTx/>
                        <a:buNone/>
                        <a:tabLst/>
                      </a:pPr>
                      <a:r>
                        <a:rPr kumimoji="0" lang="ru-RU" sz="3200" b="0" i="0" u="none" strike="noStrike" cap="none" normalizeH="0" baseline="0" smtClean="0">
                          <a:ln>
                            <a:noFill/>
                          </a:ln>
                          <a:solidFill>
                            <a:srgbClr val="D60093"/>
                          </a:solidFill>
                          <a:effectLst/>
                          <a:latin typeface="Times New Roman" pitchFamily="18" charset="0"/>
                          <a:cs typeface="Times New Roman" pitchFamily="18" charset="0"/>
                        </a:rPr>
                        <a:t>Соотнесите звуки </a:t>
                      </a:r>
                    </a:p>
                    <a:p>
                      <a:pPr marL="0" marR="0" lvl="0" indent="0" algn="l" defTabSz="914400" rtl="0" eaLnBrk="1" fontAlgn="base" latinLnBrk="0" hangingPunct="1">
                        <a:lnSpc>
                          <a:spcPct val="90000"/>
                        </a:lnSpc>
                        <a:spcBef>
                          <a:spcPct val="20000"/>
                        </a:spcBef>
                        <a:spcAft>
                          <a:spcPct val="0"/>
                        </a:spcAft>
                        <a:buClrTx/>
                        <a:buSzTx/>
                        <a:buFontTx/>
                        <a:buNone/>
                        <a:tabLst/>
                      </a:pPr>
                      <a:r>
                        <a:rPr kumimoji="0" lang="ru-RU" sz="3200" b="0" i="0" u="none" strike="noStrike" cap="none" normalizeH="0" baseline="0" smtClean="0">
                          <a:ln>
                            <a:noFill/>
                          </a:ln>
                          <a:solidFill>
                            <a:srgbClr val="D60093"/>
                          </a:solidFill>
                          <a:effectLst/>
                          <a:latin typeface="Times New Roman" pitchFamily="18" charset="0"/>
                          <a:cs typeface="Times New Roman" pitchFamily="18" charset="0"/>
                        </a:rPr>
                        <a:t>и их характеристики :</a:t>
                      </a:r>
                    </a:p>
                  </a:txBody>
                  <a:tcPr horzOverflow="overflow">
                    <a:lnL cap="flat">
                      <a:noFill/>
                    </a:lnL>
                    <a:lnR cap="flat">
                      <a:noFill/>
                    </a:lnR>
                    <a:lnT cap="flat">
                      <a:noFill/>
                    </a:lnT>
                    <a:lnB cap="flat">
                      <a:noFill/>
                    </a:lnB>
                    <a:lnTlToBr>
                      <a:noFill/>
                    </a:lnTlToBr>
                    <a:lnBlToTr>
                      <a:noFill/>
                    </a:lnBlToTr>
                    <a:noFill/>
                  </a:tcPr>
                </a:tc>
              </a:tr>
            </a:tbl>
          </a:graphicData>
        </a:graphic>
      </p:graphicFrame>
      <p:graphicFrame>
        <p:nvGraphicFramePr>
          <p:cNvPr id="6193" name="Group 49"/>
          <p:cNvGraphicFramePr>
            <a:graphicFrameLocks noGrp="1"/>
          </p:cNvGraphicFramePr>
          <p:nvPr/>
        </p:nvGraphicFramePr>
        <p:xfrm>
          <a:off x="0" y="2492375"/>
          <a:ext cx="9144000" cy="4102100"/>
        </p:xfrm>
        <a:graphic>
          <a:graphicData uri="http://schemas.openxmlformats.org/drawingml/2006/table">
            <a:tbl>
              <a:tblPr/>
              <a:tblGrid>
                <a:gridCol w="9144000"/>
              </a:tblGrid>
              <a:tr h="367188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sz="2800" b="0" i="0" u="none" strike="noStrike" cap="none" normalizeH="0" baseline="0" smtClean="0">
                          <a:ln>
                            <a:noFill/>
                          </a:ln>
                          <a:solidFill>
                            <a:schemeClr val="tx1"/>
                          </a:solidFill>
                          <a:effectLst/>
                          <a:latin typeface="Times New Roman" pitchFamily="18" charset="0"/>
                          <a:cs typeface="Times New Roman" pitchFamily="18" charset="0"/>
                        </a:rPr>
                        <a:t>а) согласный, ротовой,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ru-RU" sz="2800" b="0" i="0" u="none" strike="noStrike" cap="none" normalizeH="0" baseline="0" smtClean="0">
                          <a:ln>
                            <a:noFill/>
                          </a:ln>
                          <a:solidFill>
                            <a:schemeClr val="tx1"/>
                          </a:solidFill>
                          <a:effectLst/>
                          <a:latin typeface="Times New Roman" pitchFamily="18" charset="0"/>
                          <a:cs typeface="Times New Roman" pitchFamily="18" charset="0"/>
                        </a:rPr>
                        <a:t>переднеязычный, щелевой, твёрдый, глухой;     1)      [Ф</a:t>
                      </a:r>
                      <a:r>
                        <a:rPr kumimoji="0" lang="ru-RU" sz="2800" b="1" i="0" u="none" strike="noStrike" cap="none" normalizeH="0" baseline="0" smtClean="0">
                          <a:ln>
                            <a:noFill/>
                          </a:ln>
                          <a:solidFill>
                            <a:schemeClr val="tx1"/>
                          </a:solidFill>
                          <a:effectLst/>
                          <a:latin typeface="Times New Roman" pitchFamily="18" charset="0"/>
                          <a:cs typeface="Times New Roman" pitchFamily="18" charset="0"/>
                        </a:rPr>
                        <a:t>`</a:t>
                      </a:r>
                      <a:r>
                        <a:rPr kumimoji="0" lang="ru-RU" sz="2800" b="0" i="0" u="none" strike="noStrike" cap="none" normalizeH="0" baseline="0" smtClean="0">
                          <a:ln>
                            <a:noFill/>
                          </a:ln>
                          <a:solidFill>
                            <a:schemeClr val="tx1"/>
                          </a:solidFill>
                          <a:effectLst/>
                          <a:latin typeface="Times New Roman" pitchFamily="18" charset="0"/>
                          <a:cs typeface="Times New Roman" pitchFamily="18" charset="0"/>
                        </a:rPr>
                        <a:t>]</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ru-RU" sz="2800" b="0" i="0" u="none" strike="noStrike" cap="none" normalizeH="0" baseline="0" smtClean="0">
                          <a:ln>
                            <a:noFill/>
                          </a:ln>
                          <a:solidFill>
                            <a:schemeClr val="tx1"/>
                          </a:solidFill>
                          <a:effectLst/>
                          <a:latin typeface="Times New Roman" pitchFamily="18" charset="0"/>
                          <a:cs typeface="Times New Roman" pitchFamily="18" charset="0"/>
                        </a:rPr>
                        <a:t>б) согласный, ротовой, губно-зубной,                  2)      [ Ц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ru-RU" sz="2800" b="0" i="0" u="none" strike="noStrike" cap="none" normalizeH="0" baseline="0" smtClean="0">
                          <a:ln>
                            <a:noFill/>
                          </a:ln>
                          <a:solidFill>
                            <a:schemeClr val="tx1"/>
                          </a:solidFill>
                          <a:effectLst/>
                          <a:latin typeface="Times New Roman" pitchFamily="18" charset="0"/>
                          <a:cs typeface="Times New Roman" pitchFamily="18" charset="0"/>
                        </a:rPr>
                        <a:t> щелевой, мягкий, глухой;</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ru-RU" sz="2800" b="0" i="0" u="none" strike="noStrike" cap="none" normalizeH="0" baseline="0" smtClean="0">
                          <a:ln>
                            <a:noFill/>
                          </a:ln>
                          <a:solidFill>
                            <a:schemeClr val="tx1"/>
                          </a:solidFill>
                          <a:effectLst/>
                          <a:latin typeface="Times New Roman" pitchFamily="18" charset="0"/>
                          <a:cs typeface="Times New Roman" pitchFamily="18" charset="0"/>
                        </a:rPr>
                        <a:t>в) согласный, ротовой, переднеязычный,             3)      [ Ш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ru-RU" sz="2800" b="0" i="0" u="none" strike="noStrike" cap="none" normalizeH="0" baseline="0" smtClean="0">
                          <a:ln>
                            <a:noFill/>
                          </a:ln>
                          <a:solidFill>
                            <a:schemeClr val="tx1"/>
                          </a:solidFill>
                          <a:effectLst/>
                          <a:latin typeface="Times New Roman" pitchFamily="18" charset="0"/>
                          <a:cs typeface="Times New Roman" pitchFamily="18" charset="0"/>
                        </a:rPr>
                        <a:t>смычно-щелевой, твёрдый, глухой;</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ru-RU" sz="2800" b="0" i="0" u="none" strike="noStrike" cap="none" normalizeH="0" baseline="0" smtClean="0">
                          <a:ln>
                            <a:noFill/>
                          </a:ln>
                          <a:solidFill>
                            <a:schemeClr val="tx1"/>
                          </a:solidFill>
                          <a:effectLst/>
                          <a:latin typeface="Times New Roman" pitchFamily="18" charset="0"/>
                          <a:cs typeface="Times New Roman" pitchFamily="18" charset="0"/>
                        </a:rPr>
                        <a:t>г) согласный, носовой, губно-губной,                   4)      [М</a:t>
                      </a:r>
                      <a:r>
                        <a:rPr kumimoji="0" lang="ru-RU" sz="2800" b="1" i="0" u="none" strike="noStrike" cap="none" normalizeH="0" baseline="0" smtClean="0">
                          <a:ln>
                            <a:noFill/>
                          </a:ln>
                          <a:solidFill>
                            <a:schemeClr val="tx1"/>
                          </a:solidFill>
                          <a:effectLst/>
                          <a:latin typeface="Times New Roman" pitchFamily="18" charset="0"/>
                          <a:cs typeface="Times New Roman" pitchFamily="18" charset="0"/>
                        </a:rPr>
                        <a:t>`</a:t>
                      </a:r>
                      <a:r>
                        <a:rPr kumimoji="0" lang="ru-RU" sz="2800" b="0" i="0" u="none" strike="noStrike" cap="none" normalizeH="0" baseline="0" smtClean="0">
                          <a:ln>
                            <a:noFill/>
                          </a:ln>
                          <a:solidFill>
                            <a:schemeClr val="tx1"/>
                          </a:solidFill>
                          <a:effectLst/>
                          <a:latin typeface="Times New Roman" pitchFamily="18" charset="0"/>
                          <a:cs typeface="Times New Roman" pitchFamily="18" charset="0"/>
                        </a:rPr>
                        <a:t>]</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ru-RU" sz="2800" b="0" i="0" u="none" strike="noStrike" cap="none" normalizeH="0" baseline="0" smtClean="0">
                          <a:ln>
                            <a:noFill/>
                          </a:ln>
                          <a:solidFill>
                            <a:schemeClr val="tx1"/>
                          </a:solidFill>
                          <a:effectLst/>
                          <a:latin typeface="Times New Roman" pitchFamily="18" charset="0"/>
                          <a:cs typeface="Times New Roman" pitchFamily="18" charset="0"/>
                        </a:rPr>
                        <a:t>смычно-проходной, мягкий, звонкий.</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128" name="Group 8"/>
          <p:cNvGraphicFramePr>
            <a:graphicFrameLocks noGrp="1"/>
          </p:cNvGraphicFramePr>
          <p:nvPr/>
        </p:nvGraphicFramePr>
        <p:xfrm>
          <a:off x="0" y="0"/>
          <a:ext cx="9144000" cy="549275"/>
        </p:xfrm>
        <a:graphic>
          <a:graphicData uri="http://schemas.openxmlformats.org/drawingml/2006/table">
            <a:tbl>
              <a:tblPr/>
              <a:tblGrid>
                <a:gridCol w="9144000"/>
              </a:tblGrid>
              <a:tr h="5492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sz="2800" b="1" i="0" u="sng" strike="noStrike" cap="none" normalizeH="0" baseline="0" smtClean="0">
                          <a:ln>
                            <a:noFill/>
                          </a:ln>
                          <a:solidFill>
                            <a:srgbClr val="33CC33"/>
                          </a:solidFill>
                          <a:effectLst/>
                          <a:latin typeface="Times New Roman" pitchFamily="18" charset="0"/>
                          <a:cs typeface="Times New Roman" pitchFamily="18" charset="0"/>
                        </a:rPr>
                        <a:t>Задание № 4.</a:t>
                      </a:r>
                      <a:r>
                        <a:rPr kumimoji="0" lang="ru-RU" sz="2800" b="0" i="0" u="none" strike="noStrike" cap="none" normalizeH="0" baseline="0" smtClean="0">
                          <a:ln>
                            <a:noFill/>
                          </a:ln>
                          <a:solidFill>
                            <a:schemeClr val="hlink"/>
                          </a:solidFill>
                          <a:effectLst/>
                          <a:latin typeface="Times New Roman" pitchFamily="18" charset="0"/>
                          <a:cs typeface="Times New Roman" pitchFamily="18"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5201" name="Group 81"/>
          <p:cNvGraphicFramePr>
            <a:graphicFrameLocks noGrp="1"/>
          </p:cNvGraphicFramePr>
          <p:nvPr/>
        </p:nvGraphicFramePr>
        <p:xfrm>
          <a:off x="71438" y="692150"/>
          <a:ext cx="4140200" cy="2376488"/>
        </p:xfrm>
        <a:graphic>
          <a:graphicData uri="http://schemas.openxmlformats.org/drawingml/2006/table">
            <a:tbl>
              <a:tblPr/>
              <a:tblGrid>
                <a:gridCol w="4140200"/>
              </a:tblGrid>
              <a:tr h="2376488">
                <a:tc>
                  <a:txBody>
                    <a:bodyPr/>
                    <a:lstStyle/>
                    <a:p>
                      <a:pPr marL="265113" marR="0" lvl="0" indent="-265113" algn="l" defTabSz="914400" rtl="0" eaLnBrk="1" fontAlgn="base" latinLnBrk="0" hangingPunct="1">
                        <a:lnSpc>
                          <a:spcPct val="90000"/>
                        </a:lnSpc>
                        <a:spcBef>
                          <a:spcPct val="20000"/>
                        </a:spcBef>
                        <a:spcAft>
                          <a:spcPct val="0"/>
                        </a:spcAft>
                        <a:buClrTx/>
                        <a:buSzTx/>
                        <a:buFontTx/>
                        <a:buNone/>
                        <a:tabLst/>
                      </a:pPr>
                      <a:r>
                        <a:rPr kumimoji="0" lang="ru-RU" sz="2000" b="1" i="0" u="sng" strike="noStrike" cap="none" normalizeH="0" baseline="0" smtClean="0">
                          <a:ln>
                            <a:noFill/>
                          </a:ln>
                          <a:solidFill>
                            <a:schemeClr val="tx1"/>
                          </a:solidFill>
                          <a:effectLst/>
                          <a:latin typeface="Times New Roman" pitchFamily="18" charset="0"/>
                          <a:cs typeface="Times New Roman" pitchFamily="18" charset="0"/>
                        </a:rPr>
                        <a:t>Спастичность - это…</a:t>
                      </a:r>
                    </a:p>
                    <a:p>
                      <a:pPr marL="265113" marR="0" lvl="0" indent="-265113" algn="l" defTabSz="914400" rtl="0" eaLnBrk="1" fontAlgn="base" latinLnBrk="0" hangingPunct="1">
                        <a:lnSpc>
                          <a:spcPct val="90000"/>
                        </a:lnSpc>
                        <a:spcBef>
                          <a:spcPct val="20000"/>
                        </a:spcBef>
                        <a:spcAft>
                          <a:spcPct val="0"/>
                        </a:spcAft>
                        <a:buClrTx/>
                        <a:buSzTx/>
                        <a:buFontTx/>
                        <a:buNone/>
                        <a:tabLst/>
                      </a:pPr>
                      <a:r>
                        <a:rPr kumimoji="0" lang="ru-RU" sz="2000" b="1" i="0" u="none" strike="noStrike" cap="none" normalizeH="0" baseline="0" smtClean="0">
                          <a:ln>
                            <a:noFill/>
                          </a:ln>
                          <a:solidFill>
                            <a:schemeClr val="accent2"/>
                          </a:solidFill>
                          <a:effectLst/>
                          <a:latin typeface="Times New Roman" pitchFamily="18" charset="0"/>
                          <a:cs typeface="Times New Roman" pitchFamily="18" charset="0"/>
                        </a:rPr>
                        <a:t>1. Повышение мышечного тонуса.</a:t>
                      </a:r>
                    </a:p>
                    <a:p>
                      <a:pPr marL="265113" marR="0" lvl="0" indent="-265113" algn="l" defTabSz="914400" rtl="0" eaLnBrk="1" fontAlgn="base" latinLnBrk="0" hangingPunct="1">
                        <a:lnSpc>
                          <a:spcPct val="90000"/>
                        </a:lnSpc>
                        <a:spcBef>
                          <a:spcPct val="20000"/>
                        </a:spcBef>
                        <a:spcAft>
                          <a:spcPct val="0"/>
                        </a:spcAft>
                        <a:buClrTx/>
                        <a:buSzTx/>
                        <a:buFontTx/>
                        <a:buNone/>
                        <a:tabLst/>
                      </a:pPr>
                      <a:r>
                        <a:rPr kumimoji="0" lang="ru-RU" sz="2000" b="1" i="0" u="none" strike="noStrike" cap="none" normalizeH="0" baseline="0" smtClean="0">
                          <a:ln>
                            <a:noFill/>
                          </a:ln>
                          <a:solidFill>
                            <a:schemeClr val="tx1"/>
                          </a:solidFill>
                          <a:effectLst/>
                          <a:latin typeface="Times New Roman" pitchFamily="18" charset="0"/>
                          <a:cs typeface="Times New Roman" pitchFamily="18" charset="0"/>
                        </a:rPr>
                        <a:t>2. Нарушение просодики.</a:t>
                      </a:r>
                    </a:p>
                    <a:p>
                      <a:pPr marL="265113" marR="0" lvl="0" indent="-265113" algn="l" defTabSz="914400" rtl="0" eaLnBrk="1" fontAlgn="base" latinLnBrk="0" hangingPunct="1">
                        <a:lnSpc>
                          <a:spcPct val="90000"/>
                        </a:lnSpc>
                        <a:spcBef>
                          <a:spcPct val="20000"/>
                        </a:spcBef>
                        <a:spcAft>
                          <a:spcPct val="0"/>
                        </a:spcAft>
                        <a:buClrTx/>
                        <a:buSzTx/>
                        <a:buFontTx/>
                        <a:buNone/>
                        <a:tabLst/>
                      </a:pPr>
                      <a:r>
                        <a:rPr kumimoji="0" lang="ru-RU" sz="2000" b="1" i="0" u="none" strike="noStrike" cap="none" normalizeH="0" baseline="0" smtClean="0">
                          <a:ln>
                            <a:noFill/>
                          </a:ln>
                          <a:solidFill>
                            <a:schemeClr val="accent2"/>
                          </a:solidFill>
                          <a:effectLst/>
                          <a:latin typeface="Times New Roman" pitchFamily="18" charset="0"/>
                          <a:cs typeface="Times New Roman" pitchFamily="18" charset="0"/>
                        </a:rPr>
                        <a:t>3. Меняющийся характер мышечного тонуса.</a:t>
                      </a:r>
                    </a:p>
                    <a:p>
                      <a:pPr marL="265113" marR="0" lvl="0" indent="-265113" algn="l" defTabSz="914400" rtl="0" eaLnBrk="1" fontAlgn="base" latinLnBrk="0" hangingPunct="1">
                        <a:lnSpc>
                          <a:spcPct val="90000"/>
                        </a:lnSpc>
                        <a:spcBef>
                          <a:spcPct val="20000"/>
                        </a:spcBef>
                        <a:spcAft>
                          <a:spcPct val="0"/>
                        </a:spcAft>
                        <a:buClrTx/>
                        <a:buSzTx/>
                        <a:buFontTx/>
                        <a:buNone/>
                        <a:tabLst/>
                      </a:pPr>
                      <a:r>
                        <a:rPr kumimoji="0" lang="ru-RU" sz="2000" b="1" i="0" u="none" strike="noStrike" cap="none" normalizeH="0" baseline="0" smtClean="0">
                          <a:ln>
                            <a:noFill/>
                          </a:ln>
                          <a:solidFill>
                            <a:schemeClr val="tx1"/>
                          </a:solidFill>
                          <a:effectLst/>
                          <a:latin typeface="Times New Roman" pitchFamily="18" charset="0"/>
                          <a:cs typeface="Times New Roman" pitchFamily="18" charset="0"/>
                        </a:rPr>
                        <a:t>4.Снижение тонуса мышц.</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99FF"/>
                    </a:solidFill>
                  </a:tcPr>
                </a:tc>
              </a:tr>
            </a:tbl>
          </a:graphicData>
        </a:graphic>
      </p:graphicFrame>
      <p:graphicFrame>
        <p:nvGraphicFramePr>
          <p:cNvPr id="5200" name="Group 80"/>
          <p:cNvGraphicFramePr>
            <a:graphicFrameLocks noGrp="1"/>
          </p:cNvGraphicFramePr>
          <p:nvPr/>
        </p:nvGraphicFramePr>
        <p:xfrm>
          <a:off x="4284663" y="692150"/>
          <a:ext cx="4751387" cy="2376488"/>
        </p:xfrm>
        <a:graphic>
          <a:graphicData uri="http://schemas.openxmlformats.org/drawingml/2006/table">
            <a:tbl>
              <a:tblPr/>
              <a:tblGrid>
                <a:gridCol w="4751387"/>
              </a:tblGrid>
              <a:tr h="2376488">
                <a:tc>
                  <a:txBody>
                    <a:bodyPr/>
                    <a:lstStyle/>
                    <a:p>
                      <a:pPr marL="176213" marR="0" lvl="0" indent="-176213" algn="l" defTabSz="914400" rtl="0" eaLnBrk="1" fontAlgn="base" latinLnBrk="0" hangingPunct="1">
                        <a:lnSpc>
                          <a:spcPct val="90000"/>
                        </a:lnSpc>
                        <a:spcBef>
                          <a:spcPct val="20000"/>
                        </a:spcBef>
                        <a:spcAft>
                          <a:spcPct val="0"/>
                        </a:spcAft>
                        <a:buClrTx/>
                        <a:buSzTx/>
                        <a:buFontTx/>
                        <a:buNone/>
                        <a:tabLst/>
                      </a:pPr>
                      <a:r>
                        <a:rPr kumimoji="0" lang="ru-RU" sz="1800" b="1" i="0" u="sng" strike="noStrike" cap="none" normalizeH="0" baseline="0" smtClean="0">
                          <a:ln>
                            <a:noFill/>
                          </a:ln>
                          <a:solidFill>
                            <a:schemeClr val="tx1"/>
                          </a:solidFill>
                          <a:effectLst/>
                          <a:latin typeface="Arial" charset="0"/>
                        </a:rPr>
                        <a:t>Каппацизм</a:t>
                      </a:r>
                      <a:r>
                        <a:rPr kumimoji="0" lang="ru-RU" sz="1600" b="1" i="0" u="sng" strike="noStrike" cap="none" normalizeH="0" baseline="0" smtClean="0">
                          <a:ln>
                            <a:noFill/>
                          </a:ln>
                          <a:solidFill>
                            <a:schemeClr val="tx1"/>
                          </a:solidFill>
                          <a:effectLst/>
                          <a:latin typeface="Arial" charset="0"/>
                        </a:rPr>
                        <a:t> - это…</a:t>
                      </a:r>
                      <a:endParaRPr kumimoji="0" lang="ru-RU" sz="1600" b="0" i="0" u="sng" strike="noStrike" cap="none" normalizeH="0" baseline="0" smtClean="0">
                        <a:ln>
                          <a:noFill/>
                        </a:ln>
                        <a:solidFill>
                          <a:schemeClr val="tx1"/>
                        </a:solidFill>
                        <a:effectLst/>
                        <a:latin typeface="Arial" charset="0"/>
                      </a:endParaRPr>
                    </a:p>
                    <a:p>
                      <a:pPr marL="176213" marR="0" lvl="0" indent="-176213" algn="l" defTabSz="914400" rtl="0" eaLnBrk="1" fontAlgn="base" latinLnBrk="0" hangingPunct="1">
                        <a:lnSpc>
                          <a:spcPct val="90000"/>
                        </a:lnSpc>
                        <a:spcBef>
                          <a:spcPct val="20000"/>
                        </a:spcBef>
                        <a:spcAft>
                          <a:spcPct val="0"/>
                        </a:spcAft>
                        <a:buClrTx/>
                        <a:buSzTx/>
                        <a:buFontTx/>
                        <a:buAutoNum type="arabicPeriod"/>
                        <a:tabLst/>
                      </a:pPr>
                      <a:r>
                        <a:rPr kumimoji="0" lang="ru-RU" sz="1600" b="1" i="0" u="none" strike="noStrike" cap="none" normalizeH="0" baseline="0" smtClean="0">
                          <a:ln>
                            <a:noFill/>
                          </a:ln>
                          <a:solidFill>
                            <a:schemeClr val="accent2"/>
                          </a:solidFill>
                          <a:effectLst/>
                          <a:latin typeface="Arial" charset="0"/>
                        </a:rPr>
                        <a:t>Нарушение произношения</a:t>
                      </a:r>
                    </a:p>
                    <a:p>
                      <a:pPr marL="176213" marR="0" lvl="0" indent="-176213" algn="l" defTabSz="914400" rtl="0" eaLnBrk="1" fontAlgn="base" latinLnBrk="0" hangingPunct="1">
                        <a:lnSpc>
                          <a:spcPct val="90000"/>
                        </a:lnSpc>
                        <a:spcBef>
                          <a:spcPct val="20000"/>
                        </a:spcBef>
                        <a:spcAft>
                          <a:spcPct val="0"/>
                        </a:spcAft>
                        <a:buClrTx/>
                        <a:buSzTx/>
                        <a:buFontTx/>
                        <a:buNone/>
                        <a:tabLst/>
                      </a:pPr>
                      <a:r>
                        <a:rPr kumimoji="0" lang="ru-RU" sz="1600" b="1" i="0" u="none" strike="noStrike" cap="none" normalizeH="0" baseline="0" smtClean="0">
                          <a:ln>
                            <a:noFill/>
                          </a:ln>
                          <a:solidFill>
                            <a:schemeClr val="accent2"/>
                          </a:solidFill>
                          <a:effectLst/>
                          <a:latin typeface="Arial" charset="0"/>
                        </a:rPr>
                        <a:t>шипящих или свистящих звуков</a:t>
                      </a:r>
                    </a:p>
                    <a:p>
                      <a:pPr marL="176213" marR="0" lvl="0" indent="-176213" algn="l" defTabSz="914400" rtl="0" eaLnBrk="1" fontAlgn="base" latinLnBrk="0" hangingPunct="1">
                        <a:lnSpc>
                          <a:spcPct val="90000"/>
                        </a:lnSpc>
                        <a:spcBef>
                          <a:spcPct val="20000"/>
                        </a:spcBef>
                        <a:spcAft>
                          <a:spcPct val="0"/>
                        </a:spcAft>
                        <a:buClrTx/>
                        <a:buSzTx/>
                        <a:buFontTx/>
                        <a:buNone/>
                        <a:tabLst/>
                      </a:pPr>
                      <a:r>
                        <a:rPr kumimoji="0" lang="ru-RU" sz="1600" b="1" i="0" u="none" strike="noStrike" cap="none" normalizeH="0" baseline="0" smtClean="0">
                          <a:ln>
                            <a:noFill/>
                          </a:ln>
                          <a:solidFill>
                            <a:schemeClr val="tx1"/>
                          </a:solidFill>
                          <a:effectLst/>
                          <a:latin typeface="Arial" charset="0"/>
                        </a:rPr>
                        <a:t>2. Недостатки произношения заднеязычных звуков.</a:t>
                      </a:r>
                    </a:p>
                    <a:p>
                      <a:pPr marL="176213" marR="0" lvl="0" indent="-176213" algn="l" defTabSz="914400" rtl="0" eaLnBrk="1" fontAlgn="base" latinLnBrk="0" hangingPunct="1">
                        <a:lnSpc>
                          <a:spcPct val="90000"/>
                        </a:lnSpc>
                        <a:spcBef>
                          <a:spcPct val="20000"/>
                        </a:spcBef>
                        <a:spcAft>
                          <a:spcPct val="0"/>
                        </a:spcAft>
                        <a:buClrTx/>
                        <a:buSzTx/>
                        <a:buFontTx/>
                        <a:buNone/>
                        <a:tabLst/>
                      </a:pPr>
                      <a:r>
                        <a:rPr kumimoji="0" lang="ru-RU" sz="1600" b="1" i="0" u="none" strike="noStrike" cap="none" normalizeH="0" baseline="0" smtClean="0">
                          <a:ln>
                            <a:noFill/>
                          </a:ln>
                          <a:solidFill>
                            <a:schemeClr val="accent2"/>
                          </a:solidFill>
                          <a:effectLst/>
                          <a:latin typeface="Arial" charset="0"/>
                        </a:rPr>
                        <a:t>3. Замена мягких согласных твёрдыми или их смешение.</a:t>
                      </a:r>
                    </a:p>
                    <a:p>
                      <a:pPr marL="176213" marR="0" lvl="0" indent="-176213" algn="l" defTabSz="914400" rtl="0" eaLnBrk="1" fontAlgn="base" latinLnBrk="0" hangingPunct="1">
                        <a:lnSpc>
                          <a:spcPct val="90000"/>
                        </a:lnSpc>
                        <a:spcBef>
                          <a:spcPct val="20000"/>
                        </a:spcBef>
                        <a:spcAft>
                          <a:spcPct val="0"/>
                        </a:spcAft>
                        <a:buClrTx/>
                        <a:buSzTx/>
                        <a:buFontTx/>
                        <a:buNone/>
                        <a:tabLst/>
                      </a:pPr>
                      <a:r>
                        <a:rPr kumimoji="0" lang="ru-RU" sz="1600" b="1" i="0" u="none" strike="noStrike" cap="none" normalizeH="0" baseline="0" smtClean="0">
                          <a:ln>
                            <a:noFill/>
                          </a:ln>
                          <a:solidFill>
                            <a:schemeClr val="tx1"/>
                          </a:solidFill>
                          <a:effectLst/>
                          <a:latin typeface="Arial" charset="0"/>
                        </a:rPr>
                        <a:t>4.Недостатки произношения сонорных звуков</a:t>
                      </a:r>
                      <a:r>
                        <a:rPr kumimoji="0" lang="ru-RU" sz="1600" b="0" i="0" u="none" strike="noStrike" cap="none" normalizeH="0" baseline="0" smtClean="0">
                          <a:ln>
                            <a:noFill/>
                          </a:ln>
                          <a:solidFill>
                            <a:schemeClr val="tx1"/>
                          </a:solidFill>
                          <a:effectLst/>
                          <a:latin typeface="Arial"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99"/>
                    </a:solidFill>
                  </a:tcPr>
                </a:tc>
              </a:tr>
            </a:tbl>
          </a:graphicData>
        </a:graphic>
      </p:graphicFrame>
      <p:graphicFrame>
        <p:nvGraphicFramePr>
          <p:cNvPr id="5197" name="Group 77"/>
          <p:cNvGraphicFramePr>
            <a:graphicFrameLocks noGrp="1"/>
          </p:cNvGraphicFramePr>
          <p:nvPr/>
        </p:nvGraphicFramePr>
        <p:xfrm>
          <a:off x="71438" y="3214688"/>
          <a:ext cx="8964612" cy="3527425"/>
        </p:xfrm>
        <a:graphic>
          <a:graphicData uri="http://schemas.openxmlformats.org/drawingml/2006/table">
            <a:tbl>
              <a:tblPr/>
              <a:tblGrid>
                <a:gridCol w="8964612"/>
              </a:tblGrid>
              <a:tr h="3527425">
                <a:tc>
                  <a:txBody>
                    <a:bodyPr/>
                    <a:lstStyle/>
                    <a:p>
                      <a:pPr marL="0" marR="0" lvl="0" indent="0" algn="l" defTabSz="914400" rtl="0" eaLnBrk="1" fontAlgn="base" latinLnBrk="0" hangingPunct="1">
                        <a:lnSpc>
                          <a:spcPct val="90000"/>
                        </a:lnSpc>
                        <a:spcBef>
                          <a:spcPct val="20000"/>
                        </a:spcBef>
                        <a:spcAft>
                          <a:spcPct val="0"/>
                        </a:spcAft>
                        <a:buClrTx/>
                        <a:buSzTx/>
                        <a:buFontTx/>
                        <a:buNone/>
                        <a:tabLst/>
                      </a:pPr>
                      <a:r>
                        <a:rPr kumimoji="0" lang="ru-RU" sz="2200" b="1" i="0" u="sng" strike="noStrike" cap="none" normalizeH="0" baseline="0" smtClean="0">
                          <a:ln>
                            <a:noFill/>
                          </a:ln>
                          <a:solidFill>
                            <a:schemeClr val="tx1"/>
                          </a:solidFill>
                          <a:effectLst/>
                          <a:latin typeface="Times New Roman" pitchFamily="18" charset="0"/>
                          <a:cs typeface="Times New Roman" pitchFamily="18" charset="0"/>
                        </a:rPr>
                        <a:t>Алалия- это…</a:t>
                      </a:r>
                      <a:endParaRPr kumimoji="0" lang="ru-RU" sz="2200" b="0" i="0" u="sng"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l" defTabSz="914400" rtl="0" eaLnBrk="1" fontAlgn="base" latinLnBrk="0" hangingPunct="1">
                        <a:lnSpc>
                          <a:spcPct val="90000"/>
                        </a:lnSpc>
                        <a:spcBef>
                          <a:spcPct val="20000"/>
                        </a:spcBef>
                        <a:spcAft>
                          <a:spcPct val="0"/>
                        </a:spcAft>
                        <a:buClrTx/>
                        <a:buSzTx/>
                        <a:buFontTx/>
                        <a:buNone/>
                        <a:tabLst/>
                      </a:pPr>
                      <a:r>
                        <a:rPr kumimoji="0" lang="ru-RU" sz="2200" b="0" i="0" u="none" strike="noStrike" cap="none" normalizeH="0" baseline="0" smtClean="0">
                          <a:ln>
                            <a:noFill/>
                          </a:ln>
                          <a:solidFill>
                            <a:schemeClr val="accent2"/>
                          </a:solidFill>
                          <a:effectLst/>
                          <a:latin typeface="Times New Roman" pitchFamily="18" charset="0"/>
                          <a:cs typeface="Times New Roman" pitchFamily="18" charset="0"/>
                        </a:rPr>
                        <a:t>1) нарушение темпо - ритмической организации речи, обусловленное </a:t>
                      </a:r>
                    </a:p>
                    <a:p>
                      <a:pPr marL="0" marR="0" lvl="0" indent="0" algn="l" defTabSz="914400" rtl="0" eaLnBrk="1" fontAlgn="base" latinLnBrk="0" hangingPunct="1">
                        <a:lnSpc>
                          <a:spcPct val="90000"/>
                        </a:lnSpc>
                        <a:spcBef>
                          <a:spcPct val="20000"/>
                        </a:spcBef>
                        <a:spcAft>
                          <a:spcPct val="0"/>
                        </a:spcAft>
                        <a:buClrTx/>
                        <a:buSzTx/>
                        <a:buFontTx/>
                        <a:buNone/>
                        <a:tabLst/>
                      </a:pPr>
                      <a:r>
                        <a:rPr kumimoji="0" lang="ru-RU" sz="2200" b="0" i="0" u="none" strike="noStrike" cap="none" normalizeH="0" baseline="0" smtClean="0">
                          <a:ln>
                            <a:noFill/>
                          </a:ln>
                          <a:solidFill>
                            <a:schemeClr val="accent2"/>
                          </a:solidFill>
                          <a:effectLst/>
                          <a:latin typeface="Times New Roman" pitchFamily="18" charset="0"/>
                          <a:cs typeface="Times New Roman" pitchFamily="18" charset="0"/>
                        </a:rPr>
                        <a:t>    судорожным состоянием мышц речевого аппарата;</a:t>
                      </a:r>
                    </a:p>
                    <a:p>
                      <a:pPr marL="0" marR="0" lvl="0" indent="0" algn="l" defTabSz="914400" rtl="0" eaLnBrk="1" fontAlgn="base" latinLnBrk="0" hangingPunct="1">
                        <a:lnSpc>
                          <a:spcPct val="90000"/>
                        </a:lnSpc>
                        <a:spcBef>
                          <a:spcPct val="20000"/>
                        </a:spcBef>
                        <a:spcAft>
                          <a:spcPct val="0"/>
                        </a:spcAft>
                        <a:buClrTx/>
                        <a:buSzTx/>
                        <a:buFontTx/>
                        <a:buNone/>
                        <a:tabLst/>
                      </a:pPr>
                      <a:r>
                        <a:rPr kumimoji="0" lang="ru-RU" sz="2200" b="0" i="0" u="none" strike="noStrike" cap="none" normalizeH="0" baseline="0" smtClean="0">
                          <a:ln>
                            <a:noFill/>
                          </a:ln>
                          <a:solidFill>
                            <a:schemeClr val="tx1"/>
                          </a:solidFill>
                          <a:effectLst/>
                          <a:latin typeface="Times New Roman" pitchFamily="18" charset="0"/>
                          <a:cs typeface="Times New Roman" pitchFamily="18" charset="0"/>
                        </a:rPr>
                        <a:t> 2) нарушение произносительной стороны речи, обусловленное </a:t>
                      </a:r>
                    </a:p>
                    <a:p>
                      <a:pPr marL="0" marR="0" lvl="0" indent="0" algn="l" defTabSz="914400" rtl="0" eaLnBrk="1" fontAlgn="base" latinLnBrk="0" hangingPunct="1">
                        <a:lnSpc>
                          <a:spcPct val="90000"/>
                        </a:lnSpc>
                        <a:spcBef>
                          <a:spcPct val="20000"/>
                        </a:spcBef>
                        <a:spcAft>
                          <a:spcPct val="0"/>
                        </a:spcAft>
                        <a:buClrTx/>
                        <a:buSzTx/>
                        <a:buFontTx/>
                        <a:buNone/>
                        <a:tabLst/>
                      </a:pPr>
                      <a:r>
                        <a:rPr kumimoji="0" lang="ru-RU" sz="2200" b="0" i="0" u="none" strike="noStrike" cap="none" normalizeH="0" baseline="0" smtClean="0">
                          <a:ln>
                            <a:noFill/>
                          </a:ln>
                          <a:solidFill>
                            <a:schemeClr val="tx1"/>
                          </a:solidFill>
                          <a:effectLst/>
                          <a:latin typeface="Times New Roman" pitchFamily="18" charset="0"/>
                          <a:cs typeface="Times New Roman" pitchFamily="18" charset="0"/>
                        </a:rPr>
                        <a:t>    недостаточностью иннервации речевого аппарата;</a:t>
                      </a:r>
                    </a:p>
                    <a:p>
                      <a:pPr marL="0" marR="0" lvl="0" indent="0" algn="l" defTabSz="914400" rtl="0" eaLnBrk="1" fontAlgn="base" latinLnBrk="0" hangingPunct="1">
                        <a:lnSpc>
                          <a:spcPct val="90000"/>
                        </a:lnSpc>
                        <a:spcBef>
                          <a:spcPct val="20000"/>
                        </a:spcBef>
                        <a:spcAft>
                          <a:spcPct val="0"/>
                        </a:spcAft>
                        <a:buClrTx/>
                        <a:buSzTx/>
                        <a:buFontTx/>
                        <a:buNone/>
                        <a:tabLst/>
                      </a:pPr>
                      <a:r>
                        <a:rPr kumimoji="0" lang="ru-RU" sz="2200" b="0" i="0" u="none" strike="noStrike" cap="none" normalizeH="0" baseline="0" smtClean="0">
                          <a:ln>
                            <a:noFill/>
                          </a:ln>
                          <a:solidFill>
                            <a:schemeClr val="accent2"/>
                          </a:solidFill>
                          <a:effectLst/>
                          <a:latin typeface="Times New Roman" pitchFamily="18" charset="0"/>
                          <a:cs typeface="Times New Roman" pitchFamily="18" charset="0"/>
                        </a:rPr>
                        <a:t> 3) нарушение звукопроизношения, обусловленное анатомическими </a:t>
                      </a:r>
                    </a:p>
                    <a:p>
                      <a:pPr marL="0" marR="0" lvl="0" indent="0" algn="l" defTabSz="914400" rtl="0" eaLnBrk="1" fontAlgn="base" latinLnBrk="0" hangingPunct="1">
                        <a:lnSpc>
                          <a:spcPct val="90000"/>
                        </a:lnSpc>
                        <a:spcBef>
                          <a:spcPct val="20000"/>
                        </a:spcBef>
                        <a:spcAft>
                          <a:spcPct val="0"/>
                        </a:spcAft>
                        <a:buClrTx/>
                        <a:buSzTx/>
                        <a:buFontTx/>
                        <a:buNone/>
                        <a:tabLst/>
                      </a:pPr>
                      <a:r>
                        <a:rPr kumimoji="0" lang="ru-RU" sz="2200" b="0" i="0" u="none" strike="noStrike" cap="none" normalizeH="0" baseline="0" smtClean="0">
                          <a:ln>
                            <a:noFill/>
                          </a:ln>
                          <a:solidFill>
                            <a:schemeClr val="accent2"/>
                          </a:solidFill>
                          <a:effectLst/>
                          <a:latin typeface="Times New Roman" pitchFamily="18" charset="0"/>
                          <a:cs typeface="Times New Roman" pitchFamily="18" charset="0"/>
                        </a:rPr>
                        <a:t>      дефектами органов артикуляции;</a:t>
                      </a:r>
                    </a:p>
                    <a:p>
                      <a:pPr marL="0" marR="0" lvl="0" indent="0" algn="l" defTabSz="914400" rtl="0" eaLnBrk="1" fontAlgn="base" latinLnBrk="0" hangingPunct="1">
                        <a:lnSpc>
                          <a:spcPct val="90000"/>
                        </a:lnSpc>
                        <a:spcBef>
                          <a:spcPct val="20000"/>
                        </a:spcBef>
                        <a:spcAft>
                          <a:spcPct val="0"/>
                        </a:spcAft>
                        <a:buClrTx/>
                        <a:buSzTx/>
                        <a:buFontTx/>
                        <a:buNone/>
                        <a:tabLst/>
                      </a:pPr>
                      <a:r>
                        <a:rPr kumimoji="0" lang="ru-RU" sz="2200" b="0" i="0" u="none" strike="noStrike" cap="none" normalizeH="0" baseline="0" smtClean="0">
                          <a:ln>
                            <a:noFill/>
                          </a:ln>
                          <a:solidFill>
                            <a:schemeClr val="tx1"/>
                          </a:solidFill>
                          <a:effectLst/>
                          <a:latin typeface="Times New Roman" pitchFamily="18" charset="0"/>
                          <a:cs typeface="Times New Roman" pitchFamily="18" charset="0"/>
                        </a:rPr>
                        <a:t> 4) отсутствие или недоразвитие речи у детей вследствие органического </a:t>
                      </a:r>
                    </a:p>
                    <a:p>
                      <a:pPr marL="0" marR="0" lvl="0" indent="0" algn="l" defTabSz="914400" rtl="0" eaLnBrk="1" fontAlgn="base" latinLnBrk="0" hangingPunct="1">
                        <a:lnSpc>
                          <a:spcPct val="90000"/>
                        </a:lnSpc>
                        <a:spcBef>
                          <a:spcPct val="20000"/>
                        </a:spcBef>
                        <a:spcAft>
                          <a:spcPct val="0"/>
                        </a:spcAft>
                        <a:buClrTx/>
                        <a:buSzTx/>
                        <a:buFontTx/>
                        <a:buNone/>
                        <a:tabLst/>
                      </a:pPr>
                      <a:r>
                        <a:rPr kumimoji="0" lang="ru-RU" sz="2200" b="0" i="0" u="none" strike="noStrike" cap="none" normalizeH="0" baseline="0" smtClean="0">
                          <a:ln>
                            <a:noFill/>
                          </a:ln>
                          <a:solidFill>
                            <a:schemeClr val="tx1"/>
                          </a:solidFill>
                          <a:effectLst/>
                          <a:latin typeface="Times New Roman" pitchFamily="18" charset="0"/>
                          <a:cs typeface="Times New Roman" pitchFamily="18" charset="0"/>
                        </a:rPr>
                        <a:t>         поражения речевых зон коры головного мозга.</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120" name="Group 24"/>
          <p:cNvGraphicFramePr>
            <a:graphicFrameLocks noGrp="1"/>
          </p:cNvGraphicFramePr>
          <p:nvPr/>
        </p:nvGraphicFramePr>
        <p:xfrm>
          <a:off x="0" y="0"/>
          <a:ext cx="9144000" cy="1163638"/>
        </p:xfrm>
        <a:graphic>
          <a:graphicData uri="http://schemas.openxmlformats.org/drawingml/2006/table">
            <a:tbl>
              <a:tblPr/>
              <a:tblGrid>
                <a:gridCol w="9144000"/>
              </a:tblGrid>
              <a:tr h="719138">
                <a:tc>
                  <a:txBody>
                    <a:bodyPr/>
                    <a:lstStyle/>
                    <a:p>
                      <a:pPr marL="0" marR="0" lvl="0" indent="0" algn="justLow" defTabSz="914400" rtl="0" eaLnBrk="1" fontAlgn="base" latinLnBrk="0" hangingPunct="1">
                        <a:lnSpc>
                          <a:spcPct val="100000"/>
                        </a:lnSpc>
                        <a:spcBef>
                          <a:spcPct val="20000"/>
                        </a:spcBef>
                        <a:spcAft>
                          <a:spcPct val="0"/>
                        </a:spcAft>
                        <a:buClrTx/>
                        <a:buSzTx/>
                        <a:buFontTx/>
                        <a:buNone/>
                        <a:tabLst/>
                      </a:pPr>
                      <a:r>
                        <a:rPr kumimoji="0" lang="ru-RU" sz="3200" b="1" i="0" u="sng" strike="noStrike" cap="none" normalizeH="0" baseline="0" smtClean="0">
                          <a:ln>
                            <a:noFill/>
                          </a:ln>
                          <a:solidFill>
                            <a:srgbClr val="FF0000"/>
                          </a:solidFill>
                          <a:effectLst/>
                          <a:latin typeface="Times New Roman" pitchFamily="18" charset="0"/>
                          <a:cs typeface="Times New Roman" pitchFamily="18" charset="0"/>
                        </a:rPr>
                        <a:t>Задание № 5.</a:t>
                      </a:r>
                      <a:r>
                        <a:rPr kumimoji="0" lang="ru-RU" sz="3200" b="1" i="0" u="none" strike="noStrike" cap="none" normalizeH="0" baseline="0" smtClean="0">
                          <a:ln>
                            <a:noFill/>
                          </a:ln>
                          <a:solidFill>
                            <a:schemeClr val="tx1"/>
                          </a:solidFill>
                          <a:effectLst/>
                          <a:latin typeface="Times New Roman" pitchFamily="18" charset="0"/>
                          <a:cs typeface="Times New Roman" pitchFamily="18" charset="0"/>
                        </a:rPr>
                        <a:t> </a:t>
                      </a:r>
                      <a:endParaRPr kumimoji="0" lang="ru-RU" sz="32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justLow" defTabSz="914400" rtl="0" eaLnBrk="1" fontAlgn="base" latinLnBrk="0" hangingPunct="1">
                        <a:lnSpc>
                          <a:spcPct val="100000"/>
                        </a:lnSpc>
                        <a:spcBef>
                          <a:spcPct val="20000"/>
                        </a:spcBef>
                        <a:spcAft>
                          <a:spcPct val="0"/>
                        </a:spcAft>
                        <a:buClrTx/>
                        <a:buSzTx/>
                        <a:buFontTx/>
                        <a:buNone/>
                        <a:tabLst/>
                      </a:pPr>
                      <a:r>
                        <a:rPr kumimoji="0" lang="ru-RU" sz="3200" b="0" i="0" u="none" strike="noStrike" cap="none" normalizeH="0" baseline="0" smtClean="0">
                          <a:ln>
                            <a:noFill/>
                          </a:ln>
                          <a:solidFill>
                            <a:schemeClr val="tx1"/>
                          </a:solidFill>
                          <a:effectLst/>
                          <a:latin typeface="Times New Roman" pitchFamily="18" charset="0"/>
                          <a:cs typeface="Times New Roman" pitchFamily="18" charset="0"/>
                        </a:rPr>
                        <a:t> </a:t>
                      </a:r>
                      <a:r>
                        <a:rPr kumimoji="0" lang="ru-RU" sz="3200" b="0" i="0" u="none" strike="noStrike" cap="none" normalizeH="0" baseline="0" smtClean="0">
                          <a:ln>
                            <a:noFill/>
                          </a:ln>
                          <a:solidFill>
                            <a:srgbClr val="0099FF"/>
                          </a:solidFill>
                          <a:effectLst/>
                          <a:latin typeface="Times New Roman" pitchFamily="18" charset="0"/>
                          <a:cs typeface="Times New Roman" pitchFamily="18" charset="0"/>
                        </a:rPr>
                        <a:t>Проверьте себя и поставьте ударение в словах:</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4119" name="Group 23"/>
          <p:cNvGraphicFramePr>
            <a:graphicFrameLocks noGrp="1"/>
          </p:cNvGraphicFramePr>
          <p:nvPr/>
        </p:nvGraphicFramePr>
        <p:xfrm>
          <a:off x="0" y="1268413"/>
          <a:ext cx="6227763" cy="5040312"/>
        </p:xfrm>
        <a:graphic>
          <a:graphicData uri="http://schemas.openxmlformats.org/drawingml/2006/table">
            <a:tbl>
              <a:tblPr/>
              <a:tblGrid>
                <a:gridCol w="6227763"/>
              </a:tblGrid>
              <a:tr h="5040313">
                <a:tc>
                  <a:txBody>
                    <a:bodyPr/>
                    <a:lstStyle/>
                    <a:p>
                      <a:pPr marL="0" marR="0" lvl="0" indent="0" algn="just" defTabSz="914400" rtl="0" eaLnBrk="1" fontAlgn="base" latinLnBrk="0" hangingPunct="1">
                        <a:lnSpc>
                          <a:spcPct val="90000"/>
                        </a:lnSpc>
                        <a:spcBef>
                          <a:spcPct val="20000"/>
                        </a:spcBef>
                        <a:spcAft>
                          <a:spcPct val="0"/>
                        </a:spcAft>
                        <a:buClrTx/>
                        <a:buSzTx/>
                        <a:buFontTx/>
                        <a:buNone/>
                        <a:tabLst/>
                      </a:pPr>
                      <a:r>
                        <a:rPr kumimoji="0" lang="ru-RU" sz="3000" b="0" i="0" u="none" strike="noStrike" cap="none" normalizeH="0" baseline="0" smtClean="0">
                          <a:ln>
                            <a:noFill/>
                          </a:ln>
                          <a:solidFill>
                            <a:schemeClr val="tx1"/>
                          </a:solidFill>
                          <a:effectLst/>
                          <a:latin typeface="Times New Roman" pitchFamily="18" charset="0"/>
                          <a:cs typeface="Times New Roman" pitchFamily="18" charset="0"/>
                        </a:rPr>
                        <a:t>без умолку, баловать, избалованный, втридорога, газопровод, досыта, донельзя, досуг, задолго, звонит, созвонимся, каталог, украинский, квартал, красивее, кухонный, начать, начала, оптовый, шарфы, доверху, донизу, свекла, щавель, умно, сливовый, грушевый, договор, столяр, завидно, танцовщица, заперта, пуловер, ракушка, камбала, творог, обеспечение, сверлит, понял, поняла.</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21517" name="Picture 25" descr="imgpreview?key=200be154c282db5c&amp;mb=imgdb_preview_342"/>
          <p:cNvPicPr>
            <a:picLocks noChangeAspect="1" noChangeArrowheads="1"/>
          </p:cNvPicPr>
          <p:nvPr/>
        </p:nvPicPr>
        <p:blipFill>
          <a:blip r:embed="rId2"/>
          <a:srcRect/>
          <a:stretch>
            <a:fillRect/>
          </a:stretch>
        </p:blipFill>
        <p:spPr bwMode="auto">
          <a:xfrm>
            <a:off x="6372225" y="1773238"/>
            <a:ext cx="2771775" cy="30956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Оформление по умолчанию">
  <a:themeElements>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Оформление по умолчанию">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Оформление по умолчанию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Оформление по умолчанию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Оформление по умолчанию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Оформление по умолчанию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Оформление по умолчанию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Оформление по умолчанию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257</TotalTime>
  <Words>699</Words>
  <Application>Microsoft Office PowerPoint</Application>
  <PresentationFormat>Экран (4:3)</PresentationFormat>
  <Paragraphs>314</Paragraphs>
  <Slides>15</Slides>
  <Notes>0</Notes>
  <HiddenSlides>0</HiddenSlides>
  <MMClips>1</MMClips>
  <ScaleCrop>false</ScaleCrop>
  <HeadingPairs>
    <vt:vector size="6" baseType="variant">
      <vt:variant>
        <vt:lpstr>Использованные шрифты</vt:lpstr>
      </vt:variant>
      <vt:variant>
        <vt:i4>4</vt:i4>
      </vt:variant>
      <vt:variant>
        <vt:lpstr>Шаблон оформления</vt:lpstr>
      </vt:variant>
      <vt:variant>
        <vt:i4>1</vt:i4>
      </vt:variant>
      <vt:variant>
        <vt:lpstr>Заголовки слайдов</vt:lpstr>
      </vt:variant>
      <vt:variant>
        <vt:i4>15</vt:i4>
      </vt:variant>
    </vt:vector>
  </HeadingPairs>
  <TitlesOfParts>
    <vt:vector size="20" baseType="lpstr">
      <vt:lpstr>Kunstler Script</vt:lpstr>
      <vt:lpstr>Arial</vt:lpstr>
      <vt:lpstr>Calibri</vt:lpstr>
      <vt:lpstr>Times New Roman</vt:lpstr>
      <vt:lpstr>Оформление по умолчанию</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vector>
  </TitlesOfParts>
  <Company>MoBIL GROUP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Александр</dc:creator>
  <cp:lastModifiedBy>Customer</cp:lastModifiedBy>
  <cp:revision>25</cp:revision>
  <dcterms:created xsi:type="dcterms:W3CDTF">2015-03-01T12:33:42Z</dcterms:created>
  <dcterms:modified xsi:type="dcterms:W3CDTF">2019-08-14T13:36:09Z</dcterms:modified>
</cp:coreProperties>
</file>