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9" r:id="rId4"/>
    <p:sldId id="260" r:id="rId5"/>
    <p:sldId id="265" r:id="rId6"/>
    <p:sldId id="266" r:id="rId7"/>
    <p:sldId id="267" r:id="rId8"/>
    <p:sldId id="268" r:id="rId9"/>
    <p:sldId id="263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343" autoAdjust="0"/>
  </p:normalViewPr>
  <p:slideViewPr>
    <p:cSldViewPr>
      <p:cViewPr>
        <p:scale>
          <a:sx n="80" d="100"/>
          <a:sy n="80" d="100"/>
        </p:scale>
        <p:origin x="1566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mage.freepik.com/free-vector/colorful-square-blocks-frame-vector_21-55004336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16"/>
            <a:ext cx="9108504" cy="51307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68428" y="1900721"/>
            <a:ext cx="5824736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A5CC-B865-4162-A479-6E04EAD38247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6644-92AD-4A0E-9306-CFF6D0CE6F8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860032" y="4083918"/>
            <a:ext cx="4133132" cy="9812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Разработано учителем математики</a:t>
            </a:r>
          </a:p>
          <a:p>
            <a:pPr>
              <a:defRPr/>
            </a:pPr>
            <a:r>
              <a:rPr lang="ru-RU" alt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      МОУ «СОШ» п. </a:t>
            </a:r>
            <a:r>
              <a:rPr lang="ru-RU" altLang="ru-RU" sz="1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Аджером</a:t>
            </a:r>
            <a:endParaRPr lang="ru-RU" altLang="ru-RU" sz="14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ru-RU" alt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altLang="ru-RU" sz="1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Корткеросского</a:t>
            </a:r>
            <a:r>
              <a:rPr lang="ru-RU" alt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района  Республики Коми</a:t>
            </a:r>
          </a:p>
          <a:p>
            <a:pPr>
              <a:defRPr/>
            </a:pPr>
            <a:r>
              <a:rPr lang="ru-RU" alt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</a:t>
            </a:r>
            <a:r>
              <a:rPr lang="ru-RU" altLang="ru-RU" sz="1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Мишариной</a:t>
            </a:r>
            <a:r>
              <a:rPr lang="ru-RU" alt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Альбиной  Геннадьевной</a:t>
            </a:r>
            <a:endParaRPr lang="ru-RU" sz="1400" dirty="0"/>
          </a:p>
        </p:txBody>
      </p:sp>
      <p:pic>
        <p:nvPicPr>
          <p:cNvPr id="8" name="Рисунок 7" descr="https://m.zetzet.ru/wa-data/public/shop/products/11/36/213611/images/251892/251892.750x0.jpg"/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t="35735" r="22647" b="45882"/>
          <a:stretch/>
        </p:blipFill>
        <p:spPr bwMode="auto">
          <a:xfrm>
            <a:off x="2267744" y="267494"/>
            <a:ext cx="6624736" cy="108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232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A5CC-B865-4162-A479-6E04EAD38247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6644-92AD-4A0E-9306-CFF6D0CE6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5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A5CC-B865-4162-A479-6E04EAD38247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6644-92AD-4A0E-9306-CFF6D0CE6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06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laycast.ru/uploads/2016/08/17/19609944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92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64" y="483518"/>
            <a:ext cx="7848872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9621"/>
            <a:ext cx="7848872" cy="3175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A5CC-B865-4162-A479-6E04EAD38247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6644-92AD-4A0E-9306-CFF6D0CE6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8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image.freepik.com/free-vector/colorful-square-blocks-frame-vector_21-55004336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7894"/>
            <a:ext cx="3779912" cy="11834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3476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3476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A5CC-B865-4162-A479-6E04EAD38247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6644-92AD-4A0E-9306-CFF6D0CE6F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10344" y="2670"/>
            <a:ext cx="9133656" cy="5140830"/>
          </a:xfrm>
          <a:prstGeom prst="frame">
            <a:avLst>
              <a:gd name="adj1" fmla="val 1813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2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image.freepik.com/free-vector/colorful-square-blocks-frame-vector_21-55004336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0" y="3826562"/>
            <a:ext cx="3779912" cy="11834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A5CC-B865-4162-A479-6E04EAD38247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6644-92AD-4A0E-9306-CFF6D0CE6F8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амка 9"/>
          <p:cNvSpPr/>
          <p:nvPr userDrawn="1"/>
        </p:nvSpPr>
        <p:spPr>
          <a:xfrm>
            <a:off x="10344" y="2670"/>
            <a:ext cx="9133656" cy="5140830"/>
          </a:xfrm>
          <a:prstGeom prst="frame">
            <a:avLst>
              <a:gd name="adj1" fmla="val 1813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2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A5CC-B865-4162-A479-6E04EAD38247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6644-92AD-4A0E-9306-CFF6D0CE6F8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http://www.playcast.ru/uploads/2016/08/17/19609944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92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26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mage.freepik.com/free-vector/colorful-square-blocks-frame-vector_21-55004336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95886"/>
            <a:ext cx="3779912" cy="11834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A5CC-B865-4162-A479-6E04EAD38247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6644-92AD-4A0E-9306-CFF6D0CE6F8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0" y="5418"/>
            <a:ext cx="9144000" cy="5138081"/>
          </a:xfrm>
          <a:prstGeom prst="frame">
            <a:avLst>
              <a:gd name="adj1" fmla="val 2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5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age.freepik.com/free-vector/colorful-square-blocks-frame-vector_21-55004336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7894"/>
            <a:ext cx="3779912" cy="11834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A5CC-B865-4162-A479-6E04EAD38247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6644-92AD-4A0E-9306-CFF6D0CE6F8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10344" y="2670"/>
            <a:ext cx="9133656" cy="5140830"/>
          </a:xfrm>
          <a:prstGeom prst="frame">
            <a:avLst>
              <a:gd name="adj1" fmla="val 1813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9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A5CC-B865-4162-A479-6E04EAD38247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6644-92AD-4A0E-9306-CFF6D0CE6F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10344" y="2670"/>
            <a:ext cx="9133656" cy="5140830"/>
          </a:xfrm>
          <a:prstGeom prst="frame">
            <a:avLst>
              <a:gd name="adj1" fmla="val 1813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A5CC-B865-4162-A479-6E04EAD38247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6644-92AD-4A0E-9306-CFF6D0CE6F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10344" y="2670"/>
            <a:ext cx="9133656" cy="5140830"/>
          </a:xfrm>
          <a:prstGeom prst="frame">
            <a:avLst>
              <a:gd name="adj1" fmla="val 1813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6A5CC-B865-4162-A479-6E04EAD38247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A6644-92AD-4A0E-9306-CFF6D0CE6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2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55" y="1"/>
            <a:ext cx="9181087" cy="5143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4083918"/>
            <a:ext cx="4156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Выполнено учителем математики МБОУ</a:t>
            </a:r>
          </a:p>
          <a:p>
            <a:r>
              <a:rPr lang="ru-RU" dirty="0" err="1" smtClean="0"/>
              <a:t>Погарская</a:t>
            </a:r>
            <a:r>
              <a:rPr lang="ru-RU" dirty="0" smtClean="0"/>
              <a:t> СОШ №2 </a:t>
            </a:r>
          </a:p>
          <a:p>
            <a:r>
              <a:rPr lang="ru-RU" dirty="0" smtClean="0"/>
              <a:t>Никифоровой Татьяной Викторовной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6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Вспомним площади фигур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894" y="1353478"/>
            <a:ext cx="7704211" cy="235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11510"/>
            <a:ext cx="8532440" cy="331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8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Площадь квадрата и прямоугольника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203598"/>
            <a:ext cx="6480720" cy="3672408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AutoNum type="arabicParenR"/>
            </a:pPr>
            <a:r>
              <a:rPr lang="ru-RU" dirty="0" smtClean="0"/>
              <a:t>Найдите площадь квадрата, если его сторона равна 1.5 см.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Найдите площадь прямоугольника, если одна его сторона равна 8 см, а другая на 2 см больше.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Из квадрата вырезали прямоугольник (см. рисунок 1). Найдите площадь получившейся фигуры.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Пол комнаты, имеющей форму квадрата со стороной 4 м, нужно покрыть паркетом прямоугольной формы. Длина каждой дощечки паркета равна 20 см, а ширина – 10 см. Сколько дощечек потребуется?</a:t>
            </a:r>
          </a:p>
          <a:p>
            <a:pPr marL="457200" indent="-457200">
              <a:buAutoNum type="arabicParenR"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563638"/>
            <a:ext cx="1921968" cy="1872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2320" y="3435846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17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Площадь параллелограмма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7524" y="915566"/>
            <a:ext cx="8568952" cy="360040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ru-RU" dirty="0" smtClean="0"/>
              <a:t>Найдите площади параллелограммов, изображенных на рисунке 2.</a:t>
            </a:r>
          </a:p>
          <a:p>
            <a:pPr marL="457200" indent="-457200">
              <a:buAutoNum type="arabicParenR"/>
            </a:pPr>
            <a:r>
              <a:rPr lang="ru-RU" dirty="0" smtClean="0"/>
              <a:t>Большая из сторон параллелограмма равна 12 см, а его высоты равны 5 см и 6 см. Найдите меньшую из сторон параллелограмма.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859782"/>
            <a:ext cx="7198314" cy="15832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9992" y="4432359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90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607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Площадь треугольника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850320"/>
            <a:ext cx="8928992" cy="308958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arenR"/>
            </a:pPr>
            <a:r>
              <a:rPr lang="ru-RU" dirty="0" smtClean="0"/>
              <a:t>Укажите равновеликие треугольники на рисунке 3 и их площадь, если сторона каждой квадратной клетки равна 1.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ru-RU" dirty="0" smtClean="0"/>
              <a:t>Площадь треугольника равна 24 </a:t>
            </a:r>
            <a:r>
              <a:rPr lang="ru-RU" dirty="0"/>
              <a:t>см</a:t>
            </a:r>
            <a:r>
              <a:rPr lang="ru-RU" baseline="30000" dirty="0"/>
              <a:t>2</a:t>
            </a:r>
            <a:r>
              <a:rPr lang="ru-RU" dirty="0" smtClean="0"/>
              <a:t>. Найдите высоту треугольника, проведенную к стороне, равной 8 см.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ru-RU" dirty="0" smtClean="0"/>
              <a:t>Найдите площадь треугольника, </a:t>
            </a:r>
          </a:p>
          <a:p>
            <a:pPr marL="0" indent="0">
              <a:buNone/>
            </a:pPr>
            <a:r>
              <a:rPr lang="ru-RU" dirty="0" smtClean="0"/>
              <a:t>       две стороны которого </a:t>
            </a:r>
          </a:p>
          <a:p>
            <a:pPr marL="0" indent="0">
              <a:buNone/>
            </a:pPr>
            <a:r>
              <a:rPr lang="ru-RU" dirty="0" smtClean="0"/>
              <a:t>       равны 6 см и 8 см,</a:t>
            </a:r>
          </a:p>
          <a:p>
            <a:pPr marL="0" indent="0">
              <a:buNone/>
            </a:pPr>
            <a:r>
              <a:rPr lang="ru-RU" dirty="0" smtClean="0"/>
              <a:t>       а угол между ними равен </a:t>
            </a:r>
            <a:r>
              <a:rPr lang="ru-RU" dirty="0"/>
              <a:t>30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457200" indent="-457200">
              <a:buAutoNum type="arabicParenR"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632" y="2211710"/>
            <a:ext cx="4227947" cy="1944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51165" y="4227934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7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Площадь ромба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275606"/>
            <a:ext cx="6408712" cy="331236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dirty="0" smtClean="0"/>
              <a:t>Найдите площадь ромба, если его диагонали равны 28 и 20.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/>
              <a:t>Периметр ромба равен 80, а один из углов </a:t>
            </a:r>
            <a:r>
              <a:rPr lang="ru-RU" dirty="0"/>
              <a:t>30</a:t>
            </a:r>
            <a:r>
              <a:rPr lang="ru-RU" baseline="30000" dirty="0"/>
              <a:t>о</a:t>
            </a:r>
            <a:r>
              <a:rPr lang="ru-RU" dirty="0" smtClean="0"/>
              <a:t>. Найдите площадь ромба.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/>
              <a:t>Сторона ромба равна 9, а расстояние от центра ромба до нее равно 2. Найдите площадь ромба.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/>
              <a:t>Найдите площадь ромба, изображенного на клетчатой бумаге с размером клетки 1 см х 1 см (см. рисунок 4).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131590"/>
            <a:ext cx="2166747" cy="1972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80312" y="3103809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73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Площадь трапеции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129745"/>
            <a:ext cx="8640960" cy="259413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dirty="0" smtClean="0"/>
              <a:t>Найдите площадь трапеции, основания которой равны 5 см и 15 см, а высота 7 см.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/>
              <a:t>Найдите площадь трапеции, изображенной </a:t>
            </a:r>
            <a:r>
              <a:rPr lang="ru-RU" dirty="0"/>
              <a:t>на клетчатой бумаге с размером клетки 1 см х 1 см (см. рисунок </a:t>
            </a:r>
            <a:r>
              <a:rPr lang="ru-RU" dirty="0" smtClean="0"/>
              <a:t>5</a:t>
            </a:r>
            <a:r>
              <a:rPr lang="ru-RU" dirty="0" smtClean="0"/>
              <a:t>).</a:t>
            </a:r>
            <a:endParaRPr lang="ru-RU" dirty="0"/>
          </a:p>
          <a:p>
            <a:pPr marL="457200" indent="-457200">
              <a:buFont typeface="+mj-lt"/>
              <a:buAutoNum type="arabicParenR"/>
            </a:pPr>
            <a:r>
              <a:rPr lang="ru-RU" dirty="0" smtClean="0"/>
              <a:t>В равнобедренной трапеции основания </a:t>
            </a:r>
            <a:r>
              <a:rPr lang="ru-RU" dirty="0"/>
              <a:t>р</a:t>
            </a:r>
            <a:r>
              <a:rPr lang="ru-RU" dirty="0" smtClean="0"/>
              <a:t>авны 4 </a:t>
            </a:r>
            <a:r>
              <a:rPr lang="ru-RU" dirty="0" smtClean="0"/>
              <a:t>и 10, а один из углов </a:t>
            </a:r>
            <a:r>
              <a:rPr lang="ru-RU" dirty="0"/>
              <a:t>равен </a:t>
            </a:r>
            <a:r>
              <a:rPr lang="ru-RU" dirty="0" smtClean="0"/>
              <a:t>45</a:t>
            </a:r>
            <a:r>
              <a:rPr lang="ru-RU" baseline="30000" dirty="0" smtClean="0"/>
              <a:t>о</a:t>
            </a:r>
            <a:r>
              <a:rPr lang="ru-RU" dirty="0" smtClean="0"/>
              <a:t>(см. рисунок 6). Найдите площадь трапеции.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363838"/>
            <a:ext cx="2952328" cy="1168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856" y="4532046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5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422032"/>
            <a:ext cx="2160240" cy="1051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1784" y="4509566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36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83518"/>
            <a:ext cx="7772400" cy="1021556"/>
          </a:xfrm>
        </p:spPr>
        <p:txBody>
          <a:bodyPr>
            <a:normAutofit/>
          </a:bodyPr>
          <a:lstStyle/>
          <a:p>
            <a:pPr algn="ctr"/>
            <a:r>
              <a:rPr lang="ru-RU" sz="4400" b="0" cap="none" dirty="0" smtClean="0"/>
              <a:t>Проверим ответы</a:t>
            </a:r>
            <a:endParaRPr lang="ru-RU" sz="4400" b="0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647564" y="1419622"/>
            <a:ext cx="7844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Площадь прямоугольника и квадрата: </a:t>
            </a:r>
            <a:r>
              <a:rPr lang="ru-RU" b="1" dirty="0" smtClean="0"/>
              <a:t>1. </a:t>
            </a:r>
            <a:r>
              <a:rPr lang="ru-RU" dirty="0" smtClean="0"/>
              <a:t>2.25 </a:t>
            </a:r>
            <a:r>
              <a:rPr lang="ru-RU" dirty="0"/>
              <a:t>см</a:t>
            </a:r>
            <a:r>
              <a:rPr lang="ru-RU" baseline="30000" dirty="0"/>
              <a:t>2</a:t>
            </a:r>
            <a:r>
              <a:rPr lang="ru-RU" dirty="0" smtClean="0"/>
              <a:t>. </a:t>
            </a:r>
            <a:r>
              <a:rPr lang="ru-RU" b="1" dirty="0" smtClean="0"/>
              <a:t>2. </a:t>
            </a:r>
            <a:r>
              <a:rPr lang="ru-RU" dirty="0" smtClean="0"/>
              <a:t>80 </a:t>
            </a:r>
            <a:r>
              <a:rPr lang="ru-RU" dirty="0"/>
              <a:t>см</a:t>
            </a:r>
            <a:r>
              <a:rPr lang="ru-RU" baseline="30000" dirty="0"/>
              <a:t>2</a:t>
            </a:r>
            <a:r>
              <a:rPr lang="ru-RU" dirty="0" smtClean="0"/>
              <a:t>. </a:t>
            </a:r>
            <a:r>
              <a:rPr lang="ru-RU" b="1" dirty="0" smtClean="0"/>
              <a:t>3. </a:t>
            </a:r>
            <a:r>
              <a:rPr lang="ru-RU" dirty="0" smtClean="0"/>
              <a:t>41. </a:t>
            </a:r>
            <a:r>
              <a:rPr lang="ru-RU" b="1" dirty="0" smtClean="0"/>
              <a:t>4. </a:t>
            </a:r>
            <a:r>
              <a:rPr lang="ru-RU" dirty="0" smtClean="0"/>
              <a:t>800.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Площадь параллелограмма: </a:t>
            </a:r>
            <a:r>
              <a:rPr lang="ru-RU" b="1" dirty="0"/>
              <a:t>1</a:t>
            </a:r>
            <a:r>
              <a:rPr lang="ru-RU" b="1" dirty="0" smtClean="0"/>
              <a:t>.</a:t>
            </a:r>
            <a:r>
              <a:rPr lang="ru-RU" dirty="0" smtClean="0"/>
              <a:t> а)</a:t>
            </a:r>
            <a:r>
              <a:rPr lang="ru-RU" b="1" dirty="0" smtClean="0"/>
              <a:t> </a:t>
            </a:r>
            <a:r>
              <a:rPr lang="ru-RU" dirty="0" smtClean="0"/>
              <a:t>44. б) 80. в) 36. </a:t>
            </a:r>
            <a:r>
              <a:rPr lang="ru-RU" b="1" dirty="0" smtClean="0"/>
              <a:t>2. </a:t>
            </a:r>
            <a:r>
              <a:rPr lang="ru-RU" dirty="0" smtClean="0"/>
              <a:t>10 см.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Площадь треугольника: </a:t>
            </a:r>
            <a:r>
              <a:rPr lang="ru-RU" b="1" dirty="0" smtClean="0"/>
              <a:t>1. </a:t>
            </a:r>
            <a:r>
              <a:rPr lang="en-US" dirty="0"/>
              <a:t>S</a:t>
            </a:r>
            <a:r>
              <a:rPr lang="ru-RU" baseline="-25000" dirty="0"/>
              <a:t>А</a:t>
            </a:r>
            <a:r>
              <a:rPr lang="ru-RU" dirty="0"/>
              <a:t> = </a:t>
            </a:r>
            <a:r>
              <a:rPr lang="en-US" dirty="0"/>
              <a:t>S</a:t>
            </a:r>
            <a:r>
              <a:rPr lang="ru-RU" baseline="-25000" dirty="0"/>
              <a:t>В</a:t>
            </a:r>
            <a:r>
              <a:rPr lang="ru-RU" dirty="0"/>
              <a:t> = </a:t>
            </a:r>
            <a:r>
              <a:rPr lang="en-US" dirty="0"/>
              <a:t>S</a:t>
            </a:r>
            <a:r>
              <a:rPr lang="ru-RU" baseline="-25000" dirty="0"/>
              <a:t>З</a:t>
            </a:r>
            <a:r>
              <a:rPr lang="ru-RU" dirty="0"/>
              <a:t> = 3, </a:t>
            </a:r>
            <a:r>
              <a:rPr lang="en-US" dirty="0"/>
              <a:t>S</a:t>
            </a:r>
            <a:r>
              <a:rPr lang="ru-RU" baseline="-25000" dirty="0"/>
              <a:t>Б</a:t>
            </a:r>
            <a:r>
              <a:rPr lang="ru-RU" dirty="0"/>
              <a:t> = </a:t>
            </a:r>
            <a:r>
              <a:rPr lang="en-US" dirty="0"/>
              <a:t>S</a:t>
            </a:r>
            <a:r>
              <a:rPr lang="ru-RU" baseline="-25000" dirty="0"/>
              <a:t>Г</a:t>
            </a:r>
            <a:r>
              <a:rPr lang="ru-RU" dirty="0"/>
              <a:t> = </a:t>
            </a:r>
            <a:r>
              <a:rPr lang="en-US" dirty="0"/>
              <a:t>S</a:t>
            </a:r>
            <a:r>
              <a:rPr lang="ru-RU" baseline="-25000" dirty="0"/>
              <a:t>Д</a:t>
            </a:r>
            <a:r>
              <a:rPr lang="ru-RU" dirty="0"/>
              <a:t> = 4, </a:t>
            </a:r>
            <a:r>
              <a:rPr lang="en-US" dirty="0"/>
              <a:t>S</a:t>
            </a:r>
            <a:r>
              <a:rPr lang="ru-RU" baseline="-25000" dirty="0"/>
              <a:t>Е</a:t>
            </a:r>
            <a:r>
              <a:rPr lang="ru-RU" dirty="0"/>
              <a:t> = </a:t>
            </a:r>
            <a:r>
              <a:rPr lang="en-US" dirty="0"/>
              <a:t>S</a:t>
            </a:r>
            <a:r>
              <a:rPr lang="ru-RU" baseline="-25000" dirty="0"/>
              <a:t>Ж</a:t>
            </a:r>
            <a:r>
              <a:rPr lang="ru-RU" dirty="0"/>
              <a:t> = </a:t>
            </a:r>
            <a:r>
              <a:rPr lang="ru-RU" dirty="0" smtClean="0"/>
              <a:t>6. </a:t>
            </a:r>
            <a:r>
              <a:rPr lang="ru-RU" b="1" dirty="0" smtClean="0"/>
              <a:t>2. </a:t>
            </a:r>
            <a:r>
              <a:rPr lang="ru-RU" dirty="0" smtClean="0"/>
              <a:t>6 см. </a:t>
            </a:r>
            <a:r>
              <a:rPr lang="ru-RU" b="1" dirty="0" smtClean="0"/>
              <a:t>3.</a:t>
            </a:r>
            <a:r>
              <a:rPr lang="ru-RU" dirty="0"/>
              <a:t> </a:t>
            </a:r>
            <a:r>
              <a:rPr lang="ru-RU" dirty="0" smtClean="0"/>
              <a:t>12 </a:t>
            </a:r>
            <a:r>
              <a:rPr lang="ru-RU" dirty="0"/>
              <a:t>см</a:t>
            </a:r>
            <a:r>
              <a:rPr lang="ru-RU" baseline="30000" dirty="0"/>
              <a:t>2</a:t>
            </a:r>
            <a:r>
              <a:rPr lang="ru-RU" dirty="0"/>
              <a:t>.</a:t>
            </a:r>
            <a:r>
              <a:rPr lang="ru-RU" b="1" dirty="0" smtClean="0"/>
              <a:t> 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Площадь ромба: </a:t>
            </a:r>
            <a:r>
              <a:rPr lang="ru-RU" b="1" dirty="0"/>
              <a:t>1. </a:t>
            </a:r>
            <a:r>
              <a:rPr lang="ru-RU" dirty="0" smtClean="0"/>
              <a:t>280. </a:t>
            </a:r>
            <a:r>
              <a:rPr lang="ru-RU" b="1" dirty="0"/>
              <a:t>2. </a:t>
            </a:r>
            <a:r>
              <a:rPr lang="ru-RU" dirty="0" smtClean="0"/>
              <a:t>200. </a:t>
            </a:r>
            <a:r>
              <a:rPr lang="ru-RU" b="1" dirty="0"/>
              <a:t>3. </a:t>
            </a:r>
            <a:r>
              <a:rPr lang="ru-RU" dirty="0" smtClean="0"/>
              <a:t>36. </a:t>
            </a:r>
            <a:r>
              <a:rPr lang="ru-RU" b="1" dirty="0"/>
              <a:t>4. </a:t>
            </a:r>
            <a:r>
              <a:rPr lang="ru-RU" dirty="0" smtClean="0"/>
              <a:t>12 см</a:t>
            </a:r>
            <a:r>
              <a:rPr lang="ru-RU" baseline="30000" dirty="0" smtClean="0"/>
              <a:t>2</a:t>
            </a:r>
            <a:r>
              <a:rPr lang="ru-RU" dirty="0" smtClean="0"/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Площадь трапеции: </a:t>
            </a:r>
            <a:r>
              <a:rPr lang="ru-RU" b="1" dirty="0"/>
              <a:t>1</a:t>
            </a:r>
            <a:r>
              <a:rPr lang="ru-RU" b="1" dirty="0" smtClean="0"/>
              <a:t>. </a:t>
            </a:r>
            <a:r>
              <a:rPr lang="ru-RU" dirty="0" smtClean="0"/>
              <a:t>70 </a:t>
            </a:r>
            <a:r>
              <a:rPr lang="ru-RU" dirty="0"/>
              <a:t>см</a:t>
            </a:r>
            <a:r>
              <a:rPr lang="ru-RU" baseline="30000" dirty="0"/>
              <a:t>2</a:t>
            </a:r>
            <a:r>
              <a:rPr lang="ru-RU" dirty="0" smtClean="0"/>
              <a:t>. </a:t>
            </a:r>
            <a:r>
              <a:rPr lang="ru-RU" b="1" dirty="0" smtClean="0"/>
              <a:t>2. </a:t>
            </a:r>
            <a:r>
              <a:rPr lang="ru-RU" dirty="0"/>
              <a:t>а)</a:t>
            </a:r>
            <a:r>
              <a:rPr lang="ru-RU" b="1" dirty="0"/>
              <a:t> </a:t>
            </a:r>
            <a:r>
              <a:rPr lang="ru-RU" dirty="0" smtClean="0"/>
              <a:t>14</a:t>
            </a:r>
            <a:r>
              <a:rPr lang="ru-RU" dirty="0"/>
              <a:t> </a:t>
            </a:r>
            <a:r>
              <a:rPr lang="ru-RU" dirty="0" smtClean="0"/>
              <a:t>см</a:t>
            </a:r>
            <a:r>
              <a:rPr lang="ru-RU" baseline="30000" dirty="0" smtClean="0"/>
              <a:t>2</a:t>
            </a:r>
            <a:r>
              <a:rPr lang="ru-RU" dirty="0" smtClean="0"/>
              <a:t>. </a:t>
            </a:r>
            <a:r>
              <a:rPr lang="ru-RU" dirty="0"/>
              <a:t>б) </a:t>
            </a:r>
            <a:r>
              <a:rPr lang="ru-RU" dirty="0" smtClean="0"/>
              <a:t>20</a:t>
            </a:r>
            <a:r>
              <a:rPr lang="ru-RU" dirty="0"/>
              <a:t> </a:t>
            </a:r>
            <a:r>
              <a:rPr lang="ru-RU" dirty="0" smtClean="0"/>
              <a:t>см</a:t>
            </a:r>
            <a:r>
              <a:rPr lang="ru-RU" baseline="30000" dirty="0" smtClean="0"/>
              <a:t>2</a:t>
            </a:r>
            <a:r>
              <a:rPr lang="ru-RU" dirty="0" smtClean="0"/>
              <a:t>. </a:t>
            </a:r>
            <a:r>
              <a:rPr lang="ru-RU" dirty="0"/>
              <a:t>в) </a:t>
            </a:r>
            <a:r>
              <a:rPr lang="ru-RU" dirty="0" smtClean="0"/>
              <a:t>12.5</a:t>
            </a:r>
            <a:r>
              <a:rPr lang="ru-RU" dirty="0"/>
              <a:t> </a:t>
            </a:r>
            <a:r>
              <a:rPr lang="ru-RU" dirty="0" smtClean="0"/>
              <a:t>см</a:t>
            </a:r>
            <a:r>
              <a:rPr lang="ru-RU" baseline="30000" dirty="0" smtClean="0"/>
              <a:t>2</a:t>
            </a:r>
            <a:r>
              <a:rPr lang="ru-RU" dirty="0" smtClean="0"/>
              <a:t>. </a:t>
            </a:r>
            <a:r>
              <a:rPr lang="ru-RU" b="1" dirty="0" smtClean="0"/>
              <a:t>3. </a:t>
            </a:r>
            <a:r>
              <a:rPr lang="ru-RU" dirty="0" smtClean="0"/>
              <a:t>21.</a:t>
            </a:r>
            <a:endParaRPr lang="ru-RU" dirty="0"/>
          </a:p>
          <a:p>
            <a:pPr marL="342900" indent="-342900">
              <a:buFont typeface="+mj-lt"/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483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Вспомним площади фигур</vt:lpstr>
      <vt:lpstr>Презентация PowerPoint</vt:lpstr>
      <vt:lpstr>Площадь квадрата и прямоугольника</vt:lpstr>
      <vt:lpstr>Площадь параллелограмма</vt:lpstr>
      <vt:lpstr>Площадь треугольника</vt:lpstr>
      <vt:lpstr>Площадь ромба</vt:lpstr>
      <vt:lpstr>Площадь трапеции</vt:lpstr>
      <vt:lpstr>Проверим ответы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Дима</cp:lastModifiedBy>
  <cp:revision>50</cp:revision>
  <dcterms:created xsi:type="dcterms:W3CDTF">2018-12-14T09:38:03Z</dcterms:created>
  <dcterms:modified xsi:type="dcterms:W3CDTF">2019-09-15T17:42:12Z</dcterms:modified>
</cp:coreProperties>
</file>