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26"/>
  </p:notesMasterIdLst>
  <p:sldIdLst>
    <p:sldId id="260" r:id="rId2"/>
    <p:sldId id="258" r:id="rId3"/>
    <p:sldId id="259" r:id="rId4"/>
    <p:sldId id="267" r:id="rId5"/>
    <p:sldId id="277" r:id="rId6"/>
    <p:sldId id="278" r:id="rId7"/>
    <p:sldId id="290" r:id="rId8"/>
    <p:sldId id="279" r:id="rId9"/>
    <p:sldId id="266" r:id="rId10"/>
    <p:sldId id="280" r:id="rId11"/>
    <p:sldId id="291" r:id="rId12"/>
    <p:sldId id="292" r:id="rId13"/>
    <p:sldId id="281" r:id="rId14"/>
    <p:sldId id="282" r:id="rId15"/>
    <p:sldId id="283" r:id="rId16"/>
    <p:sldId id="285" r:id="rId17"/>
    <p:sldId id="289" r:id="rId18"/>
    <p:sldId id="293" r:id="rId19"/>
    <p:sldId id="296" r:id="rId20"/>
    <p:sldId id="298" r:id="rId21"/>
    <p:sldId id="299" r:id="rId22"/>
    <p:sldId id="300" r:id="rId23"/>
    <p:sldId id="302" r:id="rId24"/>
    <p:sldId id="30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DF9FD7"/>
    <a:srgbClr val="27A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КОНСТАТИРУЮЩИЙ</c:v>
                </c:pt>
                <c:pt idx="1">
                  <c:v>КОНТРОЛЬНЫЙ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КОНСТАТИРУЮЩИЙ</c:v>
                </c:pt>
                <c:pt idx="1">
                  <c:v>КОНТРОЛЬНЫЙ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0.61</c:v>
                </c:pt>
                <c:pt idx="1">
                  <c:v>0.7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КОНСТАТИРУЮЩИЙ</c:v>
                </c:pt>
                <c:pt idx="1">
                  <c:v>КОНТРОЛЬНЫЙ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0.27</c:v>
                </c:pt>
                <c:pt idx="1">
                  <c:v>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0250536"/>
        <c:axId val="280248184"/>
      </c:barChart>
      <c:catAx>
        <c:axId val="28025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248184"/>
        <c:crosses val="autoZero"/>
        <c:auto val="1"/>
        <c:lblAlgn val="ctr"/>
        <c:lblOffset val="100"/>
        <c:noMultiLvlLbl val="0"/>
      </c:catAx>
      <c:valAx>
        <c:axId val="28024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250536"/>
        <c:crosses val="autoZero"/>
        <c:crossBetween val="between"/>
      </c:valAx>
      <c:spPr>
        <a:noFill/>
        <a:ln>
          <a:solidFill>
            <a:srgbClr val="00206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3132E-4ACF-4C23-8E2B-6DB9CBE5FA22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8494B-D76A-4D00-9BB3-58406AF00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8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494B-D76A-4D00-9BB3-58406AF00B3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89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E69145-8DF4-44E4-B480-2A61604831E7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2DDB1-BF9C-40C7-BC05-B619048494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2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8504B-EC75-4D66-8A02-D28AC698BE85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A534F-99B3-49C5-BD0D-14C4E9EC97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0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8504B-EC75-4D66-8A02-D28AC698BE85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A534F-99B3-49C5-BD0D-14C4E9EC97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86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8504B-EC75-4D66-8A02-D28AC698BE85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A534F-99B3-49C5-BD0D-14C4E9EC97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75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8504B-EC75-4D66-8A02-D28AC698BE85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A534F-99B3-49C5-BD0D-14C4E9EC97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2392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8504B-EC75-4D66-8A02-D28AC698BE85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A534F-99B3-49C5-BD0D-14C4E9EC97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33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89030-079E-4BA7-A6AB-9DEDD9645A08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9BC4B-842B-4800-AE5F-4A57AB5FBB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952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27488-7943-495E-B938-C30E509B8280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8254C-F6E3-4F2F-A706-3441461EEC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07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E53F0-1A68-4826-AB19-ADF314FE313D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7C09F-ED29-41B7-B4E2-FC467D0D64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78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0F5286-8B2E-44D0-9CCB-73C040EF2640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037A0-E94F-4103-A90F-A35842E20A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1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F52B1D-0FD2-49EF-AC9A-DBC420F7A670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51D58-E955-452D-97A2-1A74B941A2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0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D3F22E-209D-435E-A8B8-13C1684230C9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4E509-6F4F-4B3C-808E-F37D949AAF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63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176F5B-C9EF-4BEA-92B3-B20D4117027B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BD32-5F88-434C-86AF-29908C7D9E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00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89A384-C8AE-45D2-A937-8D056EA21A5E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89787-1A4E-48F4-B491-0352B8E6AC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3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B26996-5332-401B-990E-AC9DA206325C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B38A1-DAAF-4AEC-918C-FB263CC801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81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996C27-955F-438C-98A1-B33C7D0CCAF7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D7D63-7FCB-4802-B9FB-7A07318E88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25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A8504B-EC75-4D66-8A02-D28AC698BE85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22A534F-99B3-49C5-BD0D-14C4E9EC97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7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00576"/>
            <a:ext cx="7772400" cy="17801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700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17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700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1700" dirty="0">
                <a:solidFill>
                  <a:schemeClr val="bg1"/>
                </a:solidFill>
                <a:latin typeface="Times New Roman" pitchFamily="18" charset="0"/>
              </a:rPr>
            </a:br>
            <a:endParaRPr lang="ru-RU" sz="4500" dirty="0">
              <a:solidFill>
                <a:schemeClr val="tx1"/>
              </a:solidFill>
            </a:endParaRPr>
          </a:p>
        </p:txBody>
      </p:sp>
      <p:sp>
        <p:nvSpPr>
          <p:cNvPr id="13315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29754" y="4509120"/>
            <a:ext cx="7272808" cy="1473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Ушакова Елена Михайловна</a:t>
            </a:r>
          </a:p>
          <a:p>
            <a:pPr marL="0" indent="0" eaLnBrk="1">
              <a:buFont typeface="Wingdings" pitchFamily="2" charset="2"/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ru-RU" sz="1600" b="1" dirty="0" smtClean="0">
              <a:solidFill>
                <a:schemeClr val="tx2"/>
              </a:solidFill>
            </a:endParaRPr>
          </a:p>
        </p:txBody>
      </p:sp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395536" y="1025198"/>
            <a:ext cx="728734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исследования: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Развитие умения выполнять декоративную роспись у младших школьников на уроках изобразительного искусства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3707904" y="6309320"/>
            <a:ext cx="14927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Усть-Кут 2019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79208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7" y="635502"/>
            <a:ext cx="3744416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71" y="635502"/>
            <a:ext cx="3657565" cy="2743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41" y="3929959"/>
            <a:ext cx="3342487" cy="2506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44750" r="53937" b="8000"/>
          <a:stretch/>
        </p:blipFill>
        <p:spPr>
          <a:xfrm>
            <a:off x="4684771" y="3890830"/>
            <a:ext cx="3412958" cy="2742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9314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6347713" cy="75057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Контрольный эксперимент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r="36403" b="57252"/>
          <a:stretch/>
        </p:blipFill>
        <p:spPr>
          <a:xfrm>
            <a:off x="166074" y="762608"/>
            <a:ext cx="3479799" cy="1864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6" t="400" r="10223" b="-799"/>
          <a:stretch/>
        </p:blipFill>
        <p:spPr>
          <a:xfrm>
            <a:off x="191535" y="2811794"/>
            <a:ext cx="2004992" cy="1997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201" b="-400"/>
          <a:stretch/>
        </p:blipFill>
        <p:spPr>
          <a:xfrm>
            <a:off x="3783455" y="702914"/>
            <a:ext cx="2399052" cy="2414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8" descr="Картинки по запросу работы детей филимоновской игруш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38" y="219386"/>
            <a:ext cx="1977949" cy="259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maam.ru/upload/blogs/detsad-208705-145994031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4"/>
          <a:stretch/>
        </p:blipFill>
        <p:spPr bwMode="auto">
          <a:xfrm>
            <a:off x="5496163" y="3299865"/>
            <a:ext cx="3647837" cy="2869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650" r="1962" b="5900"/>
          <a:stretch/>
        </p:blipFill>
        <p:spPr>
          <a:xfrm>
            <a:off x="911340" y="4943336"/>
            <a:ext cx="1916195" cy="1797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8066" y="3720236"/>
            <a:ext cx="3267079" cy="2450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054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719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8" b="9051"/>
          <a:stretch/>
        </p:blipFill>
        <p:spPr>
          <a:xfrm>
            <a:off x="4756691" y="99082"/>
            <a:ext cx="4355976" cy="3437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" y="3684416"/>
            <a:ext cx="4444055" cy="31735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" y="116632"/>
            <a:ext cx="4569308" cy="3426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61" y="3684416"/>
            <a:ext cx="4488306" cy="3114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16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9" y="359960"/>
            <a:ext cx="3966705" cy="6076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81061"/>
            <a:ext cx="4073573" cy="3055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088"/>
            <a:ext cx="4717668" cy="35382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3966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6336704" cy="17945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данных, полученных до и после экспериментальной работы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61196053"/>
              </p:ext>
            </p:extLst>
          </p:nvPr>
        </p:nvGraphicFramePr>
        <p:xfrm>
          <a:off x="609600" y="1628800"/>
          <a:ext cx="641067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30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571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85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59" b="11292"/>
          <a:stretch/>
        </p:blipFill>
        <p:spPr>
          <a:xfrm>
            <a:off x="395536" y="260648"/>
            <a:ext cx="8748464" cy="6426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36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6624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296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</a:t>
            </a:r>
            <a:r>
              <a:rPr lang="ru-RU" dirty="0" smtClean="0"/>
              <a:t>олученные </a:t>
            </a:r>
            <a:r>
              <a:rPr lang="ru-RU" dirty="0"/>
              <a:t>знания и умения помогают ребятам в дальнейшем осмысливать и воспринимать произведения народного декоративно-прикладного творчества: дымковская игрушка, гжель, хохлома, городецкая роспись и т.д. после проведенной работы увеличилось количество детей, которые самостоятельно без помощи учителя создавали декоративные композиции, используя полученные знания и навыки</a:t>
            </a:r>
          </a:p>
        </p:txBody>
      </p:sp>
    </p:spTree>
    <p:extLst>
      <p:ext uri="{BB962C8B-B14F-4D97-AF65-F5344CB8AC3E}">
        <p14:creationId xmlns:p14="http://schemas.microsoft.com/office/powerpoint/2010/main" val="359554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Цель дипломной работы. Объект и  предмет исследования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251520" y="609600"/>
            <a:ext cx="8640960" cy="598775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исследования: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 обосновать и экспериментально про­верить условия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выполнять роспись у детей   младшего возраста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изобразительного искусства.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исследования: 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обучения младших школьников на уро­ках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изобразительного искусства.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исследования: 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выполнять декоративную роспись у детей младшего возраста на уроках изобразительного искусства.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09600"/>
            <a:ext cx="5832648" cy="1595264"/>
          </a:xfrm>
        </p:spPr>
        <p:txBody>
          <a:bodyPr>
            <a:normAutofit/>
          </a:bodyPr>
          <a:lstStyle/>
          <a:p>
            <a:r>
              <a:rPr lang="ru-RU" sz="2400" dirty="0"/>
              <a:t>Тема исследования: «Развитие умения выполнять декоративную роспись у  младших школьников на уроках изобразительного искусства».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204864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 анализе психолого-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педогагической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и методической литературы по проблеме исследования и анализе программ Бориса Михайловича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Неменского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Владимира Сергеевича Кузина и Тамары Яковлевны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Шпикаловой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мы увидели, что во всех программах при обучении младших школьников уделяется внимание декоративному рисованию, но более интересное, на наш взгляд, содержание обучения изобразительному искусству младших школьников представлено а программе Т.Я.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Шпикаловой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Взяв за основу программу, мы перестроили содержание обучения от общего к частному. и выделили композиционные умения, а также уровни и критерии их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сформированности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у младших школьников на уроках декоративного рисования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664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609600"/>
            <a:ext cx="6489768" cy="7787952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Многолетний опыт практической работы, наблюдение за деятельностью детей, отсутствие в нашем селе дошкольного образовательного учреждения, позволили нам разработать программу развития композиционных умений  у младших школьников на уроках декоративного рисования.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умений выполнять декоративную композицию нами использовались различные методы и приемы обучения (Работа по слайду)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построении программы обучения мы выделили следующие этапы, на первом этапе мы знакомили детей с декоративной композицией. Составление композиции – доступная деятельность для детей данного возраста, более того, она соответствует уровню развития младших школьников и является первой ступенью обучения изобразительному искусству.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следующем этапе проведения работы дети учились составлять декоративные композиции на основе ритма и симметрии.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9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771728"/>
          </a:xfrm>
        </p:spPr>
        <p:txBody>
          <a:bodyPr>
            <a:noAutofit/>
          </a:bodyPr>
          <a:lstStyle/>
          <a:p>
            <a:pPr algn="just">
              <a:tabLst>
                <a:tab pos="628650" algn="l"/>
              </a:tabLst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отметить, что дети на первоначальном этапе испытывали определенные трудности, но использование нами в экспериментальной работе разных форм и методов обучения позволили им преодолеть возникающие трудности, вызвали неподдельный интерес. Мы увидели, что школьники получали удовлетворение от процесса составления и выполнения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декоративных композиций.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3429000"/>
            <a:ext cx="6266657" cy="2612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проведенной нами экспериментальной работы дети узнали чем отличается декоративный элемент от природного, и научились создавать свои декоративные элементы на основе переработки природных форм. Познакомились с ритмом и могли анализировать простейшие декоративные композиции, основанные на ритме. Они узнали, что такое симметрия и познакомились с видами симметрии. </a:t>
            </a:r>
          </a:p>
        </p:txBody>
      </p:sp>
    </p:spTree>
    <p:extLst>
      <p:ext uri="{BB962C8B-B14F-4D97-AF65-F5344CB8AC3E}">
        <p14:creationId xmlns:p14="http://schemas.microsoft.com/office/powerpoint/2010/main" val="3290557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6347713" cy="461960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окончанию экспериментальной работы мы пришли к выводу что полученные знания и умения помогают ребятам в дальнейшем осмысливать и воспринимать произведения народного декоративно-прикладного творчества: дымковская игрушка, гжель, хохлома, городецкая роспись и т.д. после проведенной работы увеличилось количество детей, которые самостоятельно без помощи учителя создавали декоративные композиции, используя полученные знания и навыки.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152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4979640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необходимо отметить, что проведенная экспериментальная работа является лишь звеном в целостной программе по изучению декоративно прикладного искусства. Все полученные знания и умения ребята применяют во внеклассной работе по декоративно-прикладному творчеству при составлении декоративных композиций из бересты, соломки и других природных материалов. Несколько работ выполненных детьми из экспериментальной группы  на районной выставке заняли призовые места и получили награды.</a:t>
            </a:r>
            <a:b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8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9614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ипотеза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35283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народных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росписях через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игр,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элементы городецкой,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хохломской,  каргопольской,  филимоновской, дымковской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гжельской росписей;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декоративную  композицию из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декоративной росписи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6347713" cy="1525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№8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Усть-Кута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7740848" cy="392129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- 1 "А"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7 лет, (26 человек)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08920"/>
            <a:ext cx="5256584" cy="3755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7344816" cy="9304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приемы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умения выполнять декоративную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роспись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68760"/>
            <a:ext cx="6984775" cy="51845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аглядные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Словесные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r="13776" b="40550"/>
          <a:stretch/>
        </p:blipFill>
        <p:spPr>
          <a:xfrm>
            <a:off x="1259632" y="2420888"/>
            <a:ext cx="5832648" cy="4132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578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404664"/>
            <a:ext cx="72728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развития умения выполнять декоративную роспись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700809"/>
            <a:ext cx="7056784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росписях через использование дидактических игр,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информационно-коммуникативных технологий;</a:t>
            </a:r>
          </a:p>
          <a:p>
            <a:pPr lvl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элементы городецкой, хохломской,  каргопольской,  филимоновской, дымковской  и гжельской росписей через использование специальных упражнений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декоративную композицию из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элементов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декоративной росписи.</a:t>
            </a:r>
          </a:p>
          <a:p>
            <a:pPr>
              <a:lnSpc>
                <a:spcPct val="150000"/>
              </a:lnSpc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1692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0486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Констатирующий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эксперимент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2806" b="15555"/>
          <a:stretch/>
        </p:blipFill>
        <p:spPr>
          <a:xfrm>
            <a:off x="231441" y="993446"/>
            <a:ext cx="4808190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58" y="993446"/>
            <a:ext cx="2839644" cy="2129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4" r="2837" b="12520"/>
          <a:stretch/>
        </p:blipFill>
        <p:spPr>
          <a:xfrm>
            <a:off x="189728" y="3112032"/>
            <a:ext cx="3980520" cy="1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Картинки по запросу работы детей филимоновской игруш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776" y="3607144"/>
            <a:ext cx="2207818" cy="2757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701" r="11413" b="1701"/>
          <a:stretch/>
        </p:blipFill>
        <p:spPr>
          <a:xfrm>
            <a:off x="1547664" y="4725144"/>
            <a:ext cx="1976220" cy="1954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8152" y="3862637"/>
            <a:ext cx="2994720" cy="2246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02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Дидактические игры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0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0" y="512676"/>
            <a:ext cx="3748893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63816"/>
            <a:ext cx="3637879" cy="2933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7"/>
          <a:stretch/>
        </p:blipFill>
        <p:spPr>
          <a:xfrm>
            <a:off x="899592" y="3513038"/>
            <a:ext cx="2463878" cy="3061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8" name="Picture 2" descr="http://www.maam.ru/upload/blogs/detsad-305647-14282126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91909"/>
            <a:ext cx="3744416" cy="2804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49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056784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293" y="931635"/>
            <a:ext cx="3295210" cy="2471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04" y="931629"/>
            <a:ext cx="3295219" cy="24714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8"/>
            <a:ext cx="3392848" cy="2544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17032"/>
            <a:ext cx="3360479" cy="25203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2" name="Picture 2" descr="Картинки по запросу работы детей городецкой росписи 1 клас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19" y="0"/>
            <a:ext cx="2074083" cy="1553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</TotalTime>
  <Words>636</Words>
  <Application>Microsoft Office PowerPoint</Application>
  <PresentationFormat>Экран (4:3)</PresentationFormat>
  <Paragraphs>54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Georgia</vt:lpstr>
      <vt:lpstr>Times New Roman</vt:lpstr>
      <vt:lpstr>Trebuchet MS</vt:lpstr>
      <vt:lpstr>Wingdings</vt:lpstr>
      <vt:lpstr>Wingdings 3</vt:lpstr>
      <vt:lpstr>Грань</vt:lpstr>
      <vt:lpstr>  </vt:lpstr>
      <vt:lpstr>Цель дипломной работы. Объект и  предмет исследования</vt:lpstr>
      <vt:lpstr>Гипотеза </vt:lpstr>
      <vt:lpstr>МОУ СОШ №8  г. Усть-Кута</vt:lpstr>
      <vt:lpstr>Методы и приемы   развития умения выполнять декоративную роспись</vt:lpstr>
      <vt:lpstr>Презентация PowerPoint</vt:lpstr>
      <vt:lpstr>Презентация PowerPoint</vt:lpstr>
      <vt:lpstr>Дидактические игры </vt:lpstr>
      <vt:lpstr>Упражнения </vt:lpstr>
      <vt:lpstr> </vt:lpstr>
      <vt:lpstr>Контрольный эксперимент</vt:lpstr>
      <vt:lpstr>Презентация PowerPoint</vt:lpstr>
      <vt:lpstr>Презентация PowerPoint</vt:lpstr>
      <vt:lpstr>Презентация PowerPoint</vt:lpstr>
      <vt:lpstr>Сравнение данных, полученных до и после экспериментальной работы </vt:lpstr>
      <vt:lpstr>Презентация PowerPoint</vt:lpstr>
      <vt:lpstr>Презентация PowerPoint</vt:lpstr>
      <vt:lpstr>Презентация PowerPoint</vt:lpstr>
      <vt:lpstr>Вывод</vt:lpstr>
      <vt:lpstr>Тема исследования: «Развитие умения выполнять декоративную роспись у  младших школьников на уроках изобразительного искусства».</vt:lpstr>
      <vt:lpstr>Многолетний опыт практической работы, наблюдение за деятельностью детей, отсутствие в нашем селе дошкольного образовательного учреждения, позволили нам разработать программу развития композиционных умений  у младших школьников на уроках декоративного рисования.  Для формирования умений выполнять декоративную композицию нами использовались различные методы и приемы обучения (Работа по слайду) При построении программы обучения мы выделили следующие этапы, на первом этапе мы знакомили детей с декоративной композицией. Составление композиции – доступная деятельность для детей данного возраста, более того, она соответствует уровню развития младших школьников и является первой ступенью обучения изобразительному искусству. На следующем этапе проведения работы дети учились составлять декоративные композиции на основе ритма и симметрии. </vt:lpstr>
      <vt:lpstr>Хочется отметить, что дети на первоначальном этапе испытывали определенные трудности, но использование нами в экспериментальной работе разных форм и методов обучения позволили им преодолеть возникающие трудности, вызвали неподдельный интерес. Мы увидели, что школьники получали удовлетворение от процесса составления и выполнения декоративных композиций.   </vt:lpstr>
      <vt:lpstr>По окончанию экспериментальной работы мы пришли к выводу что полученные знания и умения помогают ребятам в дальнейшем осмысливать и воспринимать произведения народного декоративно-прикладного творчества: дымковская игрушка, гжель, хохлома, городецкая роспись и т.д. после проведенной работы увеличилось количество детей, которые самостоятельно без помощи учителя создавали декоративные композиции, используя полученные знания и навыки. </vt:lpstr>
      <vt:lpstr>Также необходимо отметить, что проведенная экспериментальная работа является лишь звеном в целостной программе по изучению декоративно прикладного искусства. Все полученные знания и умения ребята применяют во внеклассной работе по декоративно-прикладному творчеству при составлении декоративных композиций из бересты, соломки и других природных материалов. Несколько работ выполненных детьми из экспериментальной группы  на районной выставке заняли призовые места и получили награды.  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развития композиционных умений у младших школьников в системе дополнительного образования</dc:title>
  <dc:creator>Acer</dc:creator>
  <cp:lastModifiedBy>user 22</cp:lastModifiedBy>
  <cp:revision>180</cp:revision>
  <dcterms:created xsi:type="dcterms:W3CDTF">2016-05-02T21:40:29Z</dcterms:created>
  <dcterms:modified xsi:type="dcterms:W3CDTF">2019-10-16T10:08:15Z</dcterms:modified>
</cp:coreProperties>
</file>